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460" r:id="rId1"/>
  </p:sldMasterIdLst>
  <p:notesMasterIdLst>
    <p:notesMasterId r:id="rId44"/>
  </p:notesMasterIdLst>
  <p:handoutMasterIdLst>
    <p:handoutMasterId r:id="rId45"/>
  </p:handoutMasterIdLst>
  <p:sldIdLst>
    <p:sldId id="822" r:id="rId2"/>
    <p:sldId id="884" r:id="rId3"/>
    <p:sldId id="885" r:id="rId4"/>
    <p:sldId id="872" r:id="rId5"/>
    <p:sldId id="886" r:id="rId6"/>
    <p:sldId id="823" r:id="rId7"/>
    <p:sldId id="877" r:id="rId8"/>
    <p:sldId id="887" r:id="rId9"/>
    <p:sldId id="888" r:id="rId10"/>
    <p:sldId id="889" r:id="rId11"/>
    <p:sldId id="890" r:id="rId12"/>
    <p:sldId id="891" r:id="rId13"/>
    <p:sldId id="892" r:id="rId14"/>
    <p:sldId id="893" r:id="rId15"/>
    <p:sldId id="894" r:id="rId16"/>
    <p:sldId id="895" r:id="rId17"/>
    <p:sldId id="896" r:id="rId18"/>
    <p:sldId id="897" r:id="rId19"/>
    <p:sldId id="898" r:id="rId20"/>
    <p:sldId id="899" r:id="rId21"/>
    <p:sldId id="900" r:id="rId22"/>
    <p:sldId id="901" r:id="rId23"/>
    <p:sldId id="902" r:id="rId24"/>
    <p:sldId id="903" r:id="rId25"/>
    <p:sldId id="904" r:id="rId26"/>
    <p:sldId id="906" r:id="rId27"/>
    <p:sldId id="907" r:id="rId28"/>
    <p:sldId id="908" r:id="rId29"/>
    <p:sldId id="909" r:id="rId30"/>
    <p:sldId id="910" r:id="rId31"/>
    <p:sldId id="911" r:id="rId32"/>
    <p:sldId id="912" r:id="rId33"/>
    <p:sldId id="913" r:id="rId34"/>
    <p:sldId id="914" r:id="rId35"/>
    <p:sldId id="916" r:id="rId36"/>
    <p:sldId id="918" r:id="rId37"/>
    <p:sldId id="919" r:id="rId38"/>
    <p:sldId id="923" r:id="rId39"/>
    <p:sldId id="920" r:id="rId40"/>
    <p:sldId id="921" r:id="rId41"/>
    <p:sldId id="922" r:id="rId42"/>
    <p:sldId id="447" r:id="rId43"/>
  </p:sldIdLst>
  <p:sldSz cx="972185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0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3F4"/>
    <a:srgbClr val="F3F9FA"/>
    <a:srgbClr val="E6AF00"/>
    <a:srgbClr val="99CCFF"/>
    <a:srgbClr val="595959"/>
    <a:srgbClr val="FEF1CE"/>
    <a:srgbClr val="FF9999"/>
    <a:srgbClr val="8B9398"/>
    <a:srgbClr val="272F34"/>
    <a:srgbClr val="63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87312" autoAdjust="0"/>
  </p:normalViewPr>
  <p:slideViewPr>
    <p:cSldViewPr>
      <p:cViewPr varScale="1">
        <p:scale>
          <a:sx n="79" d="100"/>
          <a:sy n="79" d="100"/>
        </p:scale>
        <p:origin x="714" y="90"/>
      </p:cViewPr>
      <p:guideLst>
        <p:guide orient="horz" pos="2160"/>
        <p:guide pos="30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8"/>
    </p:cViewPr>
  </p:sorterViewPr>
  <p:notesViewPr>
    <p:cSldViewPr>
      <p:cViewPr varScale="1">
        <p:scale>
          <a:sx n="65" d="100"/>
          <a:sy n="65" d="100"/>
        </p:scale>
        <p:origin x="-29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927C2328-94C7-4F09-AE0F-94A013818BF8}" type="datetimeFigureOut">
              <a:rPr lang="zh-CN" altLang="en-US"/>
              <a:pPr>
                <a:defRPr/>
              </a:pPr>
              <a:t>2012-08-28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64191CE-7B88-4BEE-B5DC-082341113D45}" type="slidenum">
              <a:rPr lang="zh-CN" altLang="en-US"/>
              <a:pPr>
                <a:defRPr/>
              </a:pPr>
              <a:t>‹#›</a:t>
            </a:fld>
            <a:endParaRPr lang="zh-CN" altLang="en-US"/>
          </a:p>
        </p:txBody>
      </p:sp>
    </p:spTree>
    <p:extLst>
      <p:ext uri="{BB962C8B-B14F-4D97-AF65-F5344CB8AC3E}">
        <p14:creationId xmlns:p14="http://schemas.microsoft.com/office/powerpoint/2010/main" val="1490752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9557E7B-47E5-482B-A550-268912E130DA}" type="datetimeFigureOut">
              <a:rPr lang="zh-CN" altLang="en-US"/>
              <a:pPr>
                <a:defRPr/>
              </a:pPr>
              <a:t>2012-08-28</a:t>
            </a:fld>
            <a:endParaRPr lang="zh-CN" altLang="en-US"/>
          </a:p>
        </p:txBody>
      </p:sp>
      <p:sp>
        <p:nvSpPr>
          <p:cNvPr id="4" name="幻灯片图像占位符 3"/>
          <p:cNvSpPr>
            <a:spLocks noGrp="1" noRot="1" noChangeAspect="1"/>
          </p:cNvSpPr>
          <p:nvPr>
            <p:ph type="sldImg" idx="2"/>
          </p:nvPr>
        </p:nvSpPr>
        <p:spPr>
          <a:xfrm>
            <a:off x="998538" y="685800"/>
            <a:ext cx="4860925"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83858C2A-C5CE-4673-BE6D-642D01612E5E}" type="slidenum">
              <a:rPr lang="zh-CN" altLang="en-US"/>
              <a:pPr>
                <a:defRPr/>
              </a:pPr>
              <a:t>‹#›</a:t>
            </a:fld>
            <a:endParaRPr lang="zh-CN" altLang="en-US"/>
          </a:p>
        </p:txBody>
      </p:sp>
    </p:spTree>
    <p:extLst>
      <p:ext uri="{BB962C8B-B14F-4D97-AF65-F5344CB8AC3E}">
        <p14:creationId xmlns:p14="http://schemas.microsoft.com/office/powerpoint/2010/main" val="25644188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a:t>
            </a:fld>
            <a:endParaRPr lang="zh-CN" altLang="en-US"/>
          </a:p>
        </p:txBody>
      </p:sp>
    </p:spTree>
    <p:extLst>
      <p:ext uri="{BB962C8B-B14F-4D97-AF65-F5344CB8AC3E}">
        <p14:creationId xmlns:p14="http://schemas.microsoft.com/office/powerpoint/2010/main" val="647876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88506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11</a:t>
            </a:fld>
            <a:endParaRPr lang="en-US" altLang="zh-CN" dirty="0"/>
          </a:p>
        </p:txBody>
      </p:sp>
    </p:spTree>
    <p:extLst>
      <p:ext uri="{BB962C8B-B14F-4D97-AF65-F5344CB8AC3E}">
        <p14:creationId xmlns:p14="http://schemas.microsoft.com/office/powerpoint/2010/main" val="186900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236064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13</a:t>
            </a:fld>
            <a:endParaRPr lang="en-US" altLang="zh-CN" dirty="0"/>
          </a:p>
        </p:txBody>
      </p:sp>
    </p:spTree>
    <p:extLst>
      <p:ext uri="{BB962C8B-B14F-4D97-AF65-F5344CB8AC3E}">
        <p14:creationId xmlns:p14="http://schemas.microsoft.com/office/powerpoint/2010/main" val="187160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34554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pPr>
              <a:spcBef>
                <a:spcPct val="0"/>
              </a:spcBef>
            </a:pPr>
            <a:endParaRPr lang="zh-CN" altLang="en-US"/>
          </a:p>
        </p:txBody>
      </p:sp>
    </p:spTree>
    <p:extLst>
      <p:ext uri="{BB962C8B-B14F-4D97-AF65-F5344CB8AC3E}">
        <p14:creationId xmlns:p14="http://schemas.microsoft.com/office/powerpoint/2010/main" val="2171943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37778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zh-CN" altLang="en-US"/>
              <a:t>流程平台的事件机制，主要说明可以通过事件机制来提高整个流程平台的开放性和可扩展性 。</a:t>
            </a:r>
          </a:p>
        </p:txBody>
      </p:sp>
    </p:spTree>
    <p:extLst>
      <p:ext uri="{BB962C8B-B14F-4D97-AF65-F5344CB8AC3E}">
        <p14:creationId xmlns:p14="http://schemas.microsoft.com/office/powerpoint/2010/main" val="3338018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5987B09-DDE7-4CF2-BF89-500C525BA6AB}" type="slidenum">
              <a:rPr lang="zh-CN" altLang="en-US" smtClean="0"/>
              <a:pPr>
                <a:defRPr/>
              </a:pPr>
              <a:t>19</a:t>
            </a:fld>
            <a:endParaRPr lang="en-US" altLang="zh-CN"/>
          </a:p>
        </p:txBody>
      </p:sp>
    </p:spTree>
    <p:extLst>
      <p:ext uri="{BB962C8B-B14F-4D97-AF65-F5344CB8AC3E}">
        <p14:creationId xmlns:p14="http://schemas.microsoft.com/office/powerpoint/2010/main" val="3359663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64333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pPr>
              <a:lnSpc>
                <a:spcPts val="2600"/>
              </a:lnSpc>
              <a:spcBef>
                <a:spcPts val="0"/>
              </a:spcBef>
              <a:spcAft>
                <a:spcPts val="600"/>
              </a:spcAft>
            </a:pPr>
            <a:r>
              <a:rPr lang="zh-CN" altLang="en-US" sz="1200" dirty="0" smtClean="0"/>
              <a:t>普元是中国平台软件市场的领先品牌，据计世资讯</a:t>
            </a:r>
            <a:r>
              <a:rPr lang="en-US" sz="1200" dirty="0" smtClean="0"/>
              <a:t>2009</a:t>
            </a:r>
            <a:r>
              <a:rPr lang="zh-CN" altLang="en-US" sz="1200" dirty="0" smtClean="0"/>
              <a:t>年相关研究报告显示，普元在国产平台软件（基础平台）市场份额达到</a:t>
            </a:r>
            <a:r>
              <a:rPr lang="en-US" sz="1200" dirty="0" smtClean="0"/>
              <a:t>39.7%</a:t>
            </a:r>
            <a:r>
              <a:rPr lang="zh-CN" altLang="en-US" sz="1200" dirty="0" smtClean="0"/>
              <a:t>，大大领先于其他国内竞争厂商，位居第一，已成为银行、电信、能源、</a:t>
            </a:r>
            <a:r>
              <a:rPr lang="en-US" sz="1200" dirty="0" smtClean="0"/>
              <a:t>IT</a:t>
            </a:r>
            <a:r>
              <a:rPr lang="zh-CN" altLang="en-US" sz="1200" dirty="0" smtClean="0"/>
              <a:t>、国防等高端用户选购基础软件平台值得信任的少数品牌之一。</a:t>
            </a:r>
            <a:endParaRPr lang="en-US" altLang="zh-CN" sz="1200" dirty="0" smtClean="0"/>
          </a:p>
          <a:p>
            <a:pPr>
              <a:lnSpc>
                <a:spcPts val="2600"/>
              </a:lnSpc>
              <a:spcBef>
                <a:spcPts val="0"/>
              </a:spcBef>
              <a:spcAft>
                <a:spcPts val="600"/>
              </a:spcAft>
            </a:pPr>
            <a:r>
              <a:rPr lang="zh-CN" altLang="en-US" sz="1200" dirty="0" smtClean="0"/>
              <a:t>普元在国内平台软件（</a:t>
            </a:r>
            <a:r>
              <a:rPr lang="en-US" sz="1200" dirty="0" smtClean="0"/>
              <a:t>SOA</a:t>
            </a:r>
            <a:r>
              <a:rPr lang="zh-CN" altLang="en-US" sz="1200" dirty="0" smtClean="0"/>
              <a:t>基础软件）市场占有率为</a:t>
            </a:r>
            <a:r>
              <a:rPr lang="en-US" sz="1200" dirty="0" smtClean="0"/>
              <a:t>7.2%</a:t>
            </a:r>
            <a:r>
              <a:rPr lang="zh-CN" altLang="en-US" sz="1200" dirty="0" smtClean="0"/>
              <a:t>，与</a:t>
            </a:r>
            <a:r>
              <a:rPr lang="en-US" sz="1200" dirty="0" smtClean="0"/>
              <a:t>IBM</a:t>
            </a:r>
            <a:r>
              <a:rPr lang="zh-CN" altLang="en-US" sz="1200" dirty="0" smtClean="0"/>
              <a:t>、</a:t>
            </a:r>
            <a:r>
              <a:rPr lang="en-US" sz="1200" dirty="0" smtClean="0"/>
              <a:t>Oracle</a:t>
            </a:r>
            <a:r>
              <a:rPr lang="zh-CN" altLang="en-US" sz="1200" dirty="0" smtClean="0"/>
              <a:t>两家国际竞争对手，同列三甲。</a:t>
            </a:r>
            <a:endParaRPr lang="en-US" altLang="zh-CN" sz="1200" dirty="0" smtClean="0"/>
          </a:p>
          <a:p>
            <a:endParaRPr lang="en-US" altLang="zh-CN" dirty="0" smtClean="0"/>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公司的运营总部设在上海</a:t>
            </a:r>
            <a:endParaRPr kumimoji="1" lang="en-US" altLang="zh-CN" dirty="0" smtClean="0">
              <a:latin typeface="+mn-ea"/>
              <a:ea typeface="+mn-ea"/>
            </a:endParaRPr>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下属普坤软件、普元数智、兴普方技术等子公司</a:t>
            </a:r>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在全国设立了 </a:t>
            </a:r>
            <a:r>
              <a:rPr kumimoji="1" lang="en-US" altLang="zh-CN" b="1" dirty="0" smtClean="0">
                <a:latin typeface="+mn-ea"/>
                <a:ea typeface="+mn-ea"/>
              </a:rPr>
              <a:t>6</a:t>
            </a:r>
            <a:r>
              <a:rPr kumimoji="1" lang="zh-CN" altLang="en-US" dirty="0" smtClean="0">
                <a:latin typeface="+mn-ea"/>
                <a:ea typeface="+mn-ea"/>
              </a:rPr>
              <a:t>个营销分支机构</a:t>
            </a:r>
          </a:p>
          <a:p>
            <a:pPr marL="261938" indent="-261938" eaLnBrk="0" hangingPunct="0">
              <a:lnSpc>
                <a:spcPct val="120000"/>
              </a:lnSpc>
              <a:spcBef>
                <a:spcPct val="50000"/>
              </a:spcBef>
              <a:buFont typeface="Wingdings" pitchFamily="2" charset="2"/>
              <a:buChar char="l"/>
              <a:defRPr/>
            </a:pPr>
            <a:r>
              <a:rPr kumimoji="1" lang="en-US" altLang="zh-CN" b="1" dirty="0" smtClean="0">
                <a:latin typeface="+mn-ea"/>
                <a:ea typeface="+mn-ea"/>
              </a:rPr>
              <a:t>300</a:t>
            </a:r>
            <a:r>
              <a:rPr lang="zh-CN" altLang="en-US" kern="0" dirty="0" smtClean="0">
                <a:latin typeface="+mn-ea"/>
                <a:ea typeface="+mn-ea"/>
                <a:cs typeface="ＭＳ Ｐゴシック" charset="-128"/>
              </a:rPr>
              <a:t>多家合作</a:t>
            </a:r>
            <a:r>
              <a:rPr kumimoji="1" lang="zh-CN" altLang="en-US" dirty="0" smtClean="0">
                <a:latin typeface="+mn-ea"/>
                <a:ea typeface="+mn-ea"/>
              </a:rPr>
              <a:t>伙伴遍布全国</a:t>
            </a:r>
          </a:p>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a:t>
            </a:fld>
            <a:endParaRPr lang="zh-CN" altLang="en-US"/>
          </a:p>
        </p:txBody>
      </p:sp>
    </p:spTree>
    <p:extLst>
      <p:ext uri="{BB962C8B-B14F-4D97-AF65-F5344CB8AC3E}">
        <p14:creationId xmlns:p14="http://schemas.microsoft.com/office/powerpoint/2010/main" val="362813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16833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F51A853-E0CD-4144-986E-18A69AB4E62A}" type="slidenum">
              <a:rPr lang="zh-CN" altLang="en-US" smtClean="0"/>
              <a:pPr/>
              <a:t>22</a:t>
            </a:fld>
            <a:endParaRPr lang="en-US" altLang="zh-CN"/>
          </a:p>
        </p:txBody>
      </p:sp>
    </p:spTree>
    <p:extLst>
      <p:ext uri="{BB962C8B-B14F-4D97-AF65-F5344CB8AC3E}">
        <p14:creationId xmlns:p14="http://schemas.microsoft.com/office/powerpoint/2010/main" val="104358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8F51A853-E0CD-4144-986E-18A69AB4E62A}" type="slidenum">
              <a:rPr lang="zh-CN" altLang="en-US" smtClean="0"/>
              <a:pPr/>
              <a:t>23</a:t>
            </a:fld>
            <a:endParaRPr lang="en-US" altLang="zh-CN"/>
          </a:p>
        </p:txBody>
      </p:sp>
    </p:spTree>
    <p:extLst>
      <p:ext uri="{BB962C8B-B14F-4D97-AF65-F5344CB8AC3E}">
        <p14:creationId xmlns:p14="http://schemas.microsoft.com/office/powerpoint/2010/main" val="2123168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p:txBody>
          <a:bodyPr/>
          <a:lstStyle/>
          <a:p>
            <a:r>
              <a:rPr lang="zh-CN" altLang="en-US"/>
              <a:t>主要是体现</a:t>
            </a:r>
            <a:r>
              <a:rPr lang="en-US" altLang="zh-CN"/>
              <a:t>BPS</a:t>
            </a:r>
            <a:r>
              <a:rPr lang="zh-CN" altLang="en-US"/>
              <a:t>的集群场景，也就是说整个流程平台可以针对时间情况进行横向扩展</a:t>
            </a:r>
          </a:p>
        </p:txBody>
      </p:sp>
    </p:spTree>
    <p:extLst>
      <p:ext uri="{BB962C8B-B14F-4D97-AF65-F5344CB8AC3E}">
        <p14:creationId xmlns:p14="http://schemas.microsoft.com/office/powerpoint/2010/main" val="1489077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378298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spect="1" noTextEdit="1"/>
          </p:cNvSpPr>
          <p:nvPr>
            <p:ph type="sldImg"/>
          </p:nvPr>
        </p:nvSpPr>
        <p:spPr>
          <a:ln/>
        </p:spPr>
      </p:sp>
      <p:sp>
        <p:nvSpPr>
          <p:cNvPr id="311299" name="Rectangle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6460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4FB586F6-B286-42F4-A381-FB68D5A0AE09}" type="slidenum">
              <a:rPr lang="zh-CN" altLang="en-US" smtClean="0"/>
              <a:pPr/>
              <a:t>27</a:t>
            </a:fld>
            <a:endParaRPr lang="zh-CN" altLang="en-US"/>
          </a:p>
        </p:txBody>
      </p:sp>
    </p:spTree>
    <p:extLst>
      <p:ext uri="{BB962C8B-B14F-4D97-AF65-F5344CB8AC3E}">
        <p14:creationId xmlns:p14="http://schemas.microsoft.com/office/powerpoint/2010/main" val="3066923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3154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29</a:t>
            </a:fld>
            <a:endParaRPr lang="en-US" altLang="zh-CN" dirty="0"/>
          </a:p>
        </p:txBody>
      </p:sp>
    </p:spTree>
    <p:extLst>
      <p:ext uri="{BB962C8B-B14F-4D97-AF65-F5344CB8AC3E}">
        <p14:creationId xmlns:p14="http://schemas.microsoft.com/office/powerpoint/2010/main" val="672047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30</a:t>
            </a:fld>
            <a:endParaRPr lang="en-US" altLang="zh-CN" dirty="0"/>
          </a:p>
        </p:txBody>
      </p:sp>
    </p:spTree>
    <p:extLst>
      <p:ext uri="{BB962C8B-B14F-4D97-AF65-F5344CB8AC3E}">
        <p14:creationId xmlns:p14="http://schemas.microsoft.com/office/powerpoint/2010/main" val="236340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xfrm>
            <a:off x="998538" y="685800"/>
            <a:ext cx="4860925" cy="3429000"/>
          </a:xfrm>
          <a:noFill/>
          <a:ln>
            <a:solidFill>
              <a:srgbClr val="000000"/>
            </a:solidFill>
            <a:miter lim="800000"/>
            <a:headEnd/>
            <a:tailEnd/>
          </a:ln>
        </p:spPr>
      </p:sp>
      <p:sp>
        <p:nvSpPr>
          <p:cNvPr id="9625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latin typeface="Arial" charset="0"/>
            </a:endParaRPr>
          </a:p>
        </p:txBody>
      </p:sp>
      <p:sp>
        <p:nvSpPr>
          <p:cNvPr id="9626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A3B5E39-95A5-41CD-9395-53DDC73C44D5}" type="slidenum">
              <a:rPr lang="en-US" altLang="zh-CN" sz="1200" b="0"/>
              <a:pPr algn="r"/>
              <a:t>3</a:t>
            </a:fld>
            <a:endParaRPr lang="en-US" altLang="zh-CN" sz="1200" b="0"/>
          </a:p>
        </p:txBody>
      </p:sp>
    </p:spTree>
    <p:extLst>
      <p:ext uri="{BB962C8B-B14F-4D97-AF65-F5344CB8AC3E}">
        <p14:creationId xmlns:p14="http://schemas.microsoft.com/office/powerpoint/2010/main" val="438185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4FB586F6-B286-42F4-A381-FB68D5A0AE09}" type="slidenum">
              <a:rPr lang="zh-CN" altLang="en-US" smtClean="0"/>
              <a:pPr/>
              <a:t>31</a:t>
            </a:fld>
            <a:endParaRPr lang="zh-CN" altLang="en-US"/>
          </a:p>
        </p:txBody>
      </p:sp>
    </p:spTree>
    <p:extLst>
      <p:ext uri="{BB962C8B-B14F-4D97-AF65-F5344CB8AC3E}">
        <p14:creationId xmlns:p14="http://schemas.microsoft.com/office/powerpoint/2010/main" val="3575382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895242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a:ln/>
        </p:spPr>
      </p:sp>
      <p:sp>
        <p:nvSpPr>
          <p:cNvPr id="303107" name="备注占位符 2"/>
          <p:cNvSpPr>
            <a:spLocks noGrp="1"/>
          </p:cNvSpPr>
          <p:nvPr>
            <p:ph type="body" idx="1"/>
          </p:nvPr>
        </p:nvSpPr>
        <p:spPr/>
        <p:txBody>
          <a:bodyPr/>
          <a:lstStyle/>
          <a:p>
            <a:endParaRPr lang="zh-CN" altLang="en-US"/>
          </a:p>
        </p:txBody>
      </p:sp>
      <p:sp>
        <p:nvSpPr>
          <p:cNvPr id="303108"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eaLnBrk="0" hangingPunct="0"/>
            <a:fld id="{EF744009-80B1-44B9-95B1-A0D854FFBC37}" type="slidenum">
              <a:rPr lang="zh-CN" altLang="en-US" sz="1200"/>
              <a:pPr algn="r" eaLnBrk="0" hangingPunct="0"/>
              <a:t>33</a:t>
            </a:fld>
            <a:endParaRPr lang="en-US" altLang="zh-CN" sz="1200"/>
          </a:p>
        </p:txBody>
      </p:sp>
    </p:spTree>
    <p:extLst>
      <p:ext uri="{BB962C8B-B14F-4D97-AF65-F5344CB8AC3E}">
        <p14:creationId xmlns:p14="http://schemas.microsoft.com/office/powerpoint/2010/main" val="830797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34</a:t>
            </a:fld>
            <a:endParaRPr lang="en-US" altLang="zh-CN" dirty="0"/>
          </a:p>
        </p:txBody>
      </p:sp>
    </p:spTree>
    <p:extLst>
      <p:ext uri="{BB962C8B-B14F-4D97-AF65-F5344CB8AC3E}">
        <p14:creationId xmlns:p14="http://schemas.microsoft.com/office/powerpoint/2010/main" val="3487629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3" name="幻灯片图像占位符 1"/>
          <p:cNvSpPr>
            <a:spLocks noGrp="1" noRot="1" noChangeAspect="1" noTextEdit="1"/>
          </p:cNvSpPr>
          <p:nvPr>
            <p:ph type="sldImg"/>
          </p:nvPr>
        </p:nvSpPr>
        <p:spPr>
          <a:ln/>
        </p:spPr>
      </p:sp>
      <p:sp>
        <p:nvSpPr>
          <p:cNvPr id="648194" name="备注占位符 2"/>
          <p:cNvSpPr>
            <a:spLocks noGrp="1"/>
          </p:cNvSpPr>
          <p:nvPr>
            <p:ph type="body" idx="1"/>
          </p:nvPr>
        </p:nvSpPr>
        <p:spPr>
          <a:noFill/>
          <a:ln/>
        </p:spPr>
        <p:txBody>
          <a:bodyPr/>
          <a:lstStyle/>
          <a:p>
            <a:pPr eaLnBrk="1" hangingPunct="1"/>
            <a:r>
              <a:rPr lang="zh-CN" altLang="en-US" smtClean="0">
                <a:ea typeface="宋体" charset="-122"/>
              </a:rPr>
              <a:t>普元在个贷系统实施过程提供的高级专家咨询服务，从解决的问题域、解决问题框架和实践案例对以下对咨询服务进行介绍：</a:t>
            </a:r>
            <a:endParaRPr lang="en-US" smtClean="0">
              <a:ea typeface="宋体" charset="-122"/>
            </a:endParaRPr>
          </a:p>
          <a:p>
            <a:pPr eaLnBrk="1" hangingPunct="1"/>
            <a:r>
              <a:rPr lang="en-US" altLang="zh-CN" smtClean="0">
                <a:ea typeface="宋体" charset="-122"/>
              </a:rPr>
              <a:t>1</a:t>
            </a:r>
            <a:r>
              <a:rPr lang="zh-CN" altLang="en-US" smtClean="0">
                <a:ea typeface="宋体" charset="-122"/>
              </a:rPr>
              <a:t>）架构策略设计咨询，按照非功能性需求分别从应用、数据和部署三个纬度的策略设计咨询</a:t>
            </a:r>
          </a:p>
          <a:p>
            <a:pPr eaLnBrk="1" hangingPunct="1"/>
            <a:r>
              <a:rPr lang="en-US" altLang="zh-CN" smtClean="0">
                <a:ea typeface="宋体" charset="-122"/>
              </a:rPr>
              <a:t>2</a:t>
            </a:r>
            <a:r>
              <a:rPr lang="zh-CN" altLang="en-US" smtClean="0">
                <a:ea typeface="宋体" charset="-122"/>
              </a:rPr>
              <a:t>）流程快速实施框架咨询，按照流程快速实施要素（页面、表单、流程、数据、服务）分解建立合适的应用框架的咨询</a:t>
            </a:r>
          </a:p>
          <a:p>
            <a:pPr eaLnBrk="1" hangingPunct="1"/>
            <a:r>
              <a:rPr lang="en-US" altLang="zh-CN" smtClean="0">
                <a:ea typeface="宋体" charset="-122"/>
              </a:rPr>
              <a:t>3</a:t>
            </a:r>
            <a:r>
              <a:rPr lang="zh-CN" altLang="en-US" smtClean="0">
                <a:ea typeface="宋体" charset="-122"/>
              </a:rPr>
              <a:t>）特殊流程方案设计咨询，进行多级任务转派、流程异常处理模型等复杂的特殊流程设计咨询</a:t>
            </a:r>
          </a:p>
          <a:p>
            <a:pPr eaLnBrk="1" hangingPunct="1"/>
            <a:r>
              <a:rPr lang="en-US" altLang="zh-CN" smtClean="0">
                <a:ea typeface="宋体" charset="-122"/>
              </a:rPr>
              <a:t>4</a:t>
            </a:r>
            <a:r>
              <a:rPr lang="zh-CN" altLang="en-US" smtClean="0">
                <a:ea typeface="宋体" charset="-122"/>
              </a:rPr>
              <a:t>）流程设计建模咨询，基于</a:t>
            </a:r>
            <a:r>
              <a:rPr lang="en-US" altLang="zh-CN" smtClean="0">
                <a:ea typeface="宋体" charset="-122"/>
              </a:rPr>
              <a:t>BPS</a:t>
            </a:r>
            <a:r>
              <a:rPr lang="zh-CN" altLang="en-US" smtClean="0">
                <a:ea typeface="宋体" charset="-122"/>
              </a:rPr>
              <a:t>的流程设计步骤和规范咨询</a:t>
            </a:r>
          </a:p>
          <a:p>
            <a:pPr eaLnBrk="1" hangingPunct="1"/>
            <a:r>
              <a:rPr lang="en-US" altLang="zh-CN" smtClean="0">
                <a:ea typeface="宋体" charset="-122"/>
              </a:rPr>
              <a:t>5</a:t>
            </a:r>
            <a:r>
              <a:rPr lang="zh-CN" altLang="en-US" smtClean="0">
                <a:ea typeface="宋体" charset="-122"/>
              </a:rPr>
              <a:t>）业务流程优化咨询，基于业务纬度的优化分析策略咨询</a:t>
            </a:r>
          </a:p>
          <a:p>
            <a:pPr eaLnBrk="1" hangingPunct="1"/>
            <a:r>
              <a:rPr lang="en-US" altLang="zh-CN" smtClean="0">
                <a:ea typeface="宋体" charset="-122"/>
              </a:rPr>
              <a:t>6</a:t>
            </a:r>
            <a:r>
              <a:rPr lang="zh-CN" altLang="en-US" smtClean="0">
                <a:ea typeface="宋体" charset="-122"/>
              </a:rPr>
              <a:t>）性能评估与优化，进行流程应用的性能评测和提供优化方案的咨询</a:t>
            </a:r>
          </a:p>
          <a:p>
            <a:pPr eaLnBrk="1" hangingPunct="1"/>
            <a:r>
              <a:rPr lang="en-US" altLang="zh-CN" smtClean="0">
                <a:ea typeface="宋体" charset="-122"/>
              </a:rPr>
              <a:t>7</a:t>
            </a:r>
            <a:r>
              <a:rPr lang="zh-CN" altLang="en-US" smtClean="0">
                <a:ea typeface="宋体" charset="-122"/>
              </a:rPr>
              <a:t>）产品咨询相关服务，包括</a:t>
            </a:r>
            <a:r>
              <a:rPr lang="en-US" altLang="zh-CN" smtClean="0">
                <a:ea typeface="宋体" charset="-122"/>
              </a:rPr>
              <a:t>BPS</a:t>
            </a:r>
            <a:r>
              <a:rPr lang="zh-CN" altLang="en-US" smtClean="0">
                <a:ea typeface="宋体" charset="-122"/>
              </a:rPr>
              <a:t>产品使用咨询、安装上线支持等咨询服务</a:t>
            </a:r>
          </a:p>
          <a:p>
            <a:pPr eaLnBrk="1" hangingPunct="1"/>
            <a:r>
              <a:rPr lang="en-US" altLang="zh-CN" smtClean="0">
                <a:ea typeface="宋体" charset="-122"/>
              </a:rPr>
              <a:t>8</a:t>
            </a:r>
            <a:r>
              <a:rPr lang="zh-CN" altLang="en-US" smtClean="0">
                <a:ea typeface="宋体" charset="-122"/>
              </a:rPr>
              <a:t>）流程开发服务</a:t>
            </a:r>
          </a:p>
          <a:p>
            <a:pPr eaLnBrk="1" hangingPunct="1"/>
            <a:endParaRPr lang="en-US" altLang="zh-CN" smtClean="0">
              <a:ea typeface="宋体" charset="-122"/>
            </a:endParaRPr>
          </a:p>
        </p:txBody>
      </p:sp>
      <p:sp>
        <p:nvSpPr>
          <p:cNvPr id="648195"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F8D92A1-3567-439A-8128-31F281DF2F8F}" type="slidenum">
              <a:rPr lang="zh-CN" altLang="en-US" sz="1200"/>
              <a:pPr algn="r"/>
              <a:t>35</a:t>
            </a:fld>
            <a:endParaRPr lang="en-US" altLang="zh-CN" sz="1200"/>
          </a:p>
        </p:txBody>
      </p:sp>
    </p:spTree>
    <p:extLst>
      <p:ext uri="{BB962C8B-B14F-4D97-AF65-F5344CB8AC3E}">
        <p14:creationId xmlns:p14="http://schemas.microsoft.com/office/powerpoint/2010/main" val="36863948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5987B09-DDE7-4CF2-BF89-500C525BA6AB}" type="slidenum">
              <a:rPr lang="zh-CN" altLang="en-US" smtClean="0"/>
              <a:pPr>
                <a:defRPr/>
              </a:pPr>
              <a:t>36</a:t>
            </a:fld>
            <a:endParaRPr lang="en-US" altLang="zh-CN"/>
          </a:p>
        </p:txBody>
      </p:sp>
    </p:spTree>
    <p:extLst>
      <p:ext uri="{BB962C8B-B14F-4D97-AF65-F5344CB8AC3E}">
        <p14:creationId xmlns:p14="http://schemas.microsoft.com/office/powerpoint/2010/main" val="3459993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37</a:t>
            </a:fld>
            <a:endParaRPr lang="zh-CN" altLang="en-US"/>
          </a:p>
        </p:txBody>
      </p:sp>
    </p:spTree>
    <p:extLst>
      <p:ext uri="{BB962C8B-B14F-4D97-AF65-F5344CB8AC3E}">
        <p14:creationId xmlns:p14="http://schemas.microsoft.com/office/powerpoint/2010/main" val="117905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39</a:t>
            </a:fld>
            <a:endParaRPr lang="zh-CN" altLang="en-US"/>
          </a:p>
        </p:txBody>
      </p:sp>
    </p:spTree>
    <p:extLst>
      <p:ext uri="{BB962C8B-B14F-4D97-AF65-F5344CB8AC3E}">
        <p14:creationId xmlns:p14="http://schemas.microsoft.com/office/powerpoint/2010/main" val="537494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5987B09-DDE7-4CF2-BF89-500C525BA6AB}" type="slidenum">
              <a:rPr lang="zh-CN" altLang="en-US" smtClean="0"/>
              <a:pPr>
                <a:defRPr/>
              </a:pPr>
              <a:t>40</a:t>
            </a:fld>
            <a:endParaRPr lang="en-US" altLang="zh-CN"/>
          </a:p>
        </p:txBody>
      </p:sp>
    </p:spTree>
    <p:extLst>
      <p:ext uri="{BB962C8B-B14F-4D97-AF65-F5344CB8AC3E}">
        <p14:creationId xmlns:p14="http://schemas.microsoft.com/office/powerpoint/2010/main" val="590211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65987B09-DDE7-4CF2-BF89-500C525BA6AB}" type="slidenum">
              <a:rPr lang="zh-CN" altLang="en-US" smtClean="0"/>
              <a:pPr>
                <a:defRPr/>
              </a:pPr>
              <a:t>41</a:t>
            </a:fld>
            <a:endParaRPr lang="en-US" altLang="zh-CN"/>
          </a:p>
        </p:txBody>
      </p:sp>
    </p:spTree>
    <p:extLst>
      <p:ext uri="{BB962C8B-B14F-4D97-AF65-F5344CB8AC3E}">
        <p14:creationId xmlns:p14="http://schemas.microsoft.com/office/powerpoint/2010/main" val="219902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r>
              <a:rPr lang="zh-CN" altLang="en-US" dirty="0" smtClean="0"/>
              <a:t>普元产品体系及解决方案</a:t>
            </a:r>
            <a:endParaRPr lang="zh-CN" altLang="en-US" dirty="0"/>
          </a:p>
        </p:txBody>
      </p:sp>
      <p:sp>
        <p:nvSpPr>
          <p:cNvPr id="4" name="灯片编号占位符 3"/>
          <p:cNvSpPr>
            <a:spLocks noGrp="1"/>
          </p:cNvSpPr>
          <p:nvPr>
            <p:ph type="sldNum" sz="quarter" idx="10"/>
          </p:nvPr>
        </p:nvSpPr>
        <p:spPr/>
        <p:txBody>
          <a:bodyPr/>
          <a:lstStyle/>
          <a:p>
            <a:fld id="{394438E3-E590-487C-A404-14074A5AE016}" type="slidenum">
              <a:rPr lang="zh-CN" altLang="en-US" smtClean="0"/>
              <a:pPr/>
              <a:t>4</a:t>
            </a:fld>
            <a:endParaRPr lang="zh-CN" altLang="en-US"/>
          </a:p>
        </p:txBody>
      </p:sp>
    </p:spTree>
    <p:extLst>
      <p:ext uri="{BB962C8B-B14F-4D97-AF65-F5344CB8AC3E}">
        <p14:creationId xmlns:p14="http://schemas.microsoft.com/office/powerpoint/2010/main" val="2431317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42</a:t>
            </a:fld>
            <a:endParaRPr lang="zh-CN" altLang="en-US"/>
          </a:p>
        </p:txBody>
      </p:sp>
    </p:spTree>
    <p:extLst>
      <p:ext uri="{BB962C8B-B14F-4D97-AF65-F5344CB8AC3E}">
        <p14:creationId xmlns:p14="http://schemas.microsoft.com/office/powerpoint/2010/main" val="1826013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a:t>
            </a:fld>
            <a:endParaRPr lang="zh-CN" altLang="en-US"/>
          </a:p>
        </p:txBody>
      </p:sp>
    </p:spTree>
    <p:extLst>
      <p:ext uri="{BB962C8B-B14F-4D97-AF65-F5344CB8AC3E}">
        <p14:creationId xmlns:p14="http://schemas.microsoft.com/office/powerpoint/2010/main" val="2223010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a:t>
            </a:fld>
            <a:endParaRPr lang="zh-CN" altLang="en-US"/>
          </a:p>
        </p:txBody>
      </p:sp>
    </p:spTree>
    <p:extLst>
      <p:ext uri="{BB962C8B-B14F-4D97-AF65-F5344CB8AC3E}">
        <p14:creationId xmlns:p14="http://schemas.microsoft.com/office/powerpoint/2010/main" val="1654629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a:t>
            </a:fld>
            <a:endParaRPr lang="zh-CN" altLang="en-US"/>
          </a:p>
        </p:txBody>
      </p:sp>
    </p:spTree>
    <p:extLst>
      <p:ext uri="{BB962C8B-B14F-4D97-AF65-F5344CB8AC3E}">
        <p14:creationId xmlns:p14="http://schemas.microsoft.com/office/powerpoint/2010/main" val="3570381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684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4941870C-3ABC-45B6-B4B7-0DD087D3B1D4}" type="slidenum">
              <a:rPr lang="en-US" altLang="zh-CN" smtClean="0"/>
              <a:pPr>
                <a:defRPr/>
              </a:pPr>
              <a:t>9</a:t>
            </a:fld>
            <a:endParaRPr lang="en-US" altLang="zh-CN" dirty="0"/>
          </a:p>
        </p:txBody>
      </p:sp>
    </p:spTree>
    <p:extLst>
      <p:ext uri="{BB962C8B-B14F-4D97-AF65-F5344CB8AC3E}">
        <p14:creationId xmlns:p14="http://schemas.microsoft.com/office/powerpoint/2010/main" val="562059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2" descr="封面"/>
          <p:cNvPicPr>
            <a:picLocks noChangeAspect="1" noChangeArrowheads="1"/>
          </p:cNvPicPr>
          <p:nvPr/>
        </p:nvPicPr>
        <p:blipFill>
          <a:blip r:embed="rId2" cstate="print"/>
          <a:srcRect/>
          <a:stretch>
            <a:fillRect/>
          </a:stretch>
        </p:blipFill>
        <p:spPr bwMode="auto">
          <a:xfrm>
            <a:off x="0" y="0"/>
            <a:ext cx="9721850" cy="6858000"/>
          </a:xfrm>
          <a:prstGeom prst="rect">
            <a:avLst/>
          </a:prstGeom>
          <a:noFill/>
        </p:spPr>
      </p:pic>
      <p:pic>
        <p:nvPicPr>
          <p:cNvPr id="8" name="Picture 19" descr="logo"/>
          <p:cNvPicPr>
            <a:picLocks noChangeAspect="1" noChangeArrowheads="1"/>
          </p:cNvPicPr>
          <p:nvPr/>
        </p:nvPicPr>
        <p:blipFill>
          <a:blip r:embed="rId3" cstate="print"/>
          <a:srcRect/>
          <a:stretch>
            <a:fillRect/>
          </a:stretch>
        </p:blipFill>
        <p:spPr bwMode="auto">
          <a:xfrm>
            <a:off x="7541196" y="6453188"/>
            <a:ext cx="1913989" cy="215900"/>
          </a:xfrm>
          <a:prstGeom prst="rect">
            <a:avLst/>
          </a:prstGeom>
          <a:noFill/>
        </p:spPr>
      </p:pic>
      <p:sp>
        <p:nvSpPr>
          <p:cNvPr id="2" name="标题 1"/>
          <p:cNvSpPr>
            <a:spLocks noGrp="1"/>
          </p:cNvSpPr>
          <p:nvPr>
            <p:ph type="ctrTitle"/>
          </p:nvPr>
        </p:nvSpPr>
        <p:spPr>
          <a:xfrm>
            <a:off x="4405210" y="2130446"/>
            <a:ext cx="4587501"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10273" y="3886200"/>
            <a:ext cx="3934315"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969755" y="6248400"/>
            <a:ext cx="2268432" cy="476250"/>
          </a:xfrm>
        </p:spPr>
        <p:txBody>
          <a:bodyPr/>
          <a:lstStyle>
            <a:lvl1pPr algn="ctr">
              <a:defRPr/>
            </a:lvl1pPr>
          </a:lstStyle>
          <a:p>
            <a:fld id="{9A5AAD7A-F13C-4131-844C-224DED481B2D}" type="slidenum">
              <a:rPr lang="en-US" altLang="zh-CN" smtClean="0"/>
              <a:pPr/>
              <a:t>‹#›</a:t>
            </a:fld>
            <a:endParaRPr lang="en-US" alt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4062" y="352442"/>
            <a:ext cx="9154742"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24062" y="1125538"/>
            <a:ext cx="8911696"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645694" y="6245225"/>
            <a:ext cx="2268432"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E3096C7-E923-4A3A-9BD3-EF34DA9EF230}" type="slidenum">
              <a:rPr lang="en-US" altLang="zh-CN"/>
              <a:pPr>
                <a:defRPr/>
              </a:pPr>
              <a:t>‹#›</a:t>
            </a:fld>
            <a:endParaRPr lang="en-US" altLang="zh-CN"/>
          </a:p>
        </p:txBody>
      </p:sp>
    </p:spTree>
    <p:extLst>
      <p:ext uri="{BB962C8B-B14F-4D97-AF65-F5344CB8AC3E}">
        <p14:creationId xmlns:p14="http://schemas.microsoft.com/office/powerpoint/2010/main" val="629240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6"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86101" y="1125538"/>
            <a:ext cx="8749665"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86092" y="6245225"/>
            <a:ext cx="22684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321632" y="6245225"/>
            <a:ext cx="3078586"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967326" y="6245225"/>
            <a:ext cx="22684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7" cstate="print"/>
          <a:srcRect/>
          <a:stretch>
            <a:fillRect/>
          </a:stretch>
        </p:blipFill>
        <p:spPr bwMode="auto">
          <a:xfrm>
            <a:off x="7541196" y="6453188"/>
            <a:ext cx="1913989" cy="215900"/>
          </a:xfrm>
          <a:prstGeom prst="rect">
            <a:avLst/>
          </a:prstGeom>
          <a:noFill/>
        </p:spPr>
      </p:pic>
    </p:spTree>
  </p:cSld>
  <p:clrMap bg1="lt1" tx1="dk1" bg2="lt2" tx2="dk2" accent1="accent1" accent2="accent2" accent3="accent3" accent4="accent4" accent5="accent5" accent6="accent6" hlink="hlink" folHlink="folHlink"/>
  <p:sldLayoutIdLst>
    <p:sldLayoutId id="2147485461" r:id="rId1"/>
    <p:sldLayoutId id="2147485462" r:id="rId2"/>
    <p:sldLayoutId id="2147485467" r:id="rId3"/>
    <p:sldLayoutId id="2147485468" r:id="rId4"/>
  </p:sldLayoutIdLst>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emf"/></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19.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27.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hyperlink" Target="http://www.bea.com/framework.jsp?CNT=homepage_main.jsp&amp;FP=/content" TargetMode="Externa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www.oracle.com/index.html" TargetMode="External"/><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gif"/><Relationship Id="rId7"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gif"/></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www.atcommunications.co.uk/images/colour%20blackberry%20above.JP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8.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4022725" y="2907632"/>
            <a:ext cx="5347018" cy="646331"/>
          </a:xfrm>
          <a:prstGeom prst="rect">
            <a:avLst/>
          </a:prstGeom>
          <a:noFill/>
          <a:ln w="9525">
            <a:noFill/>
            <a:miter lim="800000"/>
            <a:headEnd/>
            <a:tailEnd/>
          </a:ln>
          <a:effectLst/>
        </p:spPr>
        <p:txBody>
          <a:bodyPr wrap="square">
            <a:spAutoFit/>
          </a:bodyPr>
          <a:lstStyle/>
          <a:p>
            <a:pPr algn="ctr" eaLnBrk="0" hangingPunct="0"/>
            <a:r>
              <a:rPr lang="zh-CN" altLang="en-US" sz="3600" b="1" dirty="0" smtClean="0">
                <a:solidFill>
                  <a:srgbClr val="E20000"/>
                </a:solidFill>
                <a:latin typeface="微软雅黑" pitchFamily="34" charset="-122"/>
                <a:ea typeface="微软雅黑" pitchFamily="34" charset="-122"/>
                <a:cs typeface="Arial" pitchFamily="34" charset="0"/>
              </a:rPr>
              <a:t>普元</a:t>
            </a:r>
            <a:r>
              <a:rPr lang="en-US" altLang="zh-CN" sz="3600" b="1" dirty="0" smtClean="0">
                <a:solidFill>
                  <a:srgbClr val="E20000"/>
                </a:solidFill>
                <a:latin typeface="微软雅黑" pitchFamily="34" charset="-122"/>
                <a:ea typeface="微软雅黑" pitchFamily="34" charset="-122"/>
                <a:cs typeface="Arial" pitchFamily="34" charset="0"/>
              </a:rPr>
              <a:t>BPS</a:t>
            </a:r>
            <a:r>
              <a:rPr lang="zh-CN" altLang="en-US" sz="3600" b="1" smtClean="0">
                <a:solidFill>
                  <a:srgbClr val="E20000"/>
                </a:solidFill>
                <a:latin typeface="微软雅黑" pitchFamily="34" charset="-122"/>
                <a:ea typeface="微软雅黑" pitchFamily="34" charset="-122"/>
                <a:cs typeface="Arial" pitchFamily="34" charset="0"/>
              </a:rPr>
              <a:t>工作流产品</a:t>
            </a:r>
            <a:r>
              <a:rPr lang="zh-CN" altLang="en-US" sz="3600" b="1" dirty="0" smtClean="0">
                <a:solidFill>
                  <a:srgbClr val="E20000"/>
                </a:solidFill>
                <a:latin typeface="微软雅黑" pitchFamily="34" charset="-122"/>
                <a:ea typeface="微软雅黑" pitchFamily="34" charset="-122"/>
                <a:cs typeface="Arial" pitchFamily="34" charset="0"/>
              </a:rPr>
              <a:t>交流</a:t>
            </a:r>
            <a:endParaRPr lang="en-US" altLang="zh-CN" sz="3600" b="1" dirty="0" smtClean="0">
              <a:solidFill>
                <a:srgbClr val="E20000"/>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sz="2400" dirty="0" smtClean="0"/>
              <a:t>基于</a:t>
            </a:r>
            <a:r>
              <a:rPr lang="en-US" altLang="zh-CN" sz="2400" dirty="0" smtClean="0"/>
              <a:t>Flex@Web</a:t>
            </a:r>
            <a:r>
              <a:rPr lang="zh-CN" altLang="en-US" sz="2400" dirty="0" smtClean="0"/>
              <a:t>浏览器的业务表单定制和业务对象建模</a:t>
            </a:r>
          </a:p>
        </p:txBody>
      </p:sp>
      <p:sp>
        <p:nvSpPr>
          <p:cNvPr id="43011" name="Rectangle 3"/>
          <p:cNvSpPr>
            <a:spLocks noGrp="1" noChangeArrowheads="1"/>
          </p:cNvSpPr>
          <p:nvPr>
            <p:ph type="body" idx="1"/>
          </p:nvPr>
        </p:nvSpPr>
        <p:spPr>
          <a:xfrm>
            <a:off x="497908" y="908721"/>
            <a:ext cx="8726036" cy="1008113"/>
          </a:xfrm>
        </p:spPr>
        <p:txBody>
          <a:bodyPr/>
          <a:lstStyle/>
          <a:p>
            <a:r>
              <a:rPr lang="en-US" altLang="zh-CN" sz="1600" dirty="0" smtClean="0"/>
              <a:t>iForms for BPS</a:t>
            </a:r>
            <a:r>
              <a:rPr lang="zh-CN" altLang="en-US" sz="1600" dirty="0" smtClean="0"/>
              <a:t>提供</a:t>
            </a:r>
            <a:r>
              <a:rPr lang="en-US" altLang="zh-CN" sz="1600" dirty="0" smtClean="0"/>
              <a:t>Flex</a:t>
            </a:r>
            <a:r>
              <a:rPr lang="zh-CN" altLang="en-US" sz="1600" dirty="0" smtClean="0"/>
              <a:t>实现的基于</a:t>
            </a:r>
            <a:r>
              <a:rPr lang="en-US" altLang="zh-CN" sz="1600" dirty="0" smtClean="0"/>
              <a:t>Web</a:t>
            </a:r>
            <a:r>
              <a:rPr lang="zh-CN" altLang="en-US" sz="1600" dirty="0" smtClean="0"/>
              <a:t>浏览器的业务化表单定制工具、业务对象建模工具，可以支持业务人员或实施人员以图形化拖拽的方式进行快速的所见即所得的表单创建与灵活调整，敏捷响应业务需求的演进与变化。</a:t>
            </a:r>
          </a:p>
        </p:txBody>
      </p:sp>
      <p:pic>
        <p:nvPicPr>
          <p:cNvPr id="4" name="图片 3"/>
          <p:cNvPicPr/>
          <p:nvPr/>
        </p:nvPicPr>
        <p:blipFill>
          <a:blip r:embed="rId3" cstate="print"/>
          <a:srcRect/>
          <a:stretch>
            <a:fillRect/>
          </a:stretch>
        </p:blipFill>
        <p:spPr bwMode="auto">
          <a:xfrm>
            <a:off x="956441" y="1772816"/>
            <a:ext cx="7043383" cy="4032448"/>
          </a:xfrm>
          <a:prstGeom prst="rect">
            <a:avLst/>
          </a:prstGeom>
          <a:noFill/>
          <a:ln w="6350" cmpd="sng">
            <a:solidFill>
              <a:srgbClr val="000000"/>
            </a:solidFill>
            <a:miter lim="800000"/>
            <a:headEnd/>
            <a:tailEnd/>
          </a:ln>
          <a:effectLst/>
        </p:spPr>
      </p:pic>
      <p:pic>
        <p:nvPicPr>
          <p:cNvPr id="5" name="图片 4"/>
          <p:cNvPicPr/>
          <p:nvPr/>
        </p:nvPicPr>
        <p:blipFill>
          <a:blip r:embed="rId4" cstate="print"/>
          <a:srcRect/>
          <a:stretch>
            <a:fillRect/>
          </a:stretch>
        </p:blipFill>
        <p:spPr bwMode="auto">
          <a:xfrm>
            <a:off x="1109558" y="1915403"/>
            <a:ext cx="7119941" cy="4392488"/>
          </a:xfrm>
          <a:prstGeom prst="rect">
            <a:avLst/>
          </a:prstGeom>
          <a:noFill/>
          <a:ln w="6350" cmpd="sng">
            <a:solidFill>
              <a:srgbClr val="000000"/>
            </a:solidFill>
            <a:miter lim="800000"/>
            <a:headEnd/>
            <a:tailEnd/>
          </a:ln>
          <a:effectLst/>
        </p:spPr>
      </p:pic>
      <p:pic>
        <p:nvPicPr>
          <p:cNvPr id="6" name="Picture 2"/>
          <p:cNvPicPr>
            <a:picLocks noChangeAspect="1" noChangeArrowheads="1"/>
          </p:cNvPicPr>
          <p:nvPr/>
        </p:nvPicPr>
        <p:blipFill>
          <a:blip r:embed="rId5" cstate="print"/>
          <a:srcRect/>
          <a:stretch>
            <a:fillRect/>
          </a:stretch>
        </p:blipFill>
        <p:spPr bwMode="auto">
          <a:xfrm>
            <a:off x="1339234" y="1982057"/>
            <a:ext cx="6966823" cy="4625517"/>
          </a:xfrm>
          <a:prstGeom prst="rect">
            <a:avLst/>
          </a:prstGeom>
          <a:noFill/>
          <a:ln w="9525">
            <a:noFill/>
            <a:miter lim="800000"/>
            <a:headEnd/>
            <a:tailEnd/>
          </a:ln>
        </p:spPr>
      </p:pic>
    </p:spTree>
    <p:extLst>
      <p:ext uri="{BB962C8B-B14F-4D97-AF65-F5344CB8AC3E}">
        <p14:creationId xmlns:p14="http://schemas.microsoft.com/office/powerpoint/2010/main" val="436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smtClean="0"/>
              <a:t>完全基于</a:t>
            </a:r>
            <a:r>
              <a:rPr lang="en-US" altLang="zh-CN" sz="2800" dirty="0" smtClean="0"/>
              <a:t>Flex/Flash</a:t>
            </a:r>
            <a:r>
              <a:rPr lang="zh-CN" altLang="en-US" sz="2800" dirty="0" smtClean="0"/>
              <a:t>的“类自然语言”的规则定制</a:t>
            </a:r>
            <a:endParaRPr lang="zh-CN" altLang="en-US" sz="2000" dirty="0"/>
          </a:p>
        </p:txBody>
      </p:sp>
      <p:sp>
        <p:nvSpPr>
          <p:cNvPr id="3" name="内容占位符 2"/>
          <p:cNvSpPr>
            <a:spLocks noGrp="1"/>
          </p:cNvSpPr>
          <p:nvPr>
            <p:ph idx="1"/>
          </p:nvPr>
        </p:nvSpPr>
        <p:spPr>
          <a:xfrm>
            <a:off x="573859" y="5500702"/>
            <a:ext cx="8574132" cy="1000132"/>
          </a:xfrm>
        </p:spPr>
        <p:txBody>
          <a:bodyPr/>
          <a:lstStyle/>
          <a:p>
            <a:pPr>
              <a:lnSpc>
                <a:spcPct val="150000"/>
              </a:lnSpc>
            </a:pPr>
            <a:r>
              <a:rPr lang="en-US" altLang="zh-CN" sz="1400" b="0" dirty="0" smtClean="0"/>
              <a:t>BPS6</a:t>
            </a:r>
            <a:r>
              <a:rPr lang="zh-CN" altLang="en-US" sz="1400" b="0" dirty="0" smtClean="0"/>
              <a:t>提供“</a:t>
            </a:r>
            <a:r>
              <a:rPr lang="zh-CN" altLang="en-US" sz="1400" b="0" dirty="0" smtClean="0">
                <a:solidFill>
                  <a:srgbClr val="FF0000"/>
                </a:solidFill>
              </a:rPr>
              <a:t>类自然语言</a:t>
            </a:r>
            <a:r>
              <a:rPr lang="zh-CN" altLang="en-US" sz="1400" b="0" dirty="0" smtClean="0"/>
              <a:t>”方式表达的业务规则，实现流程的流转控制和参与者分配策略设置，完全可被业务管理人员理解和调整；</a:t>
            </a:r>
            <a:endParaRPr lang="en-US" altLang="zh-CN" sz="1400" b="0" dirty="0" smtClean="0"/>
          </a:p>
          <a:p>
            <a:pPr>
              <a:lnSpc>
                <a:spcPct val="150000"/>
              </a:lnSpc>
            </a:pPr>
            <a:r>
              <a:rPr lang="zh-CN" altLang="en-US" sz="1400" b="0" dirty="0" smtClean="0"/>
              <a:t>可以定义流程内使用的业务规则，和流程间复用的规则。</a:t>
            </a:r>
            <a:endParaRPr lang="zh-CN" altLang="en-US" sz="1400" b="0" dirty="0"/>
          </a:p>
        </p:txBody>
      </p:sp>
      <p:pic>
        <p:nvPicPr>
          <p:cNvPr id="4098" name="Picture 2"/>
          <p:cNvPicPr>
            <a:picLocks noChangeAspect="1" noChangeArrowheads="1"/>
          </p:cNvPicPr>
          <p:nvPr/>
        </p:nvPicPr>
        <p:blipFill>
          <a:blip r:embed="rId3"/>
          <a:srcRect/>
          <a:stretch>
            <a:fillRect/>
          </a:stretch>
        </p:blipFill>
        <p:spPr bwMode="auto">
          <a:xfrm>
            <a:off x="911397" y="785795"/>
            <a:ext cx="6683819" cy="4504192"/>
          </a:xfrm>
          <a:prstGeom prst="rect">
            <a:avLst/>
          </a:prstGeom>
          <a:noFill/>
          <a:ln w="9525">
            <a:noFill/>
            <a:miter lim="800000"/>
            <a:headEnd/>
            <a:tailEnd/>
          </a:ln>
        </p:spPr>
      </p:pic>
      <p:sp>
        <p:nvSpPr>
          <p:cNvPr id="7" name="圆角矩形 6"/>
          <p:cNvSpPr/>
          <p:nvPr/>
        </p:nvSpPr>
        <p:spPr>
          <a:xfrm>
            <a:off x="2886160" y="2285992"/>
            <a:ext cx="3417862" cy="50006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8"/>
          <p:cNvGrpSpPr/>
          <p:nvPr/>
        </p:nvGrpSpPr>
        <p:grpSpPr>
          <a:xfrm>
            <a:off x="1151118" y="857233"/>
            <a:ext cx="6899812" cy="4605098"/>
            <a:chOff x="1082697" y="857233"/>
            <a:chExt cx="6489699" cy="4605098"/>
          </a:xfrm>
        </p:grpSpPr>
        <p:pic>
          <p:nvPicPr>
            <p:cNvPr id="4099" name="Picture 3"/>
            <p:cNvPicPr>
              <a:picLocks noChangeAspect="1" noChangeArrowheads="1"/>
            </p:cNvPicPr>
            <p:nvPr/>
          </p:nvPicPr>
          <p:blipFill>
            <a:blip r:embed="rId4"/>
            <a:srcRect/>
            <a:stretch>
              <a:fillRect/>
            </a:stretch>
          </p:blipFill>
          <p:spPr bwMode="auto">
            <a:xfrm>
              <a:off x="1082697" y="857233"/>
              <a:ext cx="6418261" cy="4605098"/>
            </a:xfrm>
            <a:prstGeom prst="rect">
              <a:avLst/>
            </a:prstGeom>
            <a:noFill/>
            <a:ln w="9525">
              <a:noFill/>
              <a:miter lim="800000"/>
              <a:headEnd/>
              <a:tailEnd/>
            </a:ln>
          </p:spPr>
        </p:pic>
        <p:sp>
          <p:nvSpPr>
            <p:cNvPr id="8" name="圆角矩形 7"/>
            <p:cNvSpPr/>
            <p:nvPr/>
          </p:nvSpPr>
          <p:spPr>
            <a:xfrm>
              <a:off x="2867012" y="2438392"/>
              <a:ext cx="4705384" cy="199074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64209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97908" y="115889"/>
            <a:ext cx="8803411" cy="598468"/>
          </a:xfrm>
        </p:spPr>
        <p:txBody>
          <a:bodyPr/>
          <a:lstStyle/>
          <a:p>
            <a:r>
              <a:rPr lang="en-US" altLang="zh-CN" sz="2800" b="0" dirty="0" smtClean="0">
                <a:latin typeface="微软雅黑" pitchFamily="34" charset="-122"/>
                <a:ea typeface="微软雅黑" pitchFamily="34" charset="-122"/>
              </a:rPr>
              <a:t>1.2</a:t>
            </a:r>
            <a:r>
              <a:rPr lang="zh-CN" altLang="en-US" sz="2800" b="0" dirty="0" smtClean="0">
                <a:latin typeface="微软雅黑" pitchFamily="34" charset="-122"/>
                <a:ea typeface="微软雅黑" pitchFamily="34" charset="-122"/>
              </a:rPr>
              <a:t>－完备的流程模式实现灵活的流程处理</a:t>
            </a:r>
          </a:p>
        </p:txBody>
      </p:sp>
      <p:sp>
        <p:nvSpPr>
          <p:cNvPr id="167939" name="Rectangle 3"/>
          <p:cNvSpPr>
            <a:spLocks noGrp="1" noChangeArrowheads="1"/>
          </p:cNvSpPr>
          <p:nvPr>
            <p:ph type="body" idx="1"/>
          </p:nvPr>
        </p:nvSpPr>
        <p:spPr>
          <a:xfrm>
            <a:off x="497908" y="1000109"/>
            <a:ext cx="8726036" cy="5429287"/>
          </a:xfrm>
        </p:spPr>
        <p:txBody>
          <a:bodyPr/>
          <a:lstStyle/>
          <a:p>
            <a:pPr>
              <a:lnSpc>
                <a:spcPct val="110000"/>
              </a:lnSpc>
              <a:spcBef>
                <a:spcPts val="500"/>
              </a:spcBef>
              <a:spcAft>
                <a:spcPts val="500"/>
              </a:spcAft>
              <a:buNone/>
            </a:pPr>
            <a:r>
              <a:rPr lang="en-US" altLang="zh-CN" sz="1600" b="1" dirty="0" smtClean="0">
                <a:latin typeface="微软雅黑" pitchFamily="34" charset="-122"/>
                <a:ea typeface="微软雅黑" pitchFamily="34" charset="-122"/>
              </a:rPr>
              <a:t>1</a:t>
            </a:r>
            <a:r>
              <a:rPr lang="zh-CN" altLang="en-US" sz="1600" b="1" dirty="0" smtClean="0">
                <a:latin typeface="微软雅黑" pitchFamily="34" charset="-122"/>
                <a:ea typeface="微软雅黑" pitchFamily="34" charset="-122"/>
              </a:rPr>
              <a:t>）完备的流程模式</a:t>
            </a:r>
            <a:endParaRPr lang="en-US" altLang="zh-CN" sz="1600" b="1" dirty="0" smtClean="0">
              <a:latin typeface="微软雅黑" pitchFamily="34" charset="-122"/>
              <a:ea typeface="微软雅黑" pitchFamily="34" charset="-122"/>
            </a:endParaRPr>
          </a:p>
          <a:p>
            <a:pPr lvl="1">
              <a:lnSpc>
                <a:spcPct val="110000"/>
              </a:lnSpc>
              <a:spcBef>
                <a:spcPts val="500"/>
              </a:spcBef>
              <a:spcAft>
                <a:spcPts val="500"/>
              </a:spcAft>
            </a:pPr>
            <a:r>
              <a:rPr lang="zh-CN" altLang="en-US" sz="1400" dirty="0" smtClean="0">
                <a:solidFill>
                  <a:srgbClr val="0000FF"/>
                </a:solidFill>
              </a:rPr>
              <a:t>自由流转、半自动化流转、并行</a:t>
            </a:r>
            <a:r>
              <a:rPr lang="en-US" altLang="zh-CN" sz="1400" dirty="0" smtClean="0">
                <a:solidFill>
                  <a:srgbClr val="0000FF"/>
                </a:solidFill>
              </a:rPr>
              <a:t>/</a:t>
            </a:r>
            <a:r>
              <a:rPr lang="zh-CN" altLang="en-US" sz="1400" dirty="0" smtClean="0">
                <a:solidFill>
                  <a:srgbClr val="0000FF"/>
                </a:solidFill>
              </a:rPr>
              <a:t>串行会签、同步</a:t>
            </a:r>
            <a:r>
              <a:rPr lang="en-US" altLang="zh-CN" sz="1400" dirty="0" smtClean="0">
                <a:solidFill>
                  <a:srgbClr val="0000FF"/>
                </a:solidFill>
              </a:rPr>
              <a:t>/</a:t>
            </a:r>
            <a:r>
              <a:rPr lang="zh-CN" altLang="en-US" sz="1400" dirty="0" smtClean="0">
                <a:solidFill>
                  <a:srgbClr val="0000FF"/>
                </a:solidFill>
              </a:rPr>
              <a:t>异步调用、等</a:t>
            </a:r>
            <a:r>
              <a:rPr lang="en-US" altLang="zh-CN" sz="1400" dirty="0" smtClean="0">
                <a:solidFill>
                  <a:srgbClr val="0000FF"/>
                </a:solidFill>
              </a:rPr>
              <a:t>…</a:t>
            </a:r>
            <a:endParaRPr lang="en-US" altLang="zh-CN" sz="1600" dirty="0" smtClean="0"/>
          </a:p>
          <a:p>
            <a:pPr>
              <a:lnSpc>
                <a:spcPct val="110000"/>
              </a:lnSpc>
              <a:spcBef>
                <a:spcPts val="500"/>
              </a:spcBef>
              <a:spcAft>
                <a:spcPts val="500"/>
              </a:spcAft>
              <a:buNone/>
            </a:pPr>
            <a:r>
              <a:rPr lang="en-US" altLang="zh-CN" sz="1600" b="1" dirty="0" smtClean="0"/>
              <a:t>2</a:t>
            </a:r>
            <a:r>
              <a:rPr lang="zh-CN" altLang="en-US" sz="1600" b="1" dirty="0" smtClean="0"/>
              <a:t>）灵活的任务分派与管理策略</a:t>
            </a:r>
          </a:p>
          <a:p>
            <a:pPr lvl="1">
              <a:lnSpc>
                <a:spcPct val="110000"/>
              </a:lnSpc>
              <a:spcBef>
                <a:spcPts val="500"/>
              </a:spcBef>
              <a:spcAft>
                <a:spcPts val="500"/>
              </a:spcAft>
            </a:pPr>
            <a:r>
              <a:rPr lang="zh-CN" altLang="en-US" sz="1400" dirty="0" smtClean="0">
                <a:latin typeface="微软雅黑" pitchFamily="34" charset="-122"/>
                <a:ea typeface="微软雅黑" pitchFamily="34" charset="-122"/>
              </a:rPr>
              <a:t>参与者灵活设置：任意组合、运行时任意计算、</a:t>
            </a:r>
            <a:r>
              <a:rPr lang="zh-CN" altLang="en-US" sz="1400" dirty="0" smtClean="0">
                <a:solidFill>
                  <a:srgbClr val="0000FF"/>
                </a:solidFill>
                <a:latin typeface="微软雅黑" pitchFamily="34" charset="-122"/>
                <a:ea typeface="微软雅黑" pitchFamily="34" charset="-122"/>
              </a:rPr>
              <a:t>业务化规则设置</a:t>
            </a:r>
            <a:endParaRPr lang="en-US" altLang="zh-CN" sz="1400" dirty="0" smtClean="0">
              <a:solidFill>
                <a:srgbClr val="0000FF"/>
              </a:solidFill>
              <a:latin typeface="微软雅黑" pitchFamily="34" charset="-122"/>
              <a:ea typeface="微软雅黑" pitchFamily="34" charset="-122"/>
            </a:endParaRPr>
          </a:p>
          <a:p>
            <a:pPr lvl="1">
              <a:lnSpc>
                <a:spcPct val="110000"/>
              </a:lnSpc>
              <a:spcBef>
                <a:spcPts val="500"/>
              </a:spcBef>
              <a:spcAft>
                <a:spcPts val="500"/>
              </a:spcAft>
            </a:pPr>
            <a:r>
              <a:rPr lang="zh-CN" altLang="en-US" sz="1400" dirty="0" smtClean="0">
                <a:solidFill>
                  <a:srgbClr val="0000FF"/>
                </a:solidFill>
                <a:latin typeface="微软雅黑" pitchFamily="34" charset="-122"/>
                <a:ea typeface="微软雅黑" pitchFamily="34" charset="-122"/>
              </a:rPr>
              <a:t>代理、待办、协办、工作交接</a:t>
            </a:r>
            <a:endParaRPr lang="en-US" altLang="zh-CN" sz="1400" dirty="0" smtClean="0">
              <a:solidFill>
                <a:srgbClr val="0000FF"/>
              </a:solidFill>
              <a:latin typeface="微软雅黑" pitchFamily="34" charset="-122"/>
              <a:ea typeface="微软雅黑" pitchFamily="34" charset="-122"/>
            </a:endParaRPr>
          </a:p>
          <a:p>
            <a:pPr lvl="1">
              <a:lnSpc>
                <a:spcPct val="110000"/>
              </a:lnSpc>
              <a:spcBef>
                <a:spcPts val="500"/>
              </a:spcBef>
              <a:spcAft>
                <a:spcPts val="500"/>
              </a:spcAft>
            </a:pPr>
            <a:r>
              <a:rPr lang="zh-CN" altLang="en-US" sz="1400" dirty="0" smtClean="0">
                <a:solidFill>
                  <a:srgbClr val="0000FF"/>
                </a:solidFill>
                <a:latin typeface="微软雅黑" pitchFamily="34" charset="-122"/>
                <a:ea typeface="微软雅黑" pitchFamily="34" charset="-122"/>
              </a:rPr>
              <a:t>多子流程实例</a:t>
            </a:r>
          </a:p>
          <a:p>
            <a:pPr>
              <a:lnSpc>
                <a:spcPct val="110000"/>
              </a:lnSpc>
              <a:spcBef>
                <a:spcPts val="500"/>
              </a:spcBef>
              <a:spcAft>
                <a:spcPts val="500"/>
              </a:spcAft>
              <a:buNone/>
            </a:pPr>
            <a:r>
              <a:rPr lang="en-US" altLang="zh-CN" sz="1600" b="1" dirty="0" smtClean="0">
                <a:latin typeface="微软雅黑" pitchFamily="34" charset="-122"/>
                <a:ea typeface="微软雅黑" pitchFamily="34" charset="-122"/>
              </a:rPr>
              <a:t>3</a:t>
            </a:r>
            <a:r>
              <a:rPr lang="zh-CN" altLang="en-US" sz="1600" b="1" dirty="0" smtClean="0">
                <a:latin typeface="微软雅黑" pitchFamily="34" charset="-122"/>
                <a:ea typeface="微软雅黑" pitchFamily="34" charset="-122"/>
              </a:rPr>
              <a:t>）异常处理策略</a:t>
            </a:r>
          </a:p>
          <a:p>
            <a:pPr lvl="1">
              <a:lnSpc>
                <a:spcPct val="110000"/>
              </a:lnSpc>
              <a:spcBef>
                <a:spcPts val="500"/>
              </a:spcBef>
              <a:spcAft>
                <a:spcPts val="500"/>
              </a:spcAft>
            </a:pPr>
            <a:r>
              <a:rPr lang="zh-CN" altLang="en-US" sz="1400" dirty="0" smtClean="0">
                <a:latin typeface="微软雅黑" pitchFamily="34" charset="-122"/>
                <a:ea typeface="微软雅黑" pitchFamily="34" charset="-122"/>
              </a:rPr>
              <a:t>通过自动活动处理失败指定不同的策略进行灵活的处理，比如“调用指定逻辑”、“转人工活动”等</a:t>
            </a:r>
          </a:p>
          <a:p>
            <a:pPr lvl="1">
              <a:lnSpc>
                <a:spcPct val="110000"/>
              </a:lnSpc>
              <a:spcBef>
                <a:spcPts val="500"/>
              </a:spcBef>
              <a:spcAft>
                <a:spcPts val="500"/>
              </a:spcAft>
            </a:pPr>
            <a:r>
              <a:rPr lang="zh-CN" altLang="en-US" sz="1400" dirty="0" smtClean="0">
                <a:latin typeface="微软雅黑" pitchFamily="34" charset="-122"/>
                <a:ea typeface="微软雅黑" pitchFamily="34" charset="-122"/>
              </a:rPr>
              <a:t>自动处理转人工处理</a:t>
            </a:r>
            <a:endParaRPr lang="en-US" altLang="zh-CN" sz="1400" dirty="0" smtClean="0">
              <a:latin typeface="微软雅黑" pitchFamily="34" charset="-122"/>
              <a:ea typeface="微软雅黑" pitchFamily="34" charset="-122"/>
            </a:endParaRPr>
          </a:p>
          <a:p>
            <a:pPr lvl="1">
              <a:lnSpc>
                <a:spcPct val="110000"/>
              </a:lnSpc>
              <a:spcBef>
                <a:spcPts val="500"/>
              </a:spcBef>
              <a:spcAft>
                <a:spcPts val="500"/>
              </a:spcAft>
            </a:pPr>
            <a:r>
              <a:rPr lang="zh-CN" altLang="en-US" sz="1400" dirty="0" smtClean="0">
                <a:latin typeface="微软雅黑" pitchFamily="34" charset="-122"/>
                <a:ea typeface="微软雅黑" pitchFamily="34" charset="-122"/>
              </a:rPr>
              <a:t>多种回退模式、业务补偿</a:t>
            </a:r>
          </a:p>
          <a:p>
            <a:pPr>
              <a:lnSpc>
                <a:spcPct val="110000"/>
              </a:lnSpc>
              <a:spcBef>
                <a:spcPts val="500"/>
              </a:spcBef>
              <a:spcAft>
                <a:spcPts val="500"/>
              </a:spcAft>
              <a:buNone/>
            </a:pPr>
            <a:r>
              <a:rPr lang="en-US" altLang="zh-CN" sz="1600" b="1" dirty="0" smtClean="0">
                <a:latin typeface="微软雅黑" pitchFamily="34" charset="-122"/>
                <a:ea typeface="微软雅黑" pitchFamily="34" charset="-122"/>
              </a:rPr>
              <a:t>4</a:t>
            </a:r>
            <a:r>
              <a:rPr lang="zh-CN" altLang="en-US" sz="1600" b="1" dirty="0" smtClean="0">
                <a:latin typeface="微软雅黑" pitchFamily="34" charset="-122"/>
                <a:ea typeface="微软雅黑" pitchFamily="34" charset="-122"/>
              </a:rPr>
              <a:t>）版本管理</a:t>
            </a:r>
          </a:p>
          <a:p>
            <a:pPr lvl="1">
              <a:lnSpc>
                <a:spcPct val="110000"/>
              </a:lnSpc>
              <a:spcBef>
                <a:spcPts val="500"/>
              </a:spcBef>
              <a:spcAft>
                <a:spcPts val="500"/>
              </a:spcAft>
            </a:pPr>
            <a:r>
              <a:rPr lang="zh-CN" altLang="en-US" sz="1400" dirty="0" smtClean="0">
                <a:solidFill>
                  <a:srgbClr val="0000FF"/>
                </a:solidFill>
                <a:latin typeface="微软雅黑" pitchFamily="34" charset="-122"/>
                <a:ea typeface="微软雅黑" pitchFamily="34" charset="-122"/>
              </a:rPr>
              <a:t>一刀切、分水岭、特事特办</a:t>
            </a:r>
          </a:p>
          <a:p>
            <a:pPr>
              <a:lnSpc>
                <a:spcPct val="110000"/>
              </a:lnSpc>
              <a:spcBef>
                <a:spcPts val="500"/>
              </a:spcBef>
              <a:spcAft>
                <a:spcPts val="500"/>
              </a:spcAft>
              <a:buNone/>
            </a:pPr>
            <a:r>
              <a:rPr lang="en-US" altLang="zh-CN" sz="1600" b="1" dirty="0" smtClean="0">
                <a:latin typeface="微软雅黑" pitchFamily="34" charset="-122"/>
                <a:ea typeface="微软雅黑" pitchFamily="34" charset="-122"/>
              </a:rPr>
              <a:t>5</a:t>
            </a:r>
            <a:r>
              <a:rPr lang="zh-CN" altLang="en-US" sz="1600" b="1" dirty="0" smtClean="0">
                <a:latin typeface="微软雅黑" pitchFamily="34" charset="-122"/>
                <a:ea typeface="微软雅黑" pitchFamily="34" charset="-122"/>
              </a:rPr>
              <a:t>）灵活的时间限制</a:t>
            </a:r>
          </a:p>
          <a:p>
            <a:pPr lvl="1">
              <a:lnSpc>
                <a:spcPct val="110000"/>
              </a:lnSpc>
              <a:spcBef>
                <a:spcPts val="500"/>
              </a:spcBef>
              <a:spcAft>
                <a:spcPts val="500"/>
              </a:spcAft>
            </a:pPr>
            <a:r>
              <a:rPr lang="zh-CN" altLang="en-US" sz="1400" dirty="0" smtClean="0">
                <a:solidFill>
                  <a:srgbClr val="0000FF"/>
                </a:solidFill>
                <a:latin typeface="微软雅黑" pitchFamily="34" charset="-122"/>
                <a:ea typeface="微软雅黑" pitchFamily="34" charset="-122"/>
              </a:rPr>
              <a:t>工作日历</a:t>
            </a:r>
            <a:r>
              <a:rPr lang="zh-CN" altLang="en-US" sz="1400" dirty="0" smtClean="0">
                <a:latin typeface="微软雅黑" pitchFamily="34" charset="-122"/>
                <a:ea typeface="微软雅黑" pitchFamily="34" charset="-122"/>
              </a:rPr>
              <a:t>、超时和提醒事件</a:t>
            </a:r>
          </a:p>
        </p:txBody>
      </p:sp>
    </p:spTree>
    <p:extLst>
      <p:ext uri="{BB962C8B-B14F-4D97-AF65-F5344CB8AC3E}">
        <p14:creationId xmlns:p14="http://schemas.microsoft.com/office/powerpoint/2010/main" val="85687626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908" y="71415"/>
            <a:ext cx="8726036" cy="649287"/>
          </a:xfrm>
        </p:spPr>
        <p:txBody>
          <a:bodyPr/>
          <a:lstStyle/>
          <a:p>
            <a:r>
              <a:rPr lang="en-US" altLang="zh-CN" sz="2400" b="0" dirty="0" smtClean="0">
                <a:latin typeface="微软雅黑" pitchFamily="34" charset="-122"/>
                <a:ea typeface="微软雅黑" pitchFamily="34" charset="-122"/>
              </a:rPr>
              <a:t>1.3</a:t>
            </a:r>
            <a:r>
              <a:rPr lang="zh-CN" altLang="en-US" sz="2400" b="0" dirty="0" smtClean="0">
                <a:latin typeface="微软雅黑" pitchFamily="34" charset="-122"/>
                <a:ea typeface="微软雅黑" pitchFamily="34" charset="-122"/>
              </a:rPr>
              <a:t>－无需开发实现流程的快速原型与模拟测试</a:t>
            </a:r>
          </a:p>
        </p:txBody>
      </p:sp>
      <p:sp>
        <p:nvSpPr>
          <p:cNvPr id="3" name="内容占位符 2"/>
          <p:cNvSpPr>
            <a:spLocks noGrp="1"/>
          </p:cNvSpPr>
          <p:nvPr>
            <p:ph idx="1"/>
          </p:nvPr>
        </p:nvSpPr>
        <p:spPr>
          <a:xfrm>
            <a:off x="573859" y="5286388"/>
            <a:ext cx="8574132" cy="1285884"/>
          </a:xfrm>
        </p:spPr>
        <p:txBody>
          <a:bodyPr/>
          <a:lstStyle/>
          <a:p>
            <a:pPr>
              <a:lnSpc>
                <a:spcPct val="150000"/>
              </a:lnSpc>
            </a:pPr>
            <a:r>
              <a:rPr lang="en-US" altLang="zh-CN" sz="1600" b="0" dirty="0" smtClean="0">
                <a:latin typeface="微软雅黑" pitchFamily="34" charset="-122"/>
                <a:ea typeface="微软雅黑" pitchFamily="34" charset="-122"/>
              </a:rPr>
              <a:t>BPS</a:t>
            </a:r>
            <a:r>
              <a:rPr lang="zh-CN" altLang="en-US" sz="1600" b="0" dirty="0" smtClean="0">
                <a:latin typeface="微软雅黑" pitchFamily="34" charset="-122"/>
                <a:ea typeface="微软雅黑" pitchFamily="34" charset="-122"/>
              </a:rPr>
              <a:t>支持无需开发的流程快速运行与模拟运行，使得业务分析人员可以从零开始快速梳理建模业务流程，并 “立即”可以进行流程的模拟运行验证，</a:t>
            </a:r>
            <a:r>
              <a:rPr lang="zh-CN" altLang="en-US" sz="1600" b="1" dirty="0" smtClean="0">
                <a:solidFill>
                  <a:srgbClr val="FF0000"/>
                </a:solidFill>
                <a:latin typeface="微软雅黑" pitchFamily="34" charset="-122"/>
                <a:ea typeface="微软雅黑" pitchFamily="34" charset="-122"/>
              </a:rPr>
              <a:t>快速识别、梳理流程，快速实现原型</a:t>
            </a:r>
            <a:r>
              <a:rPr lang="zh-CN" altLang="en-US" sz="1600" b="0" dirty="0" smtClean="0">
                <a:latin typeface="微软雅黑" pitchFamily="34" charset="-122"/>
                <a:ea typeface="微软雅黑" pitchFamily="34" charset="-122"/>
              </a:rPr>
              <a:t>。</a:t>
            </a:r>
            <a:endParaRPr lang="zh-CN" altLang="en-US" sz="1600" b="0" dirty="0">
              <a:latin typeface="微软雅黑" pitchFamily="34" charset="-122"/>
              <a:ea typeface="微软雅黑" pitchFamily="34" charset="-122"/>
            </a:endParaRPr>
          </a:p>
        </p:txBody>
      </p:sp>
      <p:pic>
        <p:nvPicPr>
          <p:cNvPr id="5122" name="Picture 2"/>
          <p:cNvPicPr>
            <a:picLocks noChangeAspect="1" noChangeArrowheads="1"/>
          </p:cNvPicPr>
          <p:nvPr/>
        </p:nvPicPr>
        <p:blipFill>
          <a:blip r:embed="rId3" cstate="print"/>
          <a:srcRect/>
          <a:stretch>
            <a:fillRect/>
          </a:stretch>
        </p:blipFill>
        <p:spPr bwMode="auto">
          <a:xfrm>
            <a:off x="759491" y="857232"/>
            <a:ext cx="7765688" cy="4105278"/>
          </a:xfrm>
          <a:prstGeom prst="rect">
            <a:avLst/>
          </a:prstGeom>
          <a:noFill/>
          <a:ln w="9525">
            <a:solidFill>
              <a:schemeClr val="tx1">
                <a:lumMod val="65000"/>
                <a:lumOff val="35000"/>
              </a:schemeClr>
            </a:solidFill>
            <a:miter lim="800000"/>
            <a:headEnd/>
            <a:tailEnd/>
          </a:ln>
          <a:effectLst/>
        </p:spPr>
      </p:pic>
      <p:pic>
        <p:nvPicPr>
          <p:cNvPr id="5123" name="Picture 3"/>
          <p:cNvPicPr>
            <a:picLocks noChangeAspect="1" noChangeArrowheads="1"/>
          </p:cNvPicPr>
          <p:nvPr/>
        </p:nvPicPr>
        <p:blipFill>
          <a:blip r:embed="rId4" cstate="print"/>
          <a:srcRect/>
          <a:stretch>
            <a:fillRect/>
          </a:stretch>
        </p:blipFill>
        <p:spPr bwMode="auto">
          <a:xfrm>
            <a:off x="835444" y="857233"/>
            <a:ext cx="6228104" cy="4192362"/>
          </a:xfrm>
          <a:prstGeom prst="rect">
            <a:avLst/>
          </a:prstGeom>
          <a:noFill/>
          <a:ln w="9525">
            <a:noFill/>
            <a:miter lim="800000"/>
            <a:headEnd/>
            <a:tailEnd/>
          </a:ln>
        </p:spPr>
      </p:pic>
      <p:pic>
        <p:nvPicPr>
          <p:cNvPr id="5124" name="Picture 4"/>
          <p:cNvPicPr>
            <a:picLocks noChangeAspect="1" noChangeArrowheads="1"/>
          </p:cNvPicPr>
          <p:nvPr/>
        </p:nvPicPr>
        <p:blipFill>
          <a:blip r:embed="rId5" cstate="print"/>
          <a:srcRect/>
          <a:stretch>
            <a:fillRect/>
          </a:stretch>
        </p:blipFill>
        <p:spPr bwMode="auto">
          <a:xfrm>
            <a:off x="987349" y="857233"/>
            <a:ext cx="6304056" cy="4260361"/>
          </a:xfrm>
          <a:prstGeom prst="rect">
            <a:avLst/>
          </a:prstGeom>
          <a:noFill/>
          <a:ln w="9525">
            <a:noFill/>
            <a:miter lim="800000"/>
            <a:headEnd/>
            <a:tailEnd/>
          </a:ln>
        </p:spPr>
      </p:pic>
      <p:pic>
        <p:nvPicPr>
          <p:cNvPr id="5125" name="Picture 5"/>
          <p:cNvPicPr>
            <a:picLocks noChangeAspect="1" noChangeArrowheads="1"/>
          </p:cNvPicPr>
          <p:nvPr/>
        </p:nvPicPr>
        <p:blipFill>
          <a:blip r:embed="rId6" cstate="print"/>
          <a:srcRect/>
          <a:stretch>
            <a:fillRect/>
          </a:stretch>
        </p:blipFill>
        <p:spPr bwMode="auto">
          <a:xfrm>
            <a:off x="1139254" y="857233"/>
            <a:ext cx="6380009" cy="4294615"/>
          </a:xfrm>
          <a:prstGeom prst="rect">
            <a:avLst/>
          </a:prstGeom>
          <a:noFill/>
          <a:ln w="9525">
            <a:noFill/>
            <a:miter lim="800000"/>
            <a:headEnd/>
            <a:tailEnd/>
          </a:ln>
        </p:spPr>
      </p:pic>
      <p:pic>
        <p:nvPicPr>
          <p:cNvPr id="5126" name="Picture 6"/>
          <p:cNvPicPr>
            <a:picLocks noChangeAspect="1" noChangeArrowheads="1"/>
          </p:cNvPicPr>
          <p:nvPr/>
        </p:nvPicPr>
        <p:blipFill>
          <a:blip r:embed="rId7" cstate="print"/>
          <a:srcRect/>
          <a:stretch>
            <a:fillRect/>
          </a:stretch>
        </p:blipFill>
        <p:spPr bwMode="auto">
          <a:xfrm>
            <a:off x="1297934" y="857232"/>
            <a:ext cx="7588473" cy="4324500"/>
          </a:xfrm>
          <a:prstGeom prst="rect">
            <a:avLst/>
          </a:prstGeom>
          <a:noFill/>
          <a:ln w="9525">
            <a:noFill/>
            <a:miter lim="800000"/>
            <a:headEnd/>
            <a:tailEnd/>
          </a:ln>
        </p:spPr>
      </p:pic>
      <p:pic>
        <p:nvPicPr>
          <p:cNvPr id="5127" name="Picture 7"/>
          <p:cNvPicPr>
            <a:picLocks noChangeAspect="1" noChangeArrowheads="1"/>
          </p:cNvPicPr>
          <p:nvPr/>
        </p:nvPicPr>
        <p:blipFill>
          <a:blip r:embed="rId8" cstate="print"/>
          <a:srcRect/>
          <a:stretch>
            <a:fillRect/>
          </a:stretch>
        </p:blipFill>
        <p:spPr bwMode="auto">
          <a:xfrm>
            <a:off x="1443063" y="857232"/>
            <a:ext cx="7829910" cy="4286280"/>
          </a:xfrm>
          <a:prstGeom prst="rect">
            <a:avLst/>
          </a:prstGeom>
          <a:noFill/>
          <a:ln w="9525">
            <a:solidFill>
              <a:schemeClr val="tx1">
                <a:lumMod val="65000"/>
                <a:lumOff val="35000"/>
              </a:schemeClr>
            </a:solidFill>
            <a:miter lim="800000"/>
            <a:headEnd/>
            <a:tailEnd/>
          </a:ln>
          <a:effectLst/>
        </p:spPr>
      </p:pic>
      <p:pic>
        <p:nvPicPr>
          <p:cNvPr id="5128" name="Picture 8"/>
          <p:cNvPicPr>
            <a:picLocks noChangeAspect="1" noChangeArrowheads="1"/>
          </p:cNvPicPr>
          <p:nvPr/>
        </p:nvPicPr>
        <p:blipFill>
          <a:blip r:embed="rId9" cstate="print"/>
          <a:srcRect/>
          <a:stretch>
            <a:fillRect/>
          </a:stretch>
        </p:blipFill>
        <p:spPr bwMode="auto">
          <a:xfrm>
            <a:off x="1594968" y="857232"/>
            <a:ext cx="6607866" cy="4282178"/>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3775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slide(fromBottom)">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slide(fromBottom)">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5125"/>
                                        </p:tgtEl>
                                        <p:attrNameLst>
                                          <p:attrName>style.visibility</p:attrName>
                                        </p:attrNameLst>
                                      </p:cBhvr>
                                      <p:to>
                                        <p:strVal val="visible"/>
                                      </p:to>
                                    </p:set>
                                    <p:animEffect transition="in" filter="slide(fromBottom)">
                                      <p:cBhvr>
                                        <p:cTn id="17" dur="500"/>
                                        <p:tgtEl>
                                          <p:spTgt spid="512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slide(fromBottom)">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slide(fromBottom)">
                                      <p:cBhvr>
                                        <p:cTn id="27" dur="500"/>
                                        <p:tgtEl>
                                          <p:spTgt spid="5127"/>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5128"/>
                                        </p:tgtEl>
                                        <p:attrNameLst>
                                          <p:attrName>style.visibility</p:attrName>
                                        </p:attrNameLst>
                                      </p:cBhvr>
                                      <p:to>
                                        <p:strVal val="visible"/>
                                      </p:to>
                                    </p:set>
                                    <p:animEffect transition="in" filter="slide(fromBottom)">
                                      <p:cBhvr>
                                        <p:cTn id="32" dur="5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8"/>
          <p:cNvPicPr>
            <a:picLocks noChangeAspect="1" noChangeArrowheads="1"/>
          </p:cNvPicPr>
          <p:nvPr/>
        </p:nvPicPr>
        <p:blipFill>
          <a:blip r:embed="rId3" cstate="print"/>
          <a:srcRect/>
          <a:stretch>
            <a:fillRect/>
          </a:stretch>
        </p:blipFill>
        <p:spPr bwMode="auto">
          <a:xfrm>
            <a:off x="1492034" y="2782888"/>
            <a:ext cx="4435594" cy="3886200"/>
          </a:xfrm>
          <a:prstGeom prst="rect">
            <a:avLst/>
          </a:prstGeom>
          <a:noFill/>
          <a:ln w="9525">
            <a:noFill/>
            <a:miter lim="800000"/>
            <a:headEnd/>
            <a:tailEnd/>
          </a:ln>
        </p:spPr>
      </p:pic>
      <p:sp>
        <p:nvSpPr>
          <p:cNvPr id="63490" name="Rectangle 2"/>
          <p:cNvSpPr>
            <a:spLocks noGrp="1" noChangeArrowheads="1"/>
          </p:cNvSpPr>
          <p:nvPr>
            <p:ph type="title" idx="4294967295"/>
          </p:nvPr>
        </p:nvSpPr>
        <p:spPr>
          <a:xfrm>
            <a:off x="497908" y="115889"/>
            <a:ext cx="8726036" cy="527030"/>
          </a:xfrm>
        </p:spPr>
        <p:txBody>
          <a:bodyPr/>
          <a:lstStyle/>
          <a:p>
            <a:r>
              <a:rPr lang="en-US" altLang="zh-CN" sz="2800" b="0" dirty="0" smtClean="0">
                <a:latin typeface="微软雅黑" pitchFamily="34" charset="-122"/>
                <a:ea typeface="微软雅黑" pitchFamily="34" charset="-122"/>
              </a:rPr>
              <a:t>1.4</a:t>
            </a:r>
            <a:r>
              <a:rPr lang="zh-CN" altLang="en-US" sz="2800" b="0" dirty="0" smtClean="0">
                <a:latin typeface="微软雅黑" pitchFamily="34" charset="-122"/>
                <a:ea typeface="微软雅黑" pitchFamily="34" charset="-122"/>
              </a:rPr>
              <a:t>－快速服务编排、方便地与第三方集成</a:t>
            </a:r>
          </a:p>
        </p:txBody>
      </p:sp>
      <p:sp>
        <p:nvSpPr>
          <p:cNvPr id="110596" name="Rectangle 3"/>
          <p:cNvSpPr>
            <a:spLocks noGrp="1" noChangeArrowheads="1"/>
          </p:cNvSpPr>
          <p:nvPr>
            <p:ph type="body" idx="4294967295"/>
          </p:nvPr>
        </p:nvSpPr>
        <p:spPr>
          <a:xfrm>
            <a:off x="343974" y="1052018"/>
            <a:ext cx="9110462" cy="1512887"/>
          </a:xfrm>
        </p:spPr>
        <p:txBody>
          <a:bodyPr/>
          <a:lstStyle/>
          <a:p>
            <a:r>
              <a:rPr lang="zh-CN" altLang="en-US" sz="1400" dirty="0" smtClean="0">
                <a:solidFill>
                  <a:srgbClr val="0000FF"/>
                </a:solidFill>
                <a:latin typeface="微软雅黑" pitchFamily="34" charset="-122"/>
                <a:ea typeface="微软雅黑" pitchFamily="34" charset="-122"/>
              </a:rPr>
              <a:t>在</a:t>
            </a:r>
            <a:r>
              <a:rPr lang="en-US" altLang="zh-CN" sz="1400" dirty="0" smtClean="0">
                <a:solidFill>
                  <a:srgbClr val="0000FF"/>
                </a:solidFill>
                <a:latin typeface="微软雅黑" pitchFamily="34" charset="-122"/>
                <a:ea typeface="微软雅黑" pitchFamily="34" charset="-122"/>
              </a:rPr>
              <a:t>BPS WebService Integrator</a:t>
            </a:r>
            <a:r>
              <a:rPr lang="zh-CN" altLang="en-US" sz="1400" dirty="0" smtClean="0">
                <a:solidFill>
                  <a:srgbClr val="0000FF"/>
                </a:solidFill>
                <a:latin typeface="微软雅黑" pitchFamily="34" charset="-122"/>
                <a:ea typeface="微软雅黑" pitchFamily="34" charset="-122"/>
              </a:rPr>
              <a:t>（</a:t>
            </a:r>
            <a:r>
              <a:rPr lang="en-US" altLang="zh-CN" sz="1400" dirty="0" smtClean="0">
                <a:solidFill>
                  <a:srgbClr val="0000FF"/>
                </a:solidFill>
                <a:latin typeface="微软雅黑" pitchFamily="34" charset="-122"/>
                <a:ea typeface="微软雅黑" pitchFamily="34" charset="-122"/>
              </a:rPr>
              <a:t>BPS Web</a:t>
            </a:r>
            <a:r>
              <a:rPr lang="zh-CN" altLang="en-US" sz="1400" dirty="0" smtClean="0">
                <a:solidFill>
                  <a:srgbClr val="0000FF"/>
                </a:solidFill>
                <a:latin typeface="微软雅黑" pitchFamily="34" charset="-122"/>
                <a:ea typeface="微软雅黑" pitchFamily="34" charset="-122"/>
              </a:rPr>
              <a:t>服务集成器）模块中通过图形化拖拉拽的方式方便的实现</a:t>
            </a:r>
            <a:r>
              <a:rPr lang="en-US" altLang="zh-CN" sz="1400" dirty="0" smtClean="0">
                <a:solidFill>
                  <a:srgbClr val="0000FF"/>
                </a:solidFill>
                <a:latin typeface="微软雅黑" pitchFamily="34" charset="-122"/>
                <a:ea typeface="微软雅黑" pitchFamily="34" charset="-122"/>
              </a:rPr>
              <a:t>WebService</a:t>
            </a:r>
            <a:r>
              <a:rPr lang="zh-CN" altLang="en-US" sz="1400" dirty="0" smtClean="0">
                <a:solidFill>
                  <a:srgbClr val="0000FF"/>
                </a:solidFill>
                <a:latin typeface="微软雅黑" pitchFamily="34" charset="-122"/>
                <a:ea typeface="微软雅黑" pitchFamily="34" charset="-122"/>
              </a:rPr>
              <a:t>的引入和调用，无需任何编码就可以实现服务调用、异常处理、集成调试等服务编制与集成相关工作，提供与其它系统的互联能力。</a:t>
            </a:r>
          </a:p>
          <a:p>
            <a:pPr lvl="1"/>
            <a:r>
              <a:rPr lang="zh-CN" altLang="en-US" sz="1200" dirty="0" smtClean="0">
                <a:latin typeface="微软雅黑" pitchFamily="34" charset="-122"/>
                <a:ea typeface="微软雅黑" pitchFamily="34" charset="-122"/>
              </a:rPr>
              <a:t>从外部导入</a:t>
            </a:r>
            <a:r>
              <a:rPr lang="en-US" altLang="zh-CN" sz="1200" dirty="0" smtClean="0">
                <a:latin typeface="微软雅黑" pitchFamily="34" charset="-122"/>
                <a:ea typeface="微软雅黑" pitchFamily="34" charset="-122"/>
              </a:rPr>
              <a:t>WS</a:t>
            </a:r>
            <a:r>
              <a:rPr lang="zh-CN" altLang="en-US" sz="1200" dirty="0" smtClean="0">
                <a:latin typeface="微软雅黑" pitchFamily="34" charset="-122"/>
                <a:ea typeface="微软雅黑" pitchFamily="34" charset="-122"/>
              </a:rPr>
              <a:t>服务描述文件－－</a:t>
            </a:r>
            <a:r>
              <a:rPr lang="en-US" altLang="zh-CN" sz="1200" dirty="0" smtClean="0">
                <a:latin typeface="微软雅黑" pitchFamily="34" charset="-122"/>
                <a:ea typeface="微软雅黑" pitchFamily="34" charset="-122"/>
              </a:rPr>
              <a:t>WSDL</a:t>
            </a:r>
            <a:r>
              <a:rPr lang="zh-CN" altLang="en-US" sz="1200" dirty="0" smtClean="0">
                <a:latin typeface="微软雅黑" pitchFamily="34" charset="-122"/>
                <a:ea typeface="微软雅黑" pitchFamily="34" charset="-122"/>
              </a:rPr>
              <a:t>文件</a:t>
            </a:r>
          </a:p>
          <a:p>
            <a:pPr lvl="1"/>
            <a:r>
              <a:rPr lang="zh-CN" altLang="en-US" sz="1200" dirty="0" smtClean="0">
                <a:latin typeface="微软雅黑" pitchFamily="34" charset="-122"/>
                <a:ea typeface="微软雅黑" pitchFamily="34" charset="-122"/>
              </a:rPr>
              <a:t>从</a:t>
            </a:r>
            <a:r>
              <a:rPr lang="en-US" altLang="zh-CN" sz="1200" dirty="0" smtClean="0">
                <a:latin typeface="微软雅黑" pitchFamily="34" charset="-122"/>
                <a:ea typeface="微软雅黑" pitchFamily="34" charset="-122"/>
              </a:rPr>
              <a:t>Studio</a:t>
            </a:r>
            <a:r>
              <a:rPr lang="zh-CN" altLang="en-US" sz="1200" dirty="0" smtClean="0">
                <a:latin typeface="微软雅黑" pitchFamily="34" charset="-122"/>
                <a:ea typeface="微软雅黑" pitchFamily="34" charset="-122"/>
              </a:rPr>
              <a:t>资源管理树中拖拽</a:t>
            </a:r>
            <a:r>
              <a:rPr lang="en-US" altLang="zh-CN" sz="1200" dirty="0" smtClean="0">
                <a:latin typeface="微软雅黑" pitchFamily="34" charset="-122"/>
                <a:ea typeface="微软雅黑" pitchFamily="34" charset="-122"/>
              </a:rPr>
              <a:t>WSDL</a:t>
            </a:r>
            <a:r>
              <a:rPr lang="zh-CN" altLang="en-US" sz="1200" dirty="0" smtClean="0">
                <a:latin typeface="微软雅黑" pitchFamily="34" charset="-122"/>
                <a:ea typeface="微软雅黑" pitchFamily="34" charset="-122"/>
              </a:rPr>
              <a:t>下的服务操作到流程编辑器中，形成</a:t>
            </a:r>
            <a:r>
              <a:rPr lang="en-US" altLang="zh-CN" sz="1200" dirty="0" smtClean="0">
                <a:latin typeface="微软雅黑" pitchFamily="34" charset="-122"/>
                <a:ea typeface="微软雅黑" pitchFamily="34" charset="-122"/>
              </a:rPr>
              <a:t>WS</a:t>
            </a:r>
            <a:r>
              <a:rPr lang="zh-CN" altLang="en-US" sz="1200" dirty="0" smtClean="0">
                <a:latin typeface="微软雅黑" pitchFamily="34" charset="-122"/>
                <a:ea typeface="微软雅黑" pitchFamily="34" charset="-122"/>
              </a:rPr>
              <a:t>调用图元，实现零编码的快速服务编制</a:t>
            </a:r>
          </a:p>
        </p:txBody>
      </p:sp>
      <p:sp>
        <p:nvSpPr>
          <p:cNvPr id="59398" name="AutoShape 13"/>
          <p:cNvSpPr>
            <a:spLocks noChangeArrowheads="1"/>
          </p:cNvSpPr>
          <p:nvPr/>
        </p:nvSpPr>
        <p:spPr bwMode="auto">
          <a:xfrm>
            <a:off x="3330072" y="4221163"/>
            <a:ext cx="1838037" cy="647700"/>
          </a:xfrm>
          <a:prstGeom prst="wedgeRoundRectCallout">
            <a:avLst>
              <a:gd name="adj1" fmla="val -47060"/>
              <a:gd name="adj2" fmla="val 135537"/>
              <a:gd name="adj3" fmla="val 16667"/>
            </a:avLst>
          </a:prstGeom>
          <a:solidFill>
            <a:srgbClr val="CCFFFF"/>
          </a:solidFill>
          <a:ln w="9525">
            <a:solidFill>
              <a:schemeClr val="tx1"/>
            </a:solidFill>
            <a:miter lim="800000"/>
            <a:headEnd/>
            <a:tailEnd/>
          </a:ln>
        </p:spPr>
        <p:txBody>
          <a:bodyPr/>
          <a:lstStyle/>
          <a:p>
            <a:r>
              <a:rPr lang="zh-CN" altLang="en-US" sz="1200" b="1">
                <a:solidFill>
                  <a:srgbClr val="FF0000"/>
                </a:solidFill>
                <a:latin typeface="微软雅黑" pitchFamily="34" charset="-122"/>
                <a:ea typeface="微软雅黑" pitchFamily="34" charset="-122"/>
              </a:rPr>
              <a:t>浏览</a:t>
            </a:r>
            <a:r>
              <a:rPr lang="en-US" altLang="zh-CN" sz="1200" b="1">
                <a:solidFill>
                  <a:srgbClr val="FF0000"/>
                </a:solidFill>
                <a:latin typeface="微软雅黑" pitchFamily="34" charset="-122"/>
                <a:ea typeface="微软雅黑" pitchFamily="34" charset="-122"/>
              </a:rPr>
              <a:t>WSDL</a:t>
            </a:r>
            <a:r>
              <a:rPr lang="zh-CN" altLang="en-US" sz="1200" b="1">
                <a:solidFill>
                  <a:srgbClr val="FF0000"/>
                </a:solidFill>
                <a:latin typeface="微软雅黑" pitchFamily="34" charset="-122"/>
                <a:ea typeface="微软雅黑" pitchFamily="34" charset="-122"/>
              </a:rPr>
              <a:t>，可以从本地文件系统或网络</a:t>
            </a:r>
            <a:r>
              <a:rPr lang="en-US" altLang="zh-CN" sz="1200" b="1">
                <a:solidFill>
                  <a:srgbClr val="FF0000"/>
                </a:solidFill>
                <a:latin typeface="微软雅黑" pitchFamily="34" charset="-122"/>
                <a:ea typeface="微软雅黑" pitchFamily="34" charset="-122"/>
              </a:rPr>
              <a:t>URL</a:t>
            </a:r>
            <a:r>
              <a:rPr lang="zh-CN" altLang="en-US" sz="1200" b="1">
                <a:solidFill>
                  <a:srgbClr val="FF0000"/>
                </a:solidFill>
                <a:latin typeface="微软雅黑" pitchFamily="34" charset="-122"/>
                <a:ea typeface="微软雅黑" pitchFamily="34" charset="-122"/>
              </a:rPr>
              <a:t>获取</a:t>
            </a:r>
          </a:p>
        </p:txBody>
      </p:sp>
      <p:grpSp>
        <p:nvGrpSpPr>
          <p:cNvPr id="2" name="Group 6"/>
          <p:cNvGrpSpPr>
            <a:grpSpLocks/>
          </p:cNvGrpSpPr>
          <p:nvPr/>
        </p:nvGrpSpPr>
        <p:grpSpPr bwMode="auto">
          <a:xfrm>
            <a:off x="37133" y="3213101"/>
            <a:ext cx="9684718" cy="3629025"/>
            <a:chOff x="22" y="1779"/>
            <a:chExt cx="5738" cy="2286"/>
          </a:xfrm>
        </p:grpSpPr>
        <p:pic>
          <p:nvPicPr>
            <p:cNvPr id="110599" name="Picture 5"/>
            <p:cNvPicPr>
              <a:picLocks noChangeAspect="1" noChangeArrowheads="1"/>
            </p:cNvPicPr>
            <p:nvPr/>
          </p:nvPicPr>
          <p:blipFill>
            <a:blip r:embed="rId4" cstate="print"/>
            <a:srcRect/>
            <a:stretch>
              <a:fillRect/>
            </a:stretch>
          </p:blipFill>
          <p:spPr bwMode="auto">
            <a:xfrm>
              <a:off x="22" y="1797"/>
              <a:ext cx="1680" cy="1980"/>
            </a:xfrm>
            <a:prstGeom prst="rect">
              <a:avLst/>
            </a:prstGeom>
            <a:noFill/>
            <a:ln w="9525">
              <a:noFill/>
              <a:miter lim="800000"/>
              <a:headEnd/>
              <a:tailEnd/>
            </a:ln>
          </p:spPr>
        </p:pic>
        <p:pic>
          <p:nvPicPr>
            <p:cNvPr id="110600" name="Picture 6"/>
            <p:cNvPicPr>
              <a:picLocks noChangeAspect="1" noChangeArrowheads="1"/>
            </p:cNvPicPr>
            <p:nvPr/>
          </p:nvPicPr>
          <p:blipFill>
            <a:blip r:embed="rId5" cstate="print"/>
            <a:srcRect/>
            <a:stretch>
              <a:fillRect/>
            </a:stretch>
          </p:blipFill>
          <p:spPr bwMode="auto">
            <a:xfrm>
              <a:off x="1927" y="1779"/>
              <a:ext cx="3833" cy="2286"/>
            </a:xfrm>
            <a:prstGeom prst="rect">
              <a:avLst/>
            </a:prstGeom>
            <a:noFill/>
            <a:ln w="9525">
              <a:noFill/>
              <a:miter lim="800000"/>
              <a:headEnd/>
              <a:tailEnd/>
            </a:ln>
          </p:spPr>
        </p:pic>
        <p:sp>
          <p:nvSpPr>
            <p:cNvPr id="110601" name="Line 7"/>
            <p:cNvSpPr>
              <a:spLocks noChangeShapeType="1"/>
            </p:cNvSpPr>
            <p:nvPr/>
          </p:nvSpPr>
          <p:spPr bwMode="auto">
            <a:xfrm flipV="1">
              <a:off x="1383" y="2523"/>
              <a:ext cx="2540" cy="272"/>
            </a:xfrm>
            <a:prstGeom prst="line">
              <a:avLst/>
            </a:prstGeom>
            <a:noFill/>
            <a:ln w="12700">
              <a:solidFill>
                <a:srgbClr val="FF0000"/>
              </a:solidFill>
              <a:prstDash val="dash"/>
              <a:round/>
              <a:headEnd/>
              <a:tailEnd type="triangle" w="lg" len="lg"/>
            </a:ln>
          </p:spPr>
          <p:txBody>
            <a:bodyPr/>
            <a:lstStyle/>
            <a:p>
              <a:endParaRPr lang="zh-CN" altLang="en-US">
                <a:latin typeface="微软雅黑" pitchFamily="34" charset="-122"/>
                <a:ea typeface="微软雅黑" pitchFamily="34" charset="-122"/>
              </a:endParaRPr>
            </a:p>
          </p:txBody>
        </p:sp>
      </p:grpSp>
      <p:sp>
        <p:nvSpPr>
          <p:cNvPr id="63497" name="AutoShape 13"/>
          <p:cNvSpPr>
            <a:spLocks noChangeArrowheads="1"/>
          </p:cNvSpPr>
          <p:nvPr/>
        </p:nvSpPr>
        <p:spPr bwMode="auto">
          <a:xfrm>
            <a:off x="5014518" y="5373688"/>
            <a:ext cx="1838037" cy="647700"/>
          </a:xfrm>
          <a:prstGeom prst="wedgeRoundRectCallout">
            <a:avLst>
              <a:gd name="adj1" fmla="val -33745"/>
              <a:gd name="adj2" fmla="val -185782"/>
              <a:gd name="adj3" fmla="val 16667"/>
            </a:avLst>
          </a:prstGeom>
          <a:solidFill>
            <a:srgbClr val="CCFFFF"/>
          </a:solidFill>
          <a:ln w="9525">
            <a:solidFill>
              <a:schemeClr val="tx1"/>
            </a:solidFill>
            <a:miter lim="800000"/>
            <a:headEnd/>
            <a:tailEnd/>
          </a:ln>
        </p:spPr>
        <p:txBody>
          <a:bodyPr/>
          <a:lstStyle/>
          <a:p>
            <a:r>
              <a:rPr lang="zh-CN" altLang="en-US" sz="1200" b="1">
                <a:solidFill>
                  <a:srgbClr val="FF0000"/>
                </a:solidFill>
                <a:latin typeface="微软雅黑" pitchFamily="34" charset="-122"/>
                <a:ea typeface="微软雅黑" pitchFamily="34" charset="-122"/>
              </a:rPr>
              <a:t>从左侧资源管理树上推拽</a:t>
            </a:r>
            <a:r>
              <a:rPr lang="en-US" altLang="zh-CN" sz="1200" b="1">
                <a:solidFill>
                  <a:srgbClr val="FF0000"/>
                </a:solidFill>
                <a:latin typeface="微软雅黑" pitchFamily="34" charset="-122"/>
                <a:ea typeface="微软雅黑" pitchFamily="34" charset="-122"/>
              </a:rPr>
              <a:t>WSDL</a:t>
            </a:r>
            <a:r>
              <a:rPr lang="zh-CN" altLang="en-US" sz="1200" b="1">
                <a:solidFill>
                  <a:srgbClr val="FF0000"/>
                </a:solidFill>
                <a:latin typeface="微软雅黑" pitchFamily="34" charset="-122"/>
                <a:ea typeface="微软雅黑" pitchFamily="34" charset="-122"/>
              </a:rPr>
              <a:t>下的服务操作，实现服务编制</a:t>
            </a:r>
          </a:p>
        </p:txBody>
      </p:sp>
    </p:spTree>
    <p:extLst>
      <p:ext uri="{BB962C8B-B14F-4D97-AF65-F5344CB8AC3E}">
        <p14:creationId xmlns:p14="http://schemas.microsoft.com/office/powerpoint/2010/main" val="63941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slide(fromBottom)">
                                      <p:cBhvr>
                                        <p:cTn id="7" dur="500"/>
                                        <p:tgtEl>
                                          <p:spTgt spid="11059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9398"/>
                                        </p:tgtEl>
                                        <p:attrNameLst>
                                          <p:attrName>style.visibility</p:attrName>
                                        </p:attrNameLst>
                                      </p:cBhvr>
                                      <p:to>
                                        <p:strVal val="visible"/>
                                      </p:to>
                                    </p:set>
                                    <p:anim calcmode="lin" valueType="num">
                                      <p:cBhvr>
                                        <p:cTn id="12" dur="500" fill="hold"/>
                                        <p:tgtEl>
                                          <p:spTgt spid="59398"/>
                                        </p:tgtEl>
                                        <p:attrNameLst>
                                          <p:attrName>ppt_w</p:attrName>
                                        </p:attrNameLst>
                                      </p:cBhvr>
                                      <p:tavLst>
                                        <p:tav tm="0">
                                          <p:val>
                                            <p:fltVal val="0"/>
                                          </p:val>
                                        </p:tav>
                                        <p:tav tm="100000">
                                          <p:val>
                                            <p:strVal val="#ppt_w"/>
                                          </p:val>
                                        </p:tav>
                                      </p:tavLst>
                                    </p:anim>
                                    <p:anim calcmode="lin" valueType="num">
                                      <p:cBhvr>
                                        <p:cTn id="13" dur="500" fill="hold"/>
                                        <p:tgtEl>
                                          <p:spTgt spid="59398"/>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lide(fromBottom)">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63497"/>
                                        </p:tgtEl>
                                        <p:attrNameLst>
                                          <p:attrName>style.visibility</p:attrName>
                                        </p:attrNameLst>
                                      </p:cBhvr>
                                      <p:to>
                                        <p:strVal val="visible"/>
                                      </p:to>
                                    </p:set>
                                    <p:anim calcmode="lin" valueType="num">
                                      <p:cBhvr>
                                        <p:cTn id="23" dur="500" fill="hold"/>
                                        <p:tgtEl>
                                          <p:spTgt spid="63497"/>
                                        </p:tgtEl>
                                        <p:attrNameLst>
                                          <p:attrName>ppt_w</p:attrName>
                                        </p:attrNameLst>
                                      </p:cBhvr>
                                      <p:tavLst>
                                        <p:tav tm="0">
                                          <p:val>
                                            <p:fltVal val="0"/>
                                          </p:val>
                                        </p:tav>
                                        <p:tav tm="100000">
                                          <p:val>
                                            <p:strVal val="#ppt_w"/>
                                          </p:val>
                                        </p:tav>
                                      </p:tavLst>
                                    </p:anim>
                                    <p:anim calcmode="lin" valueType="num">
                                      <p:cBhvr>
                                        <p:cTn id="24" dur="500" fill="hold"/>
                                        <p:tgtEl>
                                          <p:spTgt spid="6349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nimBg="1"/>
      <p:bldP spid="634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idx="4294967295"/>
          </p:nvPr>
        </p:nvSpPr>
        <p:spPr/>
        <p:txBody>
          <a:bodyPr/>
          <a:lstStyle/>
          <a:p>
            <a:pPr>
              <a:lnSpc>
                <a:spcPct val="90000"/>
              </a:lnSpc>
            </a:pPr>
            <a:r>
              <a:rPr lang="en-US" altLang="zh-CN" dirty="0"/>
              <a:t>1.5</a:t>
            </a:r>
            <a:r>
              <a:rPr lang="zh-CN" altLang="en-US" dirty="0"/>
              <a:t>－</a:t>
            </a:r>
            <a:r>
              <a:rPr lang="zh-CN" altLang="en-US" dirty="0" smtClean="0"/>
              <a:t>一体化易融合的</a:t>
            </a:r>
            <a:r>
              <a:rPr lang="zh-CN" altLang="en-US" dirty="0"/>
              <a:t>流程设计、运行和监控环境</a:t>
            </a:r>
            <a:endParaRPr lang="zh-CN" altLang="en-US" sz="2800" b="0" dirty="0" smtClean="0">
              <a:latin typeface="微软雅黑" pitchFamily="34" charset="-122"/>
              <a:ea typeface="微软雅黑" pitchFamily="34" charset="-122"/>
            </a:endParaRPr>
          </a:p>
        </p:txBody>
      </p:sp>
      <p:pic>
        <p:nvPicPr>
          <p:cNvPr id="94213" name="Picture 5"/>
          <p:cNvPicPr>
            <a:picLocks noChangeAspect="1" noChangeArrowheads="1"/>
          </p:cNvPicPr>
          <p:nvPr/>
        </p:nvPicPr>
        <p:blipFill>
          <a:blip r:embed="rId3" cstate="print"/>
          <a:srcRect/>
          <a:stretch>
            <a:fillRect/>
          </a:stretch>
        </p:blipFill>
        <p:spPr bwMode="auto">
          <a:xfrm>
            <a:off x="649812" y="1196753"/>
            <a:ext cx="8498179" cy="4149725"/>
          </a:xfrm>
          <a:prstGeom prst="rect">
            <a:avLst/>
          </a:prstGeom>
          <a:noFill/>
          <a:ln w="9525">
            <a:noFill/>
            <a:miter lim="800000"/>
            <a:headEnd/>
            <a:tailEnd/>
          </a:ln>
        </p:spPr>
      </p:pic>
      <p:sp>
        <p:nvSpPr>
          <p:cNvPr id="189446" name="AutoShape 6"/>
          <p:cNvSpPr>
            <a:spLocks noChangeArrowheads="1"/>
          </p:cNvSpPr>
          <p:nvPr/>
        </p:nvSpPr>
        <p:spPr bwMode="auto">
          <a:xfrm>
            <a:off x="0" y="3068416"/>
            <a:ext cx="1338443" cy="936625"/>
          </a:xfrm>
          <a:prstGeom prst="wedgeRoundRectCallout">
            <a:avLst>
              <a:gd name="adj1" fmla="val 78625"/>
              <a:gd name="adj2" fmla="val -89662"/>
              <a:gd name="adj3" fmla="val 16667"/>
            </a:avLst>
          </a:prstGeom>
          <a:solidFill>
            <a:srgbClr val="CCFFFF"/>
          </a:solidFill>
          <a:ln w="9525">
            <a:solidFill>
              <a:schemeClr val="tx1"/>
            </a:solidFill>
            <a:miter lim="800000"/>
            <a:headEnd/>
            <a:tailEnd/>
          </a:ln>
        </p:spPr>
        <p:txBody>
          <a:bodyPr lIns="18000" tIns="18000" rIns="18000" bIns="18000"/>
          <a:lstStyle/>
          <a:p>
            <a:r>
              <a:rPr lang="zh-CN" altLang="en-US" sz="1200" b="1" dirty="0">
                <a:solidFill>
                  <a:srgbClr val="FF0000"/>
                </a:solidFill>
                <a:latin typeface="微软雅黑" pitchFamily="34" charset="-122"/>
                <a:ea typeface="微软雅黑" pitchFamily="34" charset="-122"/>
              </a:rPr>
              <a:t>可以将用户</a:t>
            </a:r>
            <a:r>
              <a:rPr lang="en-US" altLang="zh-CN" sz="1200" b="1" dirty="0">
                <a:solidFill>
                  <a:srgbClr val="FF0000"/>
                </a:solidFill>
                <a:latin typeface="微软雅黑" pitchFamily="34" charset="-122"/>
                <a:ea typeface="微软雅黑" pitchFamily="34" charset="-122"/>
              </a:rPr>
              <a:t>IDE</a:t>
            </a:r>
            <a:r>
              <a:rPr lang="zh-CN" altLang="en-US" sz="1200" b="1" dirty="0">
                <a:solidFill>
                  <a:srgbClr val="FF0000"/>
                </a:solidFill>
                <a:latin typeface="微软雅黑" pitchFamily="34" charset="-122"/>
                <a:ea typeface="微软雅黑" pitchFamily="34" charset="-122"/>
              </a:rPr>
              <a:t>与</a:t>
            </a:r>
            <a:r>
              <a:rPr lang="en-US" altLang="zh-CN" sz="1200" b="1" dirty="0">
                <a:solidFill>
                  <a:srgbClr val="FF0000"/>
                </a:solidFill>
                <a:latin typeface="微软雅黑" pitchFamily="34" charset="-122"/>
                <a:ea typeface="微软雅黑" pitchFamily="34" charset="-122"/>
              </a:rPr>
              <a:t>BPS Studio</a:t>
            </a:r>
            <a:r>
              <a:rPr lang="zh-CN" altLang="en-US" sz="1200" b="1" dirty="0">
                <a:solidFill>
                  <a:srgbClr val="FF0000"/>
                </a:solidFill>
                <a:latin typeface="微软雅黑" pitchFamily="34" charset="-122"/>
                <a:ea typeface="微软雅黑" pitchFamily="34" charset="-122"/>
              </a:rPr>
              <a:t>融合成统一的</a:t>
            </a:r>
            <a:r>
              <a:rPr lang="en-US" altLang="zh-CN" sz="1200" b="1" dirty="0">
                <a:solidFill>
                  <a:srgbClr val="FF0000"/>
                </a:solidFill>
                <a:latin typeface="微软雅黑" pitchFamily="34" charset="-122"/>
                <a:ea typeface="微软雅黑" pitchFamily="34" charset="-122"/>
              </a:rPr>
              <a:t>IDE</a:t>
            </a:r>
          </a:p>
        </p:txBody>
      </p:sp>
      <p:pic>
        <p:nvPicPr>
          <p:cNvPr id="57345" name="Picture 1"/>
          <p:cNvPicPr>
            <a:picLocks noChangeAspect="1" noChangeArrowheads="1"/>
          </p:cNvPicPr>
          <p:nvPr/>
        </p:nvPicPr>
        <p:blipFill>
          <a:blip r:embed="rId4" cstate="print"/>
          <a:srcRect/>
          <a:stretch>
            <a:fillRect/>
          </a:stretch>
        </p:blipFill>
        <p:spPr bwMode="auto">
          <a:xfrm>
            <a:off x="1308195" y="1628800"/>
            <a:ext cx="6177426" cy="4400550"/>
          </a:xfrm>
          <a:prstGeom prst="rect">
            <a:avLst/>
          </a:prstGeom>
          <a:noFill/>
          <a:ln w="9525">
            <a:noFill/>
            <a:miter lim="800000"/>
            <a:headEnd/>
            <a:tailEnd/>
          </a:ln>
        </p:spPr>
      </p:pic>
      <p:pic>
        <p:nvPicPr>
          <p:cNvPr id="7" name="Picture 5"/>
          <p:cNvPicPr>
            <a:picLocks noChangeAspect="1" noChangeArrowheads="1"/>
          </p:cNvPicPr>
          <p:nvPr/>
        </p:nvPicPr>
        <p:blipFill>
          <a:blip r:embed="rId5" cstate="print"/>
          <a:srcRect/>
          <a:stretch>
            <a:fillRect/>
          </a:stretch>
        </p:blipFill>
        <p:spPr bwMode="auto">
          <a:xfrm>
            <a:off x="1875144" y="2114563"/>
            <a:ext cx="6626892" cy="3429024"/>
          </a:xfrm>
          <a:prstGeom prst="rect">
            <a:avLst/>
          </a:prstGeom>
          <a:noFill/>
          <a:ln w="19050">
            <a:solidFill>
              <a:schemeClr val="accent6"/>
            </a:solidFill>
            <a:miter lim="800000"/>
            <a:headEnd/>
            <a:tailEnd/>
          </a:ln>
        </p:spPr>
      </p:pic>
      <p:sp>
        <p:nvSpPr>
          <p:cNvPr id="8" name="AutoShape 6"/>
          <p:cNvSpPr>
            <a:spLocks noChangeArrowheads="1"/>
          </p:cNvSpPr>
          <p:nvPr/>
        </p:nvSpPr>
        <p:spPr bwMode="auto">
          <a:xfrm>
            <a:off x="6545212" y="5335341"/>
            <a:ext cx="2430480" cy="1000131"/>
          </a:xfrm>
          <a:prstGeom prst="wedgeRoundRectCallout">
            <a:avLst>
              <a:gd name="adj1" fmla="val -39740"/>
              <a:gd name="adj2" fmla="val -84612"/>
              <a:gd name="adj3" fmla="val 16667"/>
            </a:avLst>
          </a:prstGeom>
          <a:solidFill>
            <a:srgbClr val="CCFFFF"/>
          </a:solidFill>
          <a:ln w="9525">
            <a:solidFill>
              <a:schemeClr val="tx1"/>
            </a:solidFill>
            <a:miter lim="800000"/>
            <a:headEnd/>
            <a:tailEnd/>
          </a:ln>
        </p:spPr>
        <p:txBody>
          <a:bodyPr lIns="18000" tIns="18000" rIns="18000" bIns="18000"/>
          <a:lstStyle/>
          <a:p>
            <a:r>
              <a:rPr lang="zh-CN" altLang="en-US" sz="1200" b="1" dirty="0">
                <a:solidFill>
                  <a:srgbClr val="FF0000"/>
                </a:solidFill>
                <a:latin typeface="微软雅黑" pitchFamily="34" charset="-122"/>
                <a:ea typeface="微软雅黑" pitchFamily="34" charset="-122"/>
              </a:rPr>
              <a:t>开放标准的</a:t>
            </a:r>
            <a:r>
              <a:rPr lang="en-US" altLang="zh-CN" sz="1200" b="1" dirty="0">
                <a:solidFill>
                  <a:srgbClr val="FF0000"/>
                </a:solidFill>
                <a:latin typeface="微软雅黑" pitchFamily="34" charset="-122"/>
                <a:ea typeface="微软雅黑" pitchFamily="34" charset="-122"/>
              </a:rPr>
              <a:t>Tag</a:t>
            </a:r>
            <a:r>
              <a:rPr lang="zh-CN" altLang="en-US" sz="1200" b="1" dirty="0">
                <a:solidFill>
                  <a:srgbClr val="FF0000"/>
                </a:solidFill>
                <a:latin typeface="微软雅黑" pitchFamily="34" charset="-122"/>
                <a:ea typeface="微软雅黑" pitchFamily="34" charset="-122"/>
              </a:rPr>
              <a:t>技术，使得流程实例监控图可嵌入应用功能</a:t>
            </a:r>
            <a:r>
              <a:rPr lang="zh-CN" altLang="en-US" sz="1200" b="1" dirty="0" smtClean="0">
                <a:solidFill>
                  <a:srgbClr val="FF0000"/>
                </a:solidFill>
                <a:latin typeface="微软雅黑" pitchFamily="34" charset="-122"/>
                <a:ea typeface="微软雅黑" pitchFamily="34" charset="-122"/>
              </a:rPr>
              <a:t>中</a:t>
            </a:r>
            <a:endParaRPr lang="en-US" altLang="zh-CN" sz="1200" b="1" dirty="0" smtClean="0">
              <a:solidFill>
                <a:srgbClr val="FF0000"/>
              </a:solidFill>
              <a:latin typeface="微软雅黑" pitchFamily="34" charset="-122"/>
              <a:ea typeface="微软雅黑" pitchFamily="34" charset="-122"/>
            </a:endParaRPr>
          </a:p>
          <a:p>
            <a:endParaRPr lang="zh-CN" altLang="en-US" sz="1200" b="1" dirty="0">
              <a:solidFill>
                <a:srgbClr val="FF0000"/>
              </a:solidFill>
              <a:latin typeface="微软雅黑" pitchFamily="34" charset="-122"/>
              <a:ea typeface="微软雅黑" pitchFamily="34" charset="-122"/>
            </a:endParaRPr>
          </a:p>
          <a:p>
            <a:r>
              <a:rPr lang="zh-CN" altLang="en-US" sz="1200" b="1" dirty="0">
                <a:solidFill>
                  <a:srgbClr val="FF0000"/>
                </a:solidFill>
                <a:latin typeface="微软雅黑" pitchFamily="34" charset="-122"/>
                <a:ea typeface="微软雅黑" pitchFamily="34" charset="-122"/>
              </a:rPr>
              <a:t>例：安徽移动、广东移动特别关注</a:t>
            </a:r>
          </a:p>
        </p:txBody>
      </p:sp>
    </p:spTree>
    <p:extLst>
      <p:ext uri="{BB962C8B-B14F-4D97-AF65-F5344CB8AC3E}">
        <p14:creationId xmlns:p14="http://schemas.microsoft.com/office/powerpoint/2010/main" val="794583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89446"/>
                                        </p:tgtEl>
                                        <p:attrNameLst>
                                          <p:attrName>style.visibility</p:attrName>
                                        </p:attrNameLst>
                                      </p:cBhvr>
                                      <p:to>
                                        <p:strVal val="visible"/>
                                      </p:to>
                                    </p:set>
                                    <p:anim calcmode="lin" valueType="num">
                                      <p:cBhvr>
                                        <p:cTn id="7" dur="500" fill="hold"/>
                                        <p:tgtEl>
                                          <p:spTgt spid="189446"/>
                                        </p:tgtEl>
                                        <p:attrNameLst>
                                          <p:attrName>ppt_w</p:attrName>
                                        </p:attrNameLst>
                                      </p:cBhvr>
                                      <p:tavLst>
                                        <p:tav tm="0">
                                          <p:val>
                                            <p:fltVal val="0"/>
                                          </p:val>
                                        </p:tav>
                                        <p:tav tm="100000">
                                          <p:val>
                                            <p:strVal val="#ppt_w"/>
                                          </p:val>
                                        </p:tav>
                                      </p:tavLst>
                                    </p:anim>
                                    <p:anim calcmode="lin" valueType="num">
                                      <p:cBhvr>
                                        <p:cTn id="8" dur="500" fill="hold"/>
                                        <p:tgtEl>
                                          <p:spTgt spid="189446"/>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57345"/>
                                        </p:tgtEl>
                                        <p:attrNameLst>
                                          <p:attrName>style.visibility</p:attrName>
                                        </p:attrNameLst>
                                      </p:cBhvr>
                                      <p:to>
                                        <p:strVal val="visible"/>
                                      </p:to>
                                    </p:set>
                                    <p:animEffect transition="in" filter="slide(fromBottom)">
                                      <p:cBhvr>
                                        <p:cTn id="13" dur="500"/>
                                        <p:tgtEl>
                                          <p:spTgt spid="5734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lide(fromBottom)">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9" name="Rectangle 5"/>
          <p:cNvSpPr>
            <a:spLocks noChangeArrowheads="1"/>
          </p:cNvSpPr>
          <p:nvPr/>
        </p:nvSpPr>
        <p:spPr bwMode="auto">
          <a:xfrm>
            <a:off x="1706388" y="3444900"/>
            <a:ext cx="1171348" cy="2527300"/>
          </a:xfrm>
          <a:prstGeom prst="rect">
            <a:avLst/>
          </a:prstGeom>
          <a:solidFill>
            <a:srgbClr val="69ED88"/>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600" b="1" dirty="0">
                <a:solidFill>
                  <a:schemeClr val="tx1"/>
                </a:solidFill>
                <a:latin typeface="微软雅黑" pitchFamily="34" charset="-122"/>
                <a:ea typeface="微软雅黑" pitchFamily="34" charset="-122"/>
              </a:rPr>
              <a:t>BPS</a:t>
            </a:r>
          </a:p>
          <a:p>
            <a:pPr algn="ctr">
              <a:lnSpc>
                <a:spcPct val="90000"/>
              </a:lnSpc>
              <a:defRPr/>
            </a:pPr>
            <a:r>
              <a:rPr lang="zh-CN" altLang="en-US" sz="1600" b="1">
                <a:solidFill>
                  <a:schemeClr val="tx1"/>
                </a:solidFill>
                <a:latin typeface="微软雅黑" pitchFamily="34" charset="-122"/>
                <a:ea typeface="微软雅黑" pitchFamily="34" charset="-122"/>
              </a:rPr>
              <a:t>流程平台</a:t>
            </a:r>
          </a:p>
        </p:txBody>
      </p:sp>
      <p:grpSp>
        <p:nvGrpSpPr>
          <p:cNvPr id="2" name="Group 6"/>
          <p:cNvGrpSpPr>
            <a:grpSpLocks/>
          </p:cNvGrpSpPr>
          <p:nvPr/>
        </p:nvGrpSpPr>
        <p:grpSpPr bwMode="auto">
          <a:xfrm rot="-5400000">
            <a:off x="2620980" y="5169003"/>
            <a:ext cx="581025" cy="371321"/>
            <a:chOff x="3118" y="1967"/>
            <a:chExt cx="397" cy="272"/>
          </a:xfrm>
        </p:grpSpPr>
        <p:sp>
          <p:nvSpPr>
            <p:cNvPr id="308231" name="Rectangle 7"/>
            <p:cNvSpPr>
              <a:spLocks noChangeArrowheads="1"/>
            </p:cNvSpPr>
            <p:nvPr/>
          </p:nvSpPr>
          <p:spPr bwMode="auto">
            <a:xfrm>
              <a:off x="3118" y="1967"/>
              <a:ext cx="397" cy="216"/>
            </a:xfrm>
            <a:prstGeom prst="rect">
              <a:avLst/>
            </a:prstGeom>
            <a:solidFill>
              <a:srgbClr val="FFFFFF"/>
            </a:solidFill>
            <a:ln w="9525">
              <a:miter lim="800000"/>
              <a:headEnd/>
              <a:tailEnd/>
            </a:ln>
            <a:effectLst/>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tIns="10800">
              <a:flatTx/>
            </a:bodyPr>
            <a:lstStyle/>
            <a:p>
              <a:pPr algn="ctr">
                <a:defRPr/>
              </a:pPr>
              <a:r>
                <a:rPr lang="zh-CN" altLang="en-US" sz="1000">
                  <a:effectLst>
                    <a:outerShdw blurRad="38100" dist="38100" dir="2700000" algn="tl">
                      <a:srgbClr val="C0C0C0"/>
                    </a:outerShdw>
                  </a:effectLst>
                  <a:latin typeface="微软雅黑" pitchFamily="34" charset="-122"/>
                  <a:ea typeface="微软雅黑" pitchFamily="34" charset="-122"/>
                </a:rPr>
                <a:t>接口</a:t>
              </a:r>
              <a:r>
                <a:rPr lang="en-US" altLang="zh-CN" sz="1000" dirty="0">
                  <a:effectLst>
                    <a:outerShdw blurRad="38100" dist="38100" dir="2700000" algn="tl">
                      <a:srgbClr val="C0C0C0"/>
                    </a:outerShdw>
                  </a:effectLst>
                  <a:latin typeface="微软雅黑" pitchFamily="34" charset="-122"/>
                  <a:ea typeface="微软雅黑" pitchFamily="34" charset="-122"/>
                </a:rPr>
                <a:t>3</a:t>
              </a:r>
            </a:p>
          </p:txBody>
        </p:sp>
        <p:sp>
          <p:nvSpPr>
            <p:cNvPr id="320521" name="Rectangle 8"/>
            <p:cNvSpPr>
              <a:spLocks noChangeArrowheads="1"/>
            </p:cNvSpPr>
            <p:nvPr/>
          </p:nvSpPr>
          <p:spPr bwMode="auto">
            <a:xfrm>
              <a:off x="3185"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sp>
          <p:nvSpPr>
            <p:cNvPr id="320522" name="Rectangle 9"/>
            <p:cNvSpPr>
              <a:spLocks noChangeArrowheads="1"/>
            </p:cNvSpPr>
            <p:nvPr/>
          </p:nvSpPr>
          <p:spPr bwMode="auto">
            <a:xfrm>
              <a:off x="3338"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grpSp>
      <p:grpSp>
        <p:nvGrpSpPr>
          <p:cNvPr id="3" name="Group 10"/>
          <p:cNvGrpSpPr>
            <a:grpSpLocks/>
          </p:cNvGrpSpPr>
          <p:nvPr/>
        </p:nvGrpSpPr>
        <p:grpSpPr bwMode="auto">
          <a:xfrm rot="5400000">
            <a:off x="1355907" y="4334771"/>
            <a:ext cx="579438" cy="371321"/>
            <a:chOff x="3118" y="1967"/>
            <a:chExt cx="397" cy="272"/>
          </a:xfrm>
        </p:grpSpPr>
        <p:sp>
          <p:nvSpPr>
            <p:cNvPr id="308235" name="Rectangle 11"/>
            <p:cNvSpPr>
              <a:spLocks noChangeArrowheads="1"/>
            </p:cNvSpPr>
            <p:nvPr/>
          </p:nvSpPr>
          <p:spPr bwMode="auto">
            <a:xfrm>
              <a:off x="3118" y="1969"/>
              <a:ext cx="397" cy="216"/>
            </a:xfrm>
            <a:prstGeom prst="rect">
              <a:avLst/>
            </a:prstGeom>
            <a:solidFill>
              <a:srgbClr val="FFFFFF"/>
            </a:solidFill>
            <a:ln w="9525">
              <a:miter lim="800000"/>
              <a:headEnd/>
              <a:tailEnd/>
            </a:ln>
            <a:effectLst/>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tIns="10800">
              <a:flatTx/>
            </a:bodyPr>
            <a:lstStyle/>
            <a:p>
              <a:pPr algn="ctr">
                <a:defRPr/>
              </a:pPr>
              <a:r>
                <a:rPr lang="zh-CN" altLang="en-US" sz="1000">
                  <a:effectLst>
                    <a:outerShdw blurRad="38100" dist="38100" dir="2700000" algn="tl">
                      <a:srgbClr val="C0C0C0"/>
                    </a:outerShdw>
                  </a:effectLst>
                  <a:latin typeface="微软雅黑" pitchFamily="34" charset="-122"/>
                  <a:ea typeface="微软雅黑" pitchFamily="34" charset="-122"/>
                </a:rPr>
                <a:t>接口</a:t>
              </a:r>
              <a:r>
                <a:rPr lang="en-US" altLang="zh-CN" sz="1000" dirty="0">
                  <a:effectLst>
                    <a:outerShdw blurRad="38100" dist="38100" dir="2700000" algn="tl">
                      <a:srgbClr val="C0C0C0"/>
                    </a:outerShdw>
                  </a:effectLst>
                  <a:latin typeface="微软雅黑" pitchFamily="34" charset="-122"/>
                  <a:ea typeface="微软雅黑" pitchFamily="34" charset="-122"/>
                </a:rPr>
                <a:t>1</a:t>
              </a:r>
            </a:p>
          </p:txBody>
        </p:sp>
        <p:sp>
          <p:nvSpPr>
            <p:cNvPr id="320525" name="Rectangle 12"/>
            <p:cNvSpPr>
              <a:spLocks noChangeArrowheads="1"/>
            </p:cNvSpPr>
            <p:nvPr/>
          </p:nvSpPr>
          <p:spPr bwMode="auto">
            <a:xfrm>
              <a:off x="3185"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sp>
          <p:nvSpPr>
            <p:cNvPr id="320526" name="Rectangle 13"/>
            <p:cNvSpPr>
              <a:spLocks noChangeArrowheads="1"/>
            </p:cNvSpPr>
            <p:nvPr/>
          </p:nvSpPr>
          <p:spPr bwMode="auto">
            <a:xfrm>
              <a:off x="3338"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grpSp>
      <p:grpSp>
        <p:nvGrpSpPr>
          <p:cNvPr id="4" name="Group 14"/>
          <p:cNvGrpSpPr>
            <a:grpSpLocks/>
          </p:cNvGrpSpPr>
          <p:nvPr/>
        </p:nvGrpSpPr>
        <p:grpSpPr bwMode="auto">
          <a:xfrm rot="5400000">
            <a:off x="1355114" y="5169003"/>
            <a:ext cx="581025" cy="371321"/>
            <a:chOff x="3118" y="1967"/>
            <a:chExt cx="397" cy="272"/>
          </a:xfrm>
        </p:grpSpPr>
        <p:sp>
          <p:nvSpPr>
            <p:cNvPr id="308239" name="Rectangle 15"/>
            <p:cNvSpPr>
              <a:spLocks noChangeArrowheads="1"/>
            </p:cNvSpPr>
            <p:nvPr/>
          </p:nvSpPr>
          <p:spPr bwMode="auto">
            <a:xfrm>
              <a:off x="3118" y="1969"/>
              <a:ext cx="397" cy="216"/>
            </a:xfrm>
            <a:prstGeom prst="rect">
              <a:avLst/>
            </a:prstGeom>
            <a:solidFill>
              <a:srgbClr val="FFFFFF"/>
            </a:solidFill>
            <a:ln w="9525">
              <a:miter lim="800000"/>
              <a:headEnd/>
              <a:tailEnd/>
            </a:ln>
            <a:effectLst/>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tIns="10800">
              <a:flatTx/>
            </a:bodyPr>
            <a:lstStyle/>
            <a:p>
              <a:pPr algn="ctr">
                <a:defRPr/>
              </a:pPr>
              <a:r>
                <a:rPr lang="zh-CN" altLang="en-US" sz="1000">
                  <a:effectLst>
                    <a:outerShdw blurRad="38100" dist="38100" dir="2700000" algn="tl">
                      <a:srgbClr val="C0C0C0"/>
                    </a:outerShdw>
                  </a:effectLst>
                  <a:latin typeface="微软雅黑" pitchFamily="34" charset="-122"/>
                  <a:ea typeface="微软雅黑" pitchFamily="34" charset="-122"/>
                </a:rPr>
                <a:t>接口</a:t>
              </a:r>
              <a:r>
                <a:rPr lang="en-US" altLang="zh-CN" sz="1000" dirty="0">
                  <a:effectLst>
                    <a:outerShdw blurRad="38100" dist="38100" dir="2700000" algn="tl">
                      <a:srgbClr val="C0C0C0"/>
                    </a:outerShdw>
                  </a:effectLst>
                  <a:latin typeface="微软雅黑" pitchFamily="34" charset="-122"/>
                  <a:ea typeface="微软雅黑" pitchFamily="34" charset="-122"/>
                </a:rPr>
                <a:t>4</a:t>
              </a:r>
            </a:p>
          </p:txBody>
        </p:sp>
        <p:sp>
          <p:nvSpPr>
            <p:cNvPr id="320529" name="Rectangle 16"/>
            <p:cNvSpPr>
              <a:spLocks noChangeArrowheads="1"/>
            </p:cNvSpPr>
            <p:nvPr/>
          </p:nvSpPr>
          <p:spPr bwMode="auto">
            <a:xfrm>
              <a:off x="3185"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sp>
          <p:nvSpPr>
            <p:cNvPr id="320530" name="Rectangle 17"/>
            <p:cNvSpPr>
              <a:spLocks noChangeArrowheads="1"/>
            </p:cNvSpPr>
            <p:nvPr/>
          </p:nvSpPr>
          <p:spPr bwMode="auto">
            <a:xfrm>
              <a:off x="3338"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grpSp>
      <p:grpSp>
        <p:nvGrpSpPr>
          <p:cNvPr id="5" name="Group 18"/>
          <p:cNvGrpSpPr>
            <a:grpSpLocks/>
          </p:cNvGrpSpPr>
          <p:nvPr/>
        </p:nvGrpSpPr>
        <p:grpSpPr bwMode="auto">
          <a:xfrm>
            <a:off x="1951121" y="5840438"/>
            <a:ext cx="690319" cy="396875"/>
            <a:chOff x="3118" y="1967"/>
            <a:chExt cx="397" cy="272"/>
          </a:xfrm>
        </p:grpSpPr>
        <p:sp>
          <p:nvSpPr>
            <p:cNvPr id="308243" name="Rectangle 19"/>
            <p:cNvSpPr>
              <a:spLocks noChangeArrowheads="1"/>
            </p:cNvSpPr>
            <p:nvPr/>
          </p:nvSpPr>
          <p:spPr bwMode="auto">
            <a:xfrm>
              <a:off x="3118" y="1967"/>
              <a:ext cx="397" cy="217"/>
            </a:xfrm>
            <a:prstGeom prst="rect">
              <a:avLst/>
            </a:prstGeom>
            <a:solidFill>
              <a:srgbClr val="00FF00"/>
            </a:solidFill>
            <a:ln w="9525">
              <a:miter lim="800000"/>
              <a:headEnd/>
              <a:tailEnd/>
            </a:ln>
            <a:effectLst/>
            <a:scene3d>
              <a:camera prst="legacyObliqueTopRight"/>
              <a:lightRig rig="legacyFlat3" dir="b"/>
            </a:scene3d>
            <a:sp3d extrusionH="100000" prstMaterial="legacyPlastic">
              <a:bevelT w="13500" h="13500" prst="angle"/>
              <a:bevelB w="13500" h="13500" prst="angle"/>
              <a:extrusionClr>
                <a:srgbClr val="00FF00"/>
              </a:extrusionClr>
            </a:sp3d>
          </p:spPr>
          <p:txBody>
            <a:bodyPr wrap="none" tIns="10800">
              <a:flatTx/>
            </a:bodyPr>
            <a:lstStyle/>
            <a:p>
              <a:pPr algn="ctr">
                <a:defRPr/>
              </a:pPr>
              <a:r>
                <a:rPr lang="zh-CN" altLang="en-US" sz="1000">
                  <a:effectLst>
                    <a:outerShdw blurRad="38100" dist="38100" dir="2700000" algn="tl">
                      <a:srgbClr val="FFFFFF"/>
                    </a:outerShdw>
                  </a:effectLst>
                  <a:latin typeface="微软雅黑" pitchFamily="34" charset="-122"/>
                  <a:ea typeface="微软雅黑" pitchFamily="34" charset="-122"/>
                </a:rPr>
                <a:t>服务调用</a:t>
              </a:r>
              <a:endParaRPr lang="en-US" altLang="zh-CN" sz="1000" dirty="0">
                <a:effectLst>
                  <a:outerShdw blurRad="38100" dist="38100" dir="2700000" algn="tl">
                    <a:srgbClr val="FFFFFF"/>
                  </a:outerShdw>
                </a:effectLst>
                <a:latin typeface="微软雅黑" pitchFamily="34" charset="-122"/>
                <a:ea typeface="微软雅黑" pitchFamily="34" charset="-122"/>
              </a:endParaRPr>
            </a:p>
          </p:txBody>
        </p:sp>
        <p:sp>
          <p:nvSpPr>
            <p:cNvPr id="320533" name="Rectangle 20"/>
            <p:cNvSpPr>
              <a:spLocks noChangeArrowheads="1"/>
            </p:cNvSpPr>
            <p:nvPr/>
          </p:nvSpPr>
          <p:spPr bwMode="auto">
            <a:xfrm>
              <a:off x="3185" y="2115"/>
              <a:ext cx="91" cy="124"/>
            </a:xfrm>
            <a:prstGeom prst="rect">
              <a:avLst/>
            </a:prstGeom>
            <a:solidFill>
              <a:srgbClr val="00FF00"/>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00FF00"/>
              </a:extrusionClr>
            </a:sp3d>
          </p:spPr>
          <p:txBody>
            <a:bodyPr wrap="none" anchor="ctr">
              <a:flatTx/>
            </a:bodyPr>
            <a:lstStyle/>
            <a:p>
              <a:endParaRPr lang="zh-CN" altLang="en-US"/>
            </a:p>
          </p:txBody>
        </p:sp>
        <p:sp>
          <p:nvSpPr>
            <p:cNvPr id="320534" name="Rectangle 21"/>
            <p:cNvSpPr>
              <a:spLocks noChangeArrowheads="1"/>
            </p:cNvSpPr>
            <p:nvPr/>
          </p:nvSpPr>
          <p:spPr bwMode="auto">
            <a:xfrm>
              <a:off x="3338" y="2115"/>
              <a:ext cx="91" cy="124"/>
            </a:xfrm>
            <a:prstGeom prst="rect">
              <a:avLst/>
            </a:prstGeom>
            <a:solidFill>
              <a:srgbClr val="00FF00"/>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00FF00"/>
              </a:extrusionClr>
            </a:sp3d>
          </p:spPr>
          <p:txBody>
            <a:bodyPr wrap="none" anchor="ctr">
              <a:flatTx/>
            </a:bodyPr>
            <a:lstStyle/>
            <a:p>
              <a:endParaRPr lang="zh-CN" altLang="en-US"/>
            </a:p>
          </p:txBody>
        </p:sp>
      </p:grpSp>
      <p:sp>
        <p:nvSpPr>
          <p:cNvPr id="308248" name="Text Box 24"/>
          <p:cNvSpPr txBox="1">
            <a:spLocks noChangeArrowheads="1"/>
          </p:cNvSpPr>
          <p:nvPr/>
        </p:nvSpPr>
        <p:spPr bwMode="auto">
          <a:xfrm>
            <a:off x="3220363" y="4238651"/>
            <a:ext cx="1486971" cy="830997"/>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r>
              <a:rPr lang="en-US" altLang="zh-CN" sz="1200" b="1" dirty="0">
                <a:latin typeface="微软雅黑" pitchFamily="34" charset="-122"/>
                <a:ea typeface="微软雅黑" pitchFamily="34" charset="-122"/>
              </a:rPr>
              <a:t>Java API</a:t>
            </a:r>
          </a:p>
          <a:p>
            <a:pPr>
              <a:spcBef>
                <a:spcPct val="50000"/>
              </a:spcBef>
              <a:defRPr/>
            </a:pPr>
            <a:r>
              <a:rPr lang="en-US" altLang="zh-CN" sz="1200" b="1" dirty="0">
                <a:latin typeface="微软雅黑" pitchFamily="34" charset="-122"/>
                <a:ea typeface="微软雅黑" pitchFamily="34" charset="-122"/>
              </a:rPr>
              <a:t>Web Service</a:t>
            </a:r>
          </a:p>
          <a:p>
            <a:pPr>
              <a:spcBef>
                <a:spcPct val="50000"/>
              </a:spcBef>
              <a:defRPr/>
            </a:pPr>
            <a:r>
              <a:rPr lang="en-US" altLang="zh-CN" sz="1200" b="1" dirty="0" smtClean="0">
                <a:latin typeface="微软雅黑" pitchFamily="34" charset="-122"/>
                <a:ea typeface="微软雅黑" pitchFamily="34" charset="-122"/>
              </a:rPr>
              <a:t>HTTP</a:t>
            </a:r>
            <a:endParaRPr lang="en-US" altLang="zh-CN" sz="1200" b="1" dirty="0">
              <a:latin typeface="微软雅黑" pitchFamily="34" charset="-122"/>
              <a:ea typeface="微软雅黑" pitchFamily="34" charset="-122"/>
            </a:endParaRPr>
          </a:p>
        </p:txBody>
      </p:sp>
      <p:grpSp>
        <p:nvGrpSpPr>
          <p:cNvPr id="6" name="Group 26"/>
          <p:cNvGrpSpPr>
            <a:grpSpLocks/>
          </p:cNvGrpSpPr>
          <p:nvPr/>
        </p:nvGrpSpPr>
        <p:grpSpPr bwMode="auto">
          <a:xfrm rot="-5400000">
            <a:off x="2621773" y="4334771"/>
            <a:ext cx="579438" cy="371321"/>
            <a:chOff x="3118" y="1967"/>
            <a:chExt cx="397" cy="272"/>
          </a:xfrm>
        </p:grpSpPr>
        <p:sp>
          <p:nvSpPr>
            <p:cNvPr id="308251" name="Rectangle 27"/>
            <p:cNvSpPr>
              <a:spLocks noChangeArrowheads="1"/>
            </p:cNvSpPr>
            <p:nvPr/>
          </p:nvSpPr>
          <p:spPr bwMode="auto">
            <a:xfrm>
              <a:off x="3118" y="1967"/>
              <a:ext cx="397" cy="216"/>
            </a:xfrm>
            <a:prstGeom prst="rect">
              <a:avLst/>
            </a:prstGeom>
            <a:solidFill>
              <a:srgbClr val="FFFFFF"/>
            </a:solidFill>
            <a:ln w="9525">
              <a:miter lim="800000"/>
              <a:headEnd/>
              <a:tailEnd/>
            </a:ln>
            <a:effectLst/>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tIns="10800">
              <a:flatTx/>
            </a:bodyPr>
            <a:lstStyle/>
            <a:p>
              <a:pPr algn="ctr">
                <a:defRPr/>
              </a:pPr>
              <a:r>
                <a:rPr lang="zh-CN" altLang="en-US" sz="1000">
                  <a:effectLst>
                    <a:outerShdw blurRad="38100" dist="38100" dir="2700000" algn="tl">
                      <a:srgbClr val="C0C0C0"/>
                    </a:outerShdw>
                  </a:effectLst>
                  <a:latin typeface="微软雅黑" pitchFamily="34" charset="-122"/>
                  <a:ea typeface="微软雅黑" pitchFamily="34" charset="-122"/>
                </a:rPr>
                <a:t>接口</a:t>
              </a:r>
              <a:r>
                <a:rPr lang="en-US" altLang="zh-CN" sz="1000" dirty="0">
                  <a:effectLst>
                    <a:outerShdw blurRad="38100" dist="38100" dir="2700000" algn="tl">
                      <a:srgbClr val="C0C0C0"/>
                    </a:outerShdw>
                  </a:effectLst>
                  <a:latin typeface="微软雅黑" pitchFamily="34" charset="-122"/>
                  <a:ea typeface="微软雅黑" pitchFamily="34" charset="-122"/>
                </a:rPr>
                <a:t>2</a:t>
              </a:r>
            </a:p>
          </p:txBody>
        </p:sp>
        <p:sp>
          <p:nvSpPr>
            <p:cNvPr id="320538" name="Rectangle 28"/>
            <p:cNvSpPr>
              <a:spLocks noChangeArrowheads="1"/>
            </p:cNvSpPr>
            <p:nvPr/>
          </p:nvSpPr>
          <p:spPr bwMode="auto">
            <a:xfrm>
              <a:off x="3185"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sp>
          <p:nvSpPr>
            <p:cNvPr id="320539" name="Rectangle 29"/>
            <p:cNvSpPr>
              <a:spLocks noChangeArrowheads="1"/>
            </p:cNvSpPr>
            <p:nvPr/>
          </p:nvSpPr>
          <p:spPr bwMode="auto">
            <a:xfrm>
              <a:off x="3338" y="2115"/>
              <a:ext cx="91" cy="124"/>
            </a:xfrm>
            <a:prstGeom prst="rect">
              <a:avLst/>
            </a:prstGeom>
            <a:solidFill>
              <a:srgbClr val="FFFFFF"/>
            </a:solidFill>
            <a:ln w="9525">
              <a:miter lim="800000"/>
              <a:headEnd/>
              <a:tailEnd/>
            </a:ln>
            <a:scene3d>
              <a:camera prst="legacyObliqueTopRight"/>
              <a:lightRig rig="legacyFlat3" dir="b"/>
            </a:scene3d>
            <a:sp3d extrusionH="100000" prstMaterial="legacyPlastic">
              <a:bevelT w="13500" h="13500" prst="angle"/>
              <a:bevelB w="13500" h="13500" prst="angle"/>
              <a:extrusionClr>
                <a:srgbClr val="FFFFFF"/>
              </a:extrusionClr>
            </a:sp3d>
          </p:spPr>
          <p:txBody>
            <a:bodyPr wrap="none" anchor="ctr">
              <a:flatTx/>
            </a:bodyPr>
            <a:lstStyle/>
            <a:p>
              <a:endParaRPr lang="zh-CN" altLang="en-US"/>
            </a:p>
          </p:txBody>
        </p:sp>
      </p:grpSp>
      <p:sp>
        <p:nvSpPr>
          <p:cNvPr id="22542" name="Rectangle 30"/>
          <p:cNvSpPr>
            <a:spLocks noChangeArrowheads="1"/>
          </p:cNvSpPr>
          <p:nvPr/>
        </p:nvSpPr>
        <p:spPr bwMode="auto">
          <a:xfrm>
            <a:off x="4172294" y="1860575"/>
            <a:ext cx="1684446" cy="792162"/>
          </a:xfrm>
          <a:prstGeom prst="rect">
            <a:avLst/>
          </a:prstGeom>
          <a:solidFill>
            <a:schemeClr val="accent1">
              <a:lumMod val="50000"/>
            </a:schemeClr>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600" b="1" dirty="0">
                <a:latin typeface="微软雅黑" pitchFamily="34" charset="-122"/>
                <a:ea typeface="微软雅黑" pitchFamily="34" charset="-122"/>
              </a:rPr>
              <a:t>XXX</a:t>
            </a:r>
          </a:p>
          <a:p>
            <a:pPr algn="ctr">
              <a:lnSpc>
                <a:spcPct val="90000"/>
              </a:lnSpc>
              <a:defRPr/>
            </a:pPr>
            <a:r>
              <a:rPr lang="zh-CN" altLang="en-US" sz="1600" b="1">
                <a:latin typeface="微软雅黑" pitchFamily="34" charset="-122"/>
                <a:ea typeface="微软雅黑" pitchFamily="34" charset="-122"/>
              </a:rPr>
              <a:t>业务应用</a:t>
            </a:r>
            <a:endParaRPr lang="en-US" altLang="zh-CN" sz="1600" b="1" dirty="0">
              <a:latin typeface="微软雅黑" pitchFamily="34" charset="-122"/>
              <a:ea typeface="微软雅黑" pitchFamily="34" charset="-122"/>
            </a:endParaRPr>
          </a:p>
        </p:txBody>
      </p:sp>
      <p:cxnSp>
        <p:nvCxnSpPr>
          <p:cNvPr id="320543" name="AutoShape 31"/>
          <p:cNvCxnSpPr>
            <a:cxnSpLocks noChangeShapeType="1"/>
          </p:cNvCxnSpPr>
          <p:nvPr/>
        </p:nvCxnSpPr>
        <p:spPr bwMode="auto">
          <a:xfrm rot="10800000" flipV="1">
            <a:off x="3098840" y="2257450"/>
            <a:ext cx="1073454" cy="2387600"/>
          </a:xfrm>
          <a:prstGeom prst="curvedConnector3">
            <a:avLst>
              <a:gd name="adj1" fmla="val 16037"/>
            </a:avLst>
          </a:prstGeom>
          <a:noFill/>
          <a:ln w="9525">
            <a:solidFill>
              <a:srgbClr val="0000FF"/>
            </a:solidFill>
            <a:round/>
            <a:headEnd/>
            <a:tailEnd type="triangle" w="lg" len="lg"/>
          </a:ln>
        </p:spPr>
      </p:cxnSp>
      <p:cxnSp>
        <p:nvCxnSpPr>
          <p:cNvPr id="320544" name="AutoShape 32"/>
          <p:cNvCxnSpPr>
            <a:cxnSpLocks noChangeShapeType="1"/>
          </p:cNvCxnSpPr>
          <p:nvPr/>
        </p:nvCxnSpPr>
        <p:spPr bwMode="auto">
          <a:xfrm rot="5400000" flipH="1" flipV="1">
            <a:off x="1993558" y="2951241"/>
            <a:ext cx="3319463" cy="2722456"/>
          </a:xfrm>
          <a:prstGeom prst="curvedConnector3">
            <a:avLst>
              <a:gd name="adj1" fmla="val -6889"/>
            </a:avLst>
          </a:prstGeom>
          <a:noFill/>
          <a:ln w="9525">
            <a:solidFill>
              <a:srgbClr val="00FF00"/>
            </a:solidFill>
            <a:round/>
            <a:headEnd/>
            <a:tailEnd type="triangle" w="lg" len="lg"/>
          </a:ln>
        </p:spPr>
      </p:cxnSp>
      <p:sp>
        <p:nvSpPr>
          <p:cNvPr id="308257" name="Text Box 33"/>
          <p:cNvSpPr txBox="1">
            <a:spLocks noChangeArrowheads="1"/>
          </p:cNvSpPr>
          <p:nvPr/>
        </p:nvSpPr>
        <p:spPr bwMode="auto">
          <a:xfrm>
            <a:off x="4361336" y="5500703"/>
            <a:ext cx="1486971" cy="1108075"/>
          </a:xfrm>
          <a:prstGeom prst="rect">
            <a:avLst/>
          </a:prstGeom>
          <a:noFill/>
          <a:ln w="9525">
            <a:noFill/>
            <a:miter lim="800000"/>
            <a:headEnd/>
            <a:tailEnd/>
          </a:ln>
          <a:effectLst>
            <a:prstShdw prst="shdw17" dist="17961" dir="2700000">
              <a:schemeClr val="accent1">
                <a:gamma/>
                <a:shade val="60000"/>
                <a:invGamma/>
                <a:alpha val="50000"/>
              </a:schemeClr>
            </a:prstShdw>
          </a:effectLst>
        </p:spPr>
        <p:txBody>
          <a:bodyPr>
            <a:spAutoFit/>
          </a:bodyPr>
          <a:lstStyle/>
          <a:p>
            <a:pPr>
              <a:spcBef>
                <a:spcPct val="50000"/>
              </a:spcBef>
              <a:defRPr/>
            </a:pPr>
            <a:r>
              <a:rPr lang="en-US" altLang="zh-CN" sz="1200" b="1" dirty="0">
                <a:latin typeface="微软雅黑" pitchFamily="34" charset="-122"/>
                <a:ea typeface="微软雅黑" pitchFamily="34" charset="-122"/>
              </a:rPr>
              <a:t>Java API</a:t>
            </a:r>
          </a:p>
          <a:p>
            <a:pPr>
              <a:spcBef>
                <a:spcPct val="50000"/>
              </a:spcBef>
              <a:defRPr/>
            </a:pPr>
            <a:r>
              <a:rPr lang="en-US" altLang="zh-CN" sz="1200" b="1" dirty="0">
                <a:latin typeface="微软雅黑" pitchFamily="34" charset="-122"/>
                <a:ea typeface="微软雅黑" pitchFamily="34" charset="-122"/>
              </a:rPr>
              <a:t>Web Service</a:t>
            </a:r>
          </a:p>
          <a:p>
            <a:pPr>
              <a:spcBef>
                <a:spcPct val="50000"/>
              </a:spcBef>
              <a:defRPr/>
            </a:pPr>
            <a:r>
              <a:rPr lang="en-US" altLang="zh-CN" sz="1200" b="1" dirty="0">
                <a:latin typeface="微软雅黑" pitchFamily="34" charset="-122"/>
                <a:ea typeface="微软雅黑" pitchFamily="34" charset="-122"/>
              </a:rPr>
              <a:t>JMS</a:t>
            </a:r>
          </a:p>
          <a:p>
            <a:pPr>
              <a:spcBef>
                <a:spcPct val="50000"/>
              </a:spcBef>
              <a:defRPr/>
            </a:pPr>
            <a:r>
              <a:rPr lang="en-US" altLang="zh-CN" sz="1200" b="1" dirty="0">
                <a:latin typeface="微软雅黑" pitchFamily="34" charset="-122"/>
                <a:ea typeface="微软雅黑" pitchFamily="34" charset="-122"/>
              </a:rPr>
              <a:t>EJB</a:t>
            </a:r>
          </a:p>
        </p:txBody>
      </p:sp>
      <p:sp>
        <p:nvSpPr>
          <p:cNvPr id="30" name="Rectangle 2"/>
          <p:cNvSpPr txBox="1">
            <a:spLocks noChangeArrowheads="1"/>
          </p:cNvSpPr>
          <p:nvPr/>
        </p:nvSpPr>
        <p:spPr>
          <a:xfrm>
            <a:off x="497908" y="115889"/>
            <a:ext cx="8726036" cy="649287"/>
          </a:xfrm>
          <a:prstGeom prst="rect">
            <a:avLst/>
          </a:prstGeom>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zh-CN" sz="2400" b="1" dirty="0">
                <a:solidFill>
                  <a:srgbClr val="FF9933"/>
                </a:solidFill>
                <a:latin typeface="+mj-lt"/>
                <a:ea typeface="+mj-ea"/>
                <a:cs typeface="+mj-cs"/>
              </a:rPr>
              <a:t>1.6 </a:t>
            </a:r>
            <a:r>
              <a:rPr lang="zh-CN" altLang="en-US" sz="2400" b="1" dirty="0">
                <a:solidFill>
                  <a:srgbClr val="FF9933"/>
                </a:solidFill>
                <a:latin typeface="+mj-lt"/>
                <a:ea typeface="+mj-ea"/>
                <a:cs typeface="+mj-cs"/>
              </a:rPr>
              <a:t>－开放性与可</a:t>
            </a:r>
            <a:r>
              <a:rPr lang="zh-CN" altLang="en-US" sz="2400" b="1" dirty="0" smtClean="0">
                <a:solidFill>
                  <a:srgbClr val="FF9933"/>
                </a:solidFill>
                <a:latin typeface="+mj-lt"/>
                <a:ea typeface="+mj-ea"/>
                <a:cs typeface="+mj-cs"/>
              </a:rPr>
              <a:t>扩展性</a:t>
            </a:r>
            <a:r>
              <a:rPr lang="zh-CN" altLang="en-US" sz="2800" b="1" kern="0" dirty="0">
                <a:solidFill>
                  <a:schemeClr val="bg1"/>
                </a:solidFill>
                <a:effectLst>
                  <a:outerShdw blurRad="38100" dist="38100" dir="2700000" algn="tl">
                    <a:srgbClr val="C0C0C0"/>
                  </a:outerShdw>
                </a:effectLst>
                <a:latin typeface="华文细黑" pitchFamily="2" charset="-122"/>
                <a:ea typeface="华文细黑" pitchFamily="2" charset="-122"/>
                <a:cs typeface="+mj-cs"/>
              </a:rPr>
              <a:t> </a:t>
            </a:r>
            <a:r>
              <a:rPr lang="en-US" altLang="zh-CN" sz="2800" b="1" kern="0" dirty="0" smtClean="0">
                <a:solidFill>
                  <a:schemeClr val="bg1"/>
                </a:solidFill>
                <a:effectLst>
                  <a:outerShdw blurRad="38100" dist="38100" dir="2700000" algn="tl">
                    <a:srgbClr val="C0C0C0"/>
                  </a:outerShdw>
                </a:effectLst>
                <a:latin typeface="华文细黑" pitchFamily="2" charset="-122"/>
                <a:ea typeface="华文细黑" pitchFamily="2" charset="-122"/>
                <a:cs typeface="+mj-cs"/>
              </a:rPr>
              <a:t>- </a:t>
            </a:r>
            <a:r>
              <a:rPr kumimoji="0" lang="zh-CN" altLang="en-US" sz="28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华文细黑" pitchFamily="2" charset="-122"/>
                <a:ea typeface="华文细黑" pitchFamily="2" charset="-122"/>
                <a:cs typeface="+mj-cs"/>
              </a:rPr>
              <a:t>接口多样性</a:t>
            </a:r>
          </a:p>
        </p:txBody>
      </p:sp>
      <p:sp>
        <p:nvSpPr>
          <p:cNvPr id="31" name="Rectangle 3"/>
          <p:cNvSpPr txBox="1">
            <a:spLocks noChangeArrowheads="1"/>
          </p:cNvSpPr>
          <p:nvPr/>
        </p:nvSpPr>
        <p:spPr>
          <a:xfrm>
            <a:off x="303776" y="922326"/>
            <a:ext cx="8749665" cy="8636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华文细黑" pitchFamily="2" charset="-122"/>
                <a:ea typeface="+mn-ea"/>
                <a:cs typeface="+mn-cs"/>
              </a:rPr>
              <a:t>增强了流程平台与其他业务系统的集成能力</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000" b="0" i="0" u="none" strike="noStrike" kern="0" cap="none" spc="0" normalizeH="0" baseline="0" noProof="0" dirty="0" smtClean="0">
                <a:ln>
                  <a:noFill/>
                </a:ln>
                <a:solidFill>
                  <a:schemeClr val="tx1"/>
                </a:solidFill>
                <a:effectLst>
                  <a:outerShdw blurRad="38100" dist="38100" dir="2700000" algn="tl">
                    <a:srgbClr val="C0C0C0"/>
                  </a:outerShdw>
                </a:effectLst>
                <a:uLnTx/>
                <a:uFillTx/>
                <a:latin typeface="华文细黑" pitchFamily="2" charset="-122"/>
                <a:ea typeface="+mn-ea"/>
                <a:cs typeface="+mn-cs"/>
              </a:rPr>
              <a:t>提高了流程平台的开放性</a:t>
            </a:r>
          </a:p>
        </p:txBody>
      </p:sp>
    </p:spTree>
    <p:extLst>
      <p:ext uri="{BB962C8B-B14F-4D97-AF65-F5344CB8AC3E}">
        <p14:creationId xmlns:p14="http://schemas.microsoft.com/office/powerpoint/2010/main" val="1991233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noFill/>
          <a:ln/>
        </p:spPr>
        <p:txBody>
          <a:bodyPr/>
          <a:lstStyle/>
          <a:p>
            <a:r>
              <a:rPr lang="en-US" altLang="zh-CN" dirty="0" smtClean="0"/>
              <a:t>1.6 </a:t>
            </a:r>
            <a:r>
              <a:rPr lang="zh-CN" altLang="en-US" dirty="0" smtClean="0"/>
              <a:t>－开放性与可扩展性－</a:t>
            </a:r>
            <a:r>
              <a:rPr lang="zh-CN" altLang="en-US" dirty="0" smtClean="0">
                <a:solidFill>
                  <a:srgbClr val="FF0000"/>
                </a:solidFill>
              </a:rPr>
              <a:t>事件机制</a:t>
            </a:r>
          </a:p>
        </p:txBody>
      </p:sp>
      <p:sp>
        <p:nvSpPr>
          <p:cNvPr id="116739" name="Rectangle 3"/>
          <p:cNvSpPr>
            <a:spLocks noGrp="1" noChangeArrowheads="1"/>
          </p:cNvSpPr>
          <p:nvPr>
            <p:ph type="body" idx="1"/>
          </p:nvPr>
        </p:nvSpPr>
        <p:spPr>
          <a:xfrm>
            <a:off x="1432961" y="4237039"/>
            <a:ext cx="6933569" cy="1851025"/>
          </a:xfrm>
          <a:noFill/>
          <a:ln/>
        </p:spPr>
        <p:txBody>
          <a:bodyPr/>
          <a:lstStyle/>
          <a:p>
            <a:pPr>
              <a:lnSpc>
                <a:spcPct val="90000"/>
              </a:lnSpc>
            </a:pPr>
            <a:r>
              <a:rPr lang="zh-CN" altLang="en-US" sz="2000" smtClean="0">
                <a:effectLst>
                  <a:outerShdw blurRad="38100" dist="38100" dir="2700000" algn="tl">
                    <a:srgbClr val="C0C0C0"/>
                  </a:outerShdw>
                </a:effectLst>
              </a:rPr>
              <a:t>事件产生机制和事件处理方式相分离</a:t>
            </a:r>
          </a:p>
          <a:p>
            <a:pPr>
              <a:lnSpc>
                <a:spcPct val="90000"/>
              </a:lnSpc>
            </a:pPr>
            <a:r>
              <a:rPr lang="zh-CN" altLang="en-US" sz="2000" smtClean="0">
                <a:effectLst>
                  <a:outerShdw blurRad="38100" dist="38100" dir="2700000" algn="tl">
                    <a:srgbClr val="C0C0C0"/>
                  </a:outerShdw>
                </a:effectLst>
              </a:rPr>
              <a:t>多种事件机制实现平台扩展和应用集成</a:t>
            </a:r>
          </a:p>
          <a:p>
            <a:pPr lvl="1">
              <a:lnSpc>
                <a:spcPct val="90000"/>
              </a:lnSpc>
            </a:pPr>
            <a:r>
              <a:rPr lang="zh-CN" altLang="en-US" sz="1600" smtClean="0"/>
              <a:t>流程事件</a:t>
            </a:r>
          </a:p>
          <a:p>
            <a:pPr lvl="2">
              <a:lnSpc>
                <a:spcPct val="90000"/>
              </a:lnSpc>
            </a:pPr>
            <a:r>
              <a:rPr lang="zh-CN" altLang="en-US" sz="1600" smtClean="0"/>
              <a:t>创建事件、启动事件、结束事件、超时事件、提醒事件</a:t>
            </a:r>
          </a:p>
          <a:p>
            <a:pPr lvl="1">
              <a:lnSpc>
                <a:spcPct val="90000"/>
              </a:lnSpc>
            </a:pPr>
            <a:r>
              <a:rPr lang="zh-CN" altLang="en-US" sz="1600" smtClean="0"/>
              <a:t>活动事件</a:t>
            </a:r>
          </a:p>
          <a:p>
            <a:pPr lvl="2">
              <a:lnSpc>
                <a:spcPct val="90000"/>
              </a:lnSpc>
            </a:pPr>
            <a:r>
              <a:rPr lang="zh-CN" altLang="en-US" sz="1600" smtClean="0"/>
              <a:t>创建事件、启动事件、结束事件、超时事件、提醒事件</a:t>
            </a:r>
          </a:p>
        </p:txBody>
      </p:sp>
      <p:grpSp>
        <p:nvGrpSpPr>
          <p:cNvPr id="2" name="Group 4"/>
          <p:cNvGrpSpPr>
            <a:grpSpLocks/>
          </p:cNvGrpSpPr>
          <p:nvPr/>
        </p:nvGrpSpPr>
        <p:grpSpPr bwMode="auto">
          <a:xfrm>
            <a:off x="2189104" y="1557339"/>
            <a:ext cx="4968946" cy="2447925"/>
            <a:chOff x="1297" y="981"/>
            <a:chExt cx="2944" cy="1542"/>
          </a:xfrm>
        </p:grpSpPr>
        <p:sp>
          <p:nvSpPr>
            <p:cNvPr id="116741" name="Rectangle 5"/>
            <p:cNvSpPr>
              <a:spLocks noChangeArrowheads="1"/>
            </p:cNvSpPr>
            <p:nvPr/>
          </p:nvSpPr>
          <p:spPr bwMode="auto">
            <a:xfrm>
              <a:off x="1297" y="981"/>
              <a:ext cx="1179" cy="1542"/>
            </a:xfrm>
            <a:prstGeom prst="rect">
              <a:avLst/>
            </a:prstGeom>
            <a:noFill/>
            <a:ln w="9525">
              <a:solidFill>
                <a:schemeClr val="tx1"/>
              </a:solidFill>
              <a:miter lim="800000"/>
              <a:headEnd/>
              <a:tailEnd/>
            </a:ln>
            <a:effectLst/>
          </p:spPr>
          <p:txBody>
            <a:bodyPr wrap="none"/>
            <a:lstStyle/>
            <a:p>
              <a:pPr algn="ctr"/>
              <a:r>
                <a:rPr lang="en-US" altLang="zh-CN" sz="1400" b="1">
                  <a:effectLst>
                    <a:outerShdw blurRad="38100" dist="38100" dir="2700000" algn="tl">
                      <a:srgbClr val="C0C0C0"/>
                    </a:outerShdw>
                  </a:effectLst>
                  <a:latin typeface="微软雅黑" pitchFamily="34" charset="-122"/>
                  <a:ea typeface="微软雅黑" pitchFamily="34" charset="-122"/>
                </a:rPr>
                <a:t>BPS</a:t>
              </a:r>
              <a:r>
                <a:rPr lang="zh-CN" altLang="en-US" sz="1400" b="1">
                  <a:effectLst>
                    <a:outerShdw blurRad="38100" dist="38100" dir="2700000" algn="tl">
                      <a:srgbClr val="C0C0C0"/>
                    </a:outerShdw>
                  </a:effectLst>
                  <a:latin typeface="微软雅黑" pitchFamily="34" charset="-122"/>
                  <a:ea typeface="微软雅黑" pitchFamily="34" charset="-122"/>
                </a:rPr>
                <a:t>流程平台</a:t>
              </a:r>
            </a:p>
          </p:txBody>
        </p:sp>
        <p:sp>
          <p:nvSpPr>
            <p:cNvPr id="116742" name="AutoShape 6"/>
            <p:cNvSpPr>
              <a:spLocks noChangeArrowheads="1"/>
            </p:cNvSpPr>
            <p:nvPr/>
          </p:nvSpPr>
          <p:spPr bwMode="auto">
            <a:xfrm>
              <a:off x="2290" y="1390"/>
              <a:ext cx="363" cy="136"/>
            </a:xfrm>
            <a:prstGeom prst="chevron">
              <a:avLst>
                <a:gd name="adj" fmla="val 66728"/>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000">
                  <a:latin typeface="微软雅黑" pitchFamily="34" charset="-122"/>
                  <a:ea typeface="微软雅黑" pitchFamily="34" charset="-122"/>
                </a:rPr>
                <a:t>事件</a:t>
              </a:r>
            </a:p>
          </p:txBody>
        </p:sp>
        <p:sp>
          <p:nvSpPr>
            <p:cNvPr id="116743" name="AutoShape 7"/>
            <p:cNvSpPr>
              <a:spLocks noChangeArrowheads="1"/>
            </p:cNvSpPr>
            <p:nvPr/>
          </p:nvSpPr>
          <p:spPr bwMode="auto">
            <a:xfrm>
              <a:off x="2290" y="1586"/>
              <a:ext cx="363" cy="136"/>
            </a:xfrm>
            <a:prstGeom prst="chevron">
              <a:avLst>
                <a:gd name="adj" fmla="val 66728"/>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000">
                  <a:latin typeface="微软雅黑" pitchFamily="34" charset="-122"/>
                  <a:ea typeface="微软雅黑" pitchFamily="34" charset="-122"/>
                </a:rPr>
                <a:t>事件</a:t>
              </a:r>
            </a:p>
          </p:txBody>
        </p:sp>
        <p:sp>
          <p:nvSpPr>
            <p:cNvPr id="116744" name="AutoShape 8"/>
            <p:cNvSpPr>
              <a:spLocks noChangeArrowheads="1"/>
            </p:cNvSpPr>
            <p:nvPr/>
          </p:nvSpPr>
          <p:spPr bwMode="auto">
            <a:xfrm>
              <a:off x="2290" y="1782"/>
              <a:ext cx="363" cy="136"/>
            </a:xfrm>
            <a:prstGeom prst="chevron">
              <a:avLst>
                <a:gd name="adj" fmla="val 66728"/>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000">
                  <a:latin typeface="微软雅黑" pitchFamily="34" charset="-122"/>
                  <a:ea typeface="微软雅黑" pitchFamily="34" charset="-122"/>
                </a:rPr>
                <a:t>事件</a:t>
              </a:r>
            </a:p>
          </p:txBody>
        </p:sp>
        <p:sp>
          <p:nvSpPr>
            <p:cNvPr id="116745" name="AutoShape 9"/>
            <p:cNvSpPr>
              <a:spLocks noChangeArrowheads="1"/>
            </p:cNvSpPr>
            <p:nvPr/>
          </p:nvSpPr>
          <p:spPr bwMode="auto">
            <a:xfrm>
              <a:off x="2290" y="1979"/>
              <a:ext cx="363" cy="136"/>
            </a:xfrm>
            <a:prstGeom prst="chevron">
              <a:avLst>
                <a:gd name="adj" fmla="val 66728"/>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000">
                  <a:latin typeface="微软雅黑" pitchFamily="34" charset="-122"/>
                  <a:ea typeface="微软雅黑" pitchFamily="34" charset="-122"/>
                </a:rPr>
                <a:t>事件</a:t>
              </a:r>
            </a:p>
          </p:txBody>
        </p:sp>
        <p:grpSp>
          <p:nvGrpSpPr>
            <p:cNvPr id="3" name="Group 10"/>
            <p:cNvGrpSpPr>
              <a:grpSpLocks/>
            </p:cNvGrpSpPr>
            <p:nvPr/>
          </p:nvGrpSpPr>
          <p:grpSpPr bwMode="auto">
            <a:xfrm rot="8920578">
              <a:off x="1474" y="1571"/>
              <a:ext cx="499" cy="479"/>
              <a:chOff x="3288" y="1454"/>
              <a:chExt cx="785" cy="815"/>
            </a:xfrm>
          </p:grpSpPr>
          <p:grpSp>
            <p:nvGrpSpPr>
              <p:cNvPr id="4" name="Group 11"/>
              <p:cNvGrpSpPr>
                <a:grpSpLocks noChangeAspect="1"/>
              </p:cNvGrpSpPr>
              <p:nvPr/>
            </p:nvGrpSpPr>
            <p:grpSpPr bwMode="auto">
              <a:xfrm>
                <a:off x="3288" y="1567"/>
                <a:ext cx="341" cy="366"/>
                <a:chOff x="4426" y="1667"/>
                <a:chExt cx="838" cy="839"/>
              </a:xfrm>
            </p:grpSpPr>
            <p:sp>
              <p:nvSpPr>
                <p:cNvPr id="116748" name="Freeform 12"/>
                <p:cNvSpPr>
                  <a:spLocks noChangeAspect="1"/>
                </p:cNvSpPr>
                <p:nvPr/>
              </p:nvSpPr>
              <p:spPr bwMode="auto">
                <a:xfrm>
                  <a:off x="4428" y="1669"/>
                  <a:ext cx="834" cy="835"/>
                </a:xfrm>
                <a:custGeom>
                  <a:avLst/>
                  <a:gdLst/>
                  <a:ahLst/>
                  <a:cxnLst>
                    <a:cxn ang="0">
                      <a:pos x="647" y="228"/>
                    </a:cxn>
                    <a:cxn ang="0">
                      <a:pos x="578" y="254"/>
                    </a:cxn>
                    <a:cxn ang="0">
                      <a:pos x="509" y="290"/>
                    </a:cxn>
                    <a:cxn ang="0">
                      <a:pos x="305" y="183"/>
                    </a:cxn>
                    <a:cxn ang="0">
                      <a:pos x="263" y="227"/>
                    </a:cxn>
                    <a:cxn ang="0">
                      <a:pos x="206" y="285"/>
                    </a:cxn>
                    <a:cxn ang="0">
                      <a:pos x="177" y="312"/>
                    </a:cxn>
                    <a:cxn ang="0">
                      <a:pos x="280" y="524"/>
                    </a:cxn>
                    <a:cxn ang="0">
                      <a:pos x="249" y="587"/>
                    </a:cxn>
                    <a:cxn ang="0">
                      <a:pos x="223" y="661"/>
                    </a:cxn>
                    <a:cxn ang="0">
                      <a:pos x="214" y="699"/>
                    </a:cxn>
                    <a:cxn ang="0">
                      <a:pos x="0" y="791"/>
                    </a:cxn>
                    <a:cxn ang="0">
                      <a:pos x="1" y="872"/>
                    </a:cxn>
                    <a:cxn ang="0">
                      <a:pos x="1" y="927"/>
                    </a:cxn>
                    <a:cxn ang="0">
                      <a:pos x="219" y="993"/>
                    </a:cxn>
                    <a:cxn ang="0">
                      <a:pos x="238" y="1055"/>
                    </a:cxn>
                    <a:cxn ang="0">
                      <a:pos x="269" y="1125"/>
                    </a:cxn>
                    <a:cxn ang="0">
                      <a:pos x="299" y="1177"/>
                    </a:cxn>
                    <a:cxn ang="0">
                      <a:pos x="200" y="1381"/>
                    </a:cxn>
                    <a:cxn ang="0">
                      <a:pos x="256" y="1436"/>
                    </a:cxn>
                    <a:cxn ang="0">
                      <a:pos x="304" y="1484"/>
                    </a:cxn>
                    <a:cxn ang="0">
                      <a:pos x="499" y="1375"/>
                    </a:cxn>
                    <a:cxn ang="0">
                      <a:pos x="553" y="1404"/>
                    </a:cxn>
                    <a:cxn ang="0">
                      <a:pos x="622" y="1434"/>
                    </a:cxn>
                    <a:cxn ang="0">
                      <a:pos x="698" y="1454"/>
                    </a:cxn>
                    <a:cxn ang="0">
                      <a:pos x="757" y="1670"/>
                    </a:cxn>
                    <a:cxn ang="0">
                      <a:pos x="830" y="1670"/>
                    </a:cxn>
                    <a:cxn ang="0">
                      <a:pos x="905" y="1669"/>
                    </a:cxn>
                    <a:cxn ang="0">
                      <a:pos x="977" y="1454"/>
                    </a:cxn>
                    <a:cxn ang="0">
                      <a:pos x="1020" y="1442"/>
                    </a:cxn>
                    <a:cxn ang="0">
                      <a:pos x="1089" y="1416"/>
                    </a:cxn>
                    <a:cxn ang="0">
                      <a:pos x="1158" y="1380"/>
                    </a:cxn>
                    <a:cxn ang="0">
                      <a:pos x="1362" y="1487"/>
                    </a:cxn>
                    <a:cxn ang="0">
                      <a:pos x="1404" y="1443"/>
                    </a:cxn>
                    <a:cxn ang="0">
                      <a:pos x="1462" y="1385"/>
                    </a:cxn>
                    <a:cxn ang="0">
                      <a:pos x="1491" y="1358"/>
                    </a:cxn>
                    <a:cxn ang="0">
                      <a:pos x="1397" y="1129"/>
                    </a:cxn>
                    <a:cxn ang="0">
                      <a:pos x="1428" y="1070"/>
                    </a:cxn>
                    <a:cxn ang="0">
                      <a:pos x="1445" y="1012"/>
                    </a:cxn>
                    <a:cxn ang="0">
                      <a:pos x="1668" y="923"/>
                    </a:cxn>
                    <a:cxn ang="0">
                      <a:pos x="1668" y="860"/>
                    </a:cxn>
                    <a:cxn ang="0">
                      <a:pos x="1668" y="781"/>
                    </a:cxn>
                    <a:cxn ang="0">
                      <a:pos x="1668" y="741"/>
                    </a:cxn>
                    <a:cxn ang="0">
                      <a:pos x="1445" y="663"/>
                    </a:cxn>
                    <a:cxn ang="0">
                      <a:pos x="1422" y="598"/>
                    </a:cxn>
                    <a:cxn ang="0">
                      <a:pos x="1388" y="526"/>
                    </a:cxn>
                    <a:cxn ang="0">
                      <a:pos x="1367" y="493"/>
                    </a:cxn>
                    <a:cxn ang="0">
                      <a:pos x="1455" y="278"/>
                    </a:cxn>
                    <a:cxn ang="0">
                      <a:pos x="1397" y="220"/>
                    </a:cxn>
                    <a:cxn ang="0">
                      <a:pos x="1357" y="180"/>
                    </a:cxn>
                    <a:cxn ang="0">
                      <a:pos x="1144" y="282"/>
                    </a:cxn>
                    <a:cxn ang="0">
                      <a:pos x="1079" y="245"/>
                    </a:cxn>
                    <a:cxn ang="0">
                      <a:pos x="1027" y="227"/>
                    </a:cxn>
                    <a:cxn ang="0">
                      <a:pos x="969" y="216"/>
                    </a:cxn>
                    <a:cxn ang="0">
                      <a:pos x="878" y="1"/>
                    </a:cxn>
                    <a:cxn ang="0">
                      <a:pos x="798" y="1"/>
                    </a:cxn>
                    <a:cxn ang="0">
                      <a:pos x="743" y="1"/>
                    </a:cxn>
                    <a:cxn ang="0">
                      <a:pos x="688" y="217"/>
                    </a:cxn>
                  </a:cxnLst>
                  <a:rect l="0" t="0" r="r" b="b"/>
                  <a:pathLst>
                    <a:path w="1668" h="1670">
                      <a:moveTo>
                        <a:pt x="688" y="217"/>
                      </a:moveTo>
                      <a:lnTo>
                        <a:pt x="676" y="220"/>
                      </a:lnTo>
                      <a:lnTo>
                        <a:pt x="662" y="224"/>
                      </a:lnTo>
                      <a:lnTo>
                        <a:pt x="647" y="228"/>
                      </a:lnTo>
                      <a:lnTo>
                        <a:pt x="631" y="234"/>
                      </a:lnTo>
                      <a:lnTo>
                        <a:pt x="614" y="240"/>
                      </a:lnTo>
                      <a:lnTo>
                        <a:pt x="596" y="247"/>
                      </a:lnTo>
                      <a:lnTo>
                        <a:pt x="578" y="254"/>
                      </a:lnTo>
                      <a:lnTo>
                        <a:pt x="561" y="262"/>
                      </a:lnTo>
                      <a:lnTo>
                        <a:pt x="543" y="271"/>
                      </a:lnTo>
                      <a:lnTo>
                        <a:pt x="525" y="280"/>
                      </a:lnTo>
                      <a:lnTo>
                        <a:pt x="509" y="290"/>
                      </a:lnTo>
                      <a:lnTo>
                        <a:pt x="492" y="301"/>
                      </a:lnTo>
                      <a:lnTo>
                        <a:pt x="493" y="301"/>
                      </a:lnTo>
                      <a:lnTo>
                        <a:pt x="492" y="301"/>
                      </a:lnTo>
                      <a:lnTo>
                        <a:pt x="305" y="183"/>
                      </a:lnTo>
                      <a:lnTo>
                        <a:pt x="298" y="191"/>
                      </a:lnTo>
                      <a:lnTo>
                        <a:pt x="288" y="202"/>
                      </a:lnTo>
                      <a:lnTo>
                        <a:pt x="276" y="213"/>
                      </a:lnTo>
                      <a:lnTo>
                        <a:pt x="263" y="227"/>
                      </a:lnTo>
                      <a:lnTo>
                        <a:pt x="248" y="242"/>
                      </a:lnTo>
                      <a:lnTo>
                        <a:pt x="233" y="257"/>
                      </a:lnTo>
                      <a:lnTo>
                        <a:pt x="219" y="271"/>
                      </a:lnTo>
                      <a:lnTo>
                        <a:pt x="206" y="285"/>
                      </a:lnTo>
                      <a:lnTo>
                        <a:pt x="195" y="296"/>
                      </a:lnTo>
                      <a:lnTo>
                        <a:pt x="185" y="305"/>
                      </a:lnTo>
                      <a:lnTo>
                        <a:pt x="180" y="311"/>
                      </a:lnTo>
                      <a:lnTo>
                        <a:pt x="177" y="312"/>
                      </a:lnTo>
                      <a:lnTo>
                        <a:pt x="294" y="499"/>
                      </a:lnTo>
                      <a:lnTo>
                        <a:pt x="294" y="500"/>
                      </a:lnTo>
                      <a:lnTo>
                        <a:pt x="287" y="511"/>
                      </a:lnTo>
                      <a:lnTo>
                        <a:pt x="280" y="524"/>
                      </a:lnTo>
                      <a:lnTo>
                        <a:pt x="272" y="538"/>
                      </a:lnTo>
                      <a:lnTo>
                        <a:pt x="265" y="554"/>
                      </a:lnTo>
                      <a:lnTo>
                        <a:pt x="257" y="570"/>
                      </a:lnTo>
                      <a:lnTo>
                        <a:pt x="249" y="587"/>
                      </a:lnTo>
                      <a:lnTo>
                        <a:pt x="242" y="605"/>
                      </a:lnTo>
                      <a:lnTo>
                        <a:pt x="235" y="623"/>
                      </a:lnTo>
                      <a:lnTo>
                        <a:pt x="229" y="643"/>
                      </a:lnTo>
                      <a:lnTo>
                        <a:pt x="223" y="661"/>
                      </a:lnTo>
                      <a:lnTo>
                        <a:pt x="219" y="681"/>
                      </a:lnTo>
                      <a:lnTo>
                        <a:pt x="214" y="699"/>
                      </a:lnTo>
                      <a:lnTo>
                        <a:pt x="214" y="699"/>
                      </a:lnTo>
                      <a:lnTo>
                        <a:pt x="214" y="699"/>
                      </a:lnTo>
                      <a:lnTo>
                        <a:pt x="0" y="747"/>
                      </a:lnTo>
                      <a:lnTo>
                        <a:pt x="0" y="759"/>
                      </a:lnTo>
                      <a:lnTo>
                        <a:pt x="0" y="773"/>
                      </a:lnTo>
                      <a:lnTo>
                        <a:pt x="0" y="791"/>
                      </a:lnTo>
                      <a:lnTo>
                        <a:pt x="0" y="811"/>
                      </a:lnTo>
                      <a:lnTo>
                        <a:pt x="0" y="832"/>
                      </a:lnTo>
                      <a:lnTo>
                        <a:pt x="0" y="851"/>
                      </a:lnTo>
                      <a:lnTo>
                        <a:pt x="1" y="872"/>
                      </a:lnTo>
                      <a:lnTo>
                        <a:pt x="0" y="890"/>
                      </a:lnTo>
                      <a:lnTo>
                        <a:pt x="1" y="906"/>
                      </a:lnTo>
                      <a:lnTo>
                        <a:pt x="0" y="919"/>
                      </a:lnTo>
                      <a:lnTo>
                        <a:pt x="1" y="927"/>
                      </a:lnTo>
                      <a:lnTo>
                        <a:pt x="0" y="931"/>
                      </a:lnTo>
                      <a:lnTo>
                        <a:pt x="214" y="979"/>
                      </a:lnTo>
                      <a:lnTo>
                        <a:pt x="215" y="980"/>
                      </a:lnTo>
                      <a:lnTo>
                        <a:pt x="219" y="993"/>
                      </a:lnTo>
                      <a:lnTo>
                        <a:pt x="222" y="1007"/>
                      </a:lnTo>
                      <a:lnTo>
                        <a:pt x="227" y="1022"/>
                      </a:lnTo>
                      <a:lnTo>
                        <a:pt x="233" y="1038"/>
                      </a:lnTo>
                      <a:lnTo>
                        <a:pt x="238" y="1055"/>
                      </a:lnTo>
                      <a:lnTo>
                        <a:pt x="245" y="1072"/>
                      </a:lnTo>
                      <a:lnTo>
                        <a:pt x="252" y="1091"/>
                      </a:lnTo>
                      <a:lnTo>
                        <a:pt x="260" y="1108"/>
                      </a:lnTo>
                      <a:lnTo>
                        <a:pt x="269" y="1125"/>
                      </a:lnTo>
                      <a:lnTo>
                        <a:pt x="279" y="1144"/>
                      </a:lnTo>
                      <a:lnTo>
                        <a:pt x="289" y="1160"/>
                      </a:lnTo>
                      <a:lnTo>
                        <a:pt x="299" y="1177"/>
                      </a:lnTo>
                      <a:lnTo>
                        <a:pt x="299" y="1177"/>
                      </a:lnTo>
                      <a:lnTo>
                        <a:pt x="299" y="1177"/>
                      </a:lnTo>
                      <a:lnTo>
                        <a:pt x="182" y="1364"/>
                      </a:lnTo>
                      <a:lnTo>
                        <a:pt x="190" y="1370"/>
                      </a:lnTo>
                      <a:lnTo>
                        <a:pt x="200" y="1381"/>
                      </a:lnTo>
                      <a:lnTo>
                        <a:pt x="212" y="1392"/>
                      </a:lnTo>
                      <a:lnTo>
                        <a:pt x="226" y="1406"/>
                      </a:lnTo>
                      <a:lnTo>
                        <a:pt x="241" y="1421"/>
                      </a:lnTo>
                      <a:lnTo>
                        <a:pt x="256" y="1436"/>
                      </a:lnTo>
                      <a:lnTo>
                        <a:pt x="269" y="1450"/>
                      </a:lnTo>
                      <a:lnTo>
                        <a:pt x="283" y="1464"/>
                      </a:lnTo>
                      <a:lnTo>
                        <a:pt x="295" y="1475"/>
                      </a:lnTo>
                      <a:lnTo>
                        <a:pt x="304" y="1484"/>
                      </a:lnTo>
                      <a:lnTo>
                        <a:pt x="310" y="1490"/>
                      </a:lnTo>
                      <a:lnTo>
                        <a:pt x="311" y="1492"/>
                      </a:lnTo>
                      <a:lnTo>
                        <a:pt x="497" y="1375"/>
                      </a:lnTo>
                      <a:lnTo>
                        <a:pt x="499" y="1375"/>
                      </a:lnTo>
                      <a:lnTo>
                        <a:pt x="510" y="1382"/>
                      </a:lnTo>
                      <a:lnTo>
                        <a:pt x="523" y="1389"/>
                      </a:lnTo>
                      <a:lnTo>
                        <a:pt x="536" y="1397"/>
                      </a:lnTo>
                      <a:lnTo>
                        <a:pt x="553" y="1404"/>
                      </a:lnTo>
                      <a:lnTo>
                        <a:pt x="569" y="1412"/>
                      </a:lnTo>
                      <a:lnTo>
                        <a:pt x="586" y="1420"/>
                      </a:lnTo>
                      <a:lnTo>
                        <a:pt x="603" y="1427"/>
                      </a:lnTo>
                      <a:lnTo>
                        <a:pt x="622" y="1434"/>
                      </a:lnTo>
                      <a:lnTo>
                        <a:pt x="641" y="1440"/>
                      </a:lnTo>
                      <a:lnTo>
                        <a:pt x="660" y="1445"/>
                      </a:lnTo>
                      <a:lnTo>
                        <a:pt x="679" y="1450"/>
                      </a:lnTo>
                      <a:lnTo>
                        <a:pt x="698" y="1454"/>
                      </a:lnTo>
                      <a:lnTo>
                        <a:pt x="698" y="1454"/>
                      </a:lnTo>
                      <a:lnTo>
                        <a:pt x="698" y="1454"/>
                      </a:lnTo>
                      <a:lnTo>
                        <a:pt x="746" y="1670"/>
                      </a:lnTo>
                      <a:lnTo>
                        <a:pt x="757" y="1670"/>
                      </a:lnTo>
                      <a:lnTo>
                        <a:pt x="771" y="1670"/>
                      </a:lnTo>
                      <a:lnTo>
                        <a:pt x="790" y="1670"/>
                      </a:lnTo>
                      <a:lnTo>
                        <a:pt x="809" y="1670"/>
                      </a:lnTo>
                      <a:lnTo>
                        <a:pt x="830" y="1670"/>
                      </a:lnTo>
                      <a:lnTo>
                        <a:pt x="850" y="1670"/>
                      </a:lnTo>
                      <a:lnTo>
                        <a:pt x="870" y="1669"/>
                      </a:lnTo>
                      <a:lnTo>
                        <a:pt x="889" y="1670"/>
                      </a:lnTo>
                      <a:lnTo>
                        <a:pt x="905" y="1669"/>
                      </a:lnTo>
                      <a:lnTo>
                        <a:pt x="917" y="1670"/>
                      </a:lnTo>
                      <a:lnTo>
                        <a:pt x="925" y="1669"/>
                      </a:lnTo>
                      <a:lnTo>
                        <a:pt x="929" y="1670"/>
                      </a:lnTo>
                      <a:lnTo>
                        <a:pt x="977" y="1454"/>
                      </a:lnTo>
                      <a:lnTo>
                        <a:pt x="978" y="1453"/>
                      </a:lnTo>
                      <a:lnTo>
                        <a:pt x="991" y="1450"/>
                      </a:lnTo>
                      <a:lnTo>
                        <a:pt x="1005" y="1446"/>
                      </a:lnTo>
                      <a:lnTo>
                        <a:pt x="1020" y="1442"/>
                      </a:lnTo>
                      <a:lnTo>
                        <a:pt x="1036" y="1436"/>
                      </a:lnTo>
                      <a:lnTo>
                        <a:pt x="1053" y="1430"/>
                      </a:lnTo>
                      <a:lnTo>
                        <a:pt x="1071" y="1423"/>
                      </a:lnTo>
                      <a:lnTo>
                        <a:pt x="1089" y="1416"/>
                      </a:lnTo>
                      <a:lnTo>
                        <a:pt x="1106" y="1408"/>
                      </a:lnTo>
                      <a:lnTo>
                        <a:pt x="1123" y="1399"/>
                      </a:lnTo>
                      <a:lnTo>
                        <a:pt x="1142" y="1390"/>
                      </a:lnTo>
                      <a:lnTo>
                        <a:pt x="1158" y="1380"/>
                      </a:lnTo>
                      <a:lnTo>
                        <a:pt x="1175" y="1369"/>
                      </a:lnTo>
                      <a:lnTo>
                        <a:pt x="1175" y="1369"/>
                      </a:lnTo>
                      <a:lnTo>
                        <a:pt x="1175" y="1369"/>
                      </a:lnTo>
                      <a:lnTo>
                        <a:pt x="1362" y="1487"/>
                      </a:lnTo>
                      <a:lnTo>
                        <a:pt x="1369" y="1479"/>
                      </a:lnTo>
                      <a:lnTo>
                        <a:pt x="1379" y="1468"/>
                      </a:lnTo>
                      <a:lnTo>
                        <a:pt x="1390" y="1457"/>
                      </a:lnTo>
                      <a:lnTo>
                        <a:pt x="1404" y="1443"/>
                      </a:lnTo>
                      <a:lnTo>
                        <a:pt x="1419" y="1428"/>
                      </a:lnTo>
                      <a:lnTo>
                        <a:pt x="1434" y="1413"/>
                      </a:lnTo>
                      <a:lnTo>
                        <a:pt x="1448" y="1399"/>
                      </a:lnTo>
                      <a:lnTo>
                        <a:pt x="1462" y="1385"/>
                      </a:lnTo>
                      <a:lnTo>
                        <a:pt x="1473" y="1374"/>
                      </a:lnTo>
                      <a:lnTo>
                        <a:pt x="1483" y="1365"/>
                      </a:lnTo>
                      <a:lnTo>
                        <a:pt x="1488" y="1359"/>
                      </a:lnTo>
                      <a:lnTo>
                        <a:pt x="1491" y="1358"/>
                      </a:lnTo>
                      <a:lnTo>
                        <a:pt x="1373" y="1171"/>
                      </a:lnTo>
                      <a:lnTo>
                        <a:pt x="1373" y="1170"/>
                      </a:lnTo>
                      <a:lnTo>
                        <a:pt x="1386" y="1147"/>
                      </a:lnTo>
                      <a:lnTo>
                        <a:pt x="1397" y="1129"/>
                      </a:lnTo>
                      <a:lnTo>
                        <a:pt x="1408" y="1111"/>
                      </a:lnTo>
                      <a:lnTo>
                        <a:pt x="1416" y="1096"/>
                      </a:lnTo>
                      <a:lnTo>
                        <a:pt x="1423" y="1083"/>
                      </a:lnTo>
                      <a:lnTo>
                        <a:pt x="1428" y="1070"/>
                      </a:lnTo>
                      <a:lnTo>
                        <a:pt x="1433" y="1057"/>
                      </a:lnTo>
                      <a:lnTo>
                        <a:pt x="1437" y="1043"/>
                      </a:lnTo>
                      <a:lnTo>
                        <a:pt x="1441" y="1028"/>
                      </a:lnTo>
                      <a:lnTo>
                        <a:pt x="1445" y="1012"/>
                      </a:lnTo>
                      <a:lnTo>
                        <a:pt x="1448" y="994"/>
                      </a:lnTo>
                      <a:lnTo>
                        <a:pt x="1453" y="972"/>
                      </a:lnTo>
                      <a:lnTo>
                        <a:pt x="1453" y="971"/>
                      </a:lnTo>
                      <a:lnTo>
                        <a:pt x="1668" y="923"/>
                      </a:lnTo>
                      <a:lnTo>
                        <a:pt x="1668" y="912"/>
                      </a:lnTo>
                      <a:lnTo>
                        <a:pt x="1668" y="897"/>
                      </a:lnTo>
                      <a:lnTo>
                        <a:pt x="1668" y="880"/>
                      </a:lnTo>
                      <a:lnTo>
                        <a:pt x="1668" y="860"/>
                      </a:lnTo>
                      <a:lnTo>
                        <a:pt x="1668" y="840"/>
                      </a:lnTo>
                      <a:lnTo>
                        <a:pt x="1668" y="820"/>
                      </a:lnTo>
                      <a:lnTo>
                        <a:pt x="1667" y="799"/>
                      </a:lnTo>
                      <a:lnTo>
                        <a:pt x="1668" y="781"/>
                      </a:lnTo>
                      <a:lnTo>
                        <a:pt x="1667" y="765"/>
                      </a:lnTo>
                      <a:lnTo>
                        <a:pt x="1668" y="752"/>
                      </a:lnTo>
                      <a:lnTo>
                        <a:pt x="1667" y="744"/>
                      </a:lnTo>
                      <a:lnTo>
                        <a:pt x="1668" y="741"/>
                      </a:lnTo>
                      <a:lnTo>
                        <a:pt x="1453" y="691"/>
                      </a:lnTo>
                      <a:lnTo>
                        <a:pt x="1451" y="690"/>
                      </a:lnTo>
                      <a:lnTo>
                        <a:pt x="1448" y="677"/>
                      </a:lnTo>
                      <a:lnTo>
                        <a:pt x="1445" y="663"/>
                      </a:lnTo>
                      <a:lnTo>
                        <a:pt x="1440" y="648"/>
                      </a:lnTo>
                      <a:lnTo>
                        <a:pt x="1434" y="632"/>
                      </a:lnTo>
                      <a:lnTo>
                        <a:pt x="1428" y="615"/>
                      </a:lnTo>
                      <a:lnTo>
                        <a:pt x="1422" y="598"/>
                      </a:lnTo>
                      <a:lnTo>
                        <a:pt x="1415" y="579"/>
                      </a:lnTo>
                      <a:lnTo>
                        <a:pt x="1407" y="562"/>
                      </a:lnTo>
                      <a:lnTo>
                        <a:pt x="1397" y="545"/>
                      </a:lnTo>
                      <a:lnTo>
                        <a:pt x="1388" y="526"/>
                      </a:lnTo>
                      <a:lnTo>
                        <a:pt x="1378" y="510"/>
                      </a:lnTo>
                      <a:lnTo>
                        <a:pt x="1367" y="493"/>
                      </a:lnTo>
                      <a:lnTo>
                        <a:pt x="1367" y="493"/>
                      </a:lnTo>
                      <a:lnTo>
                        <a:pt x="1367" y="493"/>
                      </a:lnTo>
                      <a:lnTo>
                        <a:pt x="1485" y="306"/>
                      </a:lnTo>
                      <a:lnTo>
                        <a:pt x="1477" y="300"/>
                      </a:lnTo>
                      <a:lnTo>
                        <a:pt x="1466" y="289"/>
                      </a:lnTo>
                      <a:lnTo>
                        <a:pt x="1455" y="278"/>
                      </a:lnTo>
                      <a:lnTo>
                        <a:pt x="1441" y="264"/>
                      </a:lnTo>
                      <a:lnTo>
                        <a:pt x="1426" y="249"/>
                      </a:lnTo>
                      <a:lnTo>
                        <a:pt x="1411" y="234"/>
                      </a:lnTo>
                      <a:lnTo>
                        <a:pt x="1397" y="220"/>
                      </a:lnTo>
                      <a:lnTo>
                        <a:pt x="1384" y="206"/>
                      </a:lnTo>
                      <a:lnTo>
                        <a:pt x="1372" y="195"/>
                      </a:lnTo>
                      <a:lnTo>
                        <a:pt x="1363" y="186"/>
                      </a:lnTo>
                      <a:lnTo>
                        <a:pt x="1357" y="180"/>
                      </a:lnTo>
                      <a:lnTo>
                        <a:pt x="1356" y="178"/>
                      </a:lnTo>
                      <a:lnTo>
                        <a:pt x="1169" y="295"/>
                      </a:lnTo>
                      <a:lnTo>
                        <a:pt x="1168" y="295"/>
                      </a:lnTo>
                      <a:lnTo>
                        <a:pt x="1144" y="282"/>
                      </a:lnTo>
                      <a:lnTo>
                        <a:pt x="1125" y="271"/>
                      </a:lnTo>
                      <a:lnTo>
                        <a:pt x="1107" y="260"/>
                      </a:lnTo>
                      <a:lnTo>
                        <a:pt x="1092" y="252"/>
                      </a:lnTo>
                      <a:lnTo>
                        <a:pt x="1079" y="245"/>
                      </a:lnTo>
                      <a:lnTo>
                        <a:pt x="1066" y="240"/>
                      </a:lnTo>
                      <a:lnTo>
                        <a:pt x="1053" y="235"/>
                      </a:lnTo>
                      <a:lnTo>
                        <a:pt x="1041" y="232"/>
                      </a:lnTo>
                      <a:lnTo>
                        <a:pt x="1027" y="227"/>
                      </a:lnTo>
                      <a:lnTo>
                        <a:pt x="1011" y="224"/>
                      </a:lnTo>
                      <a:lnTo>
                        <a:pt x="992" y="220"/>
                      </a:lnTo>
                      <a:lnTo>
                        <a:pt x="970" y="216"/>
                      </a:lnTo>
                      <a:lnTo>
                        <a:pt x="969" y="216"/>
                      </a:lnTo>
                      <a:lnTo>
                        <a:pt x="921" y="1"/>
                      </a:lnTo>
                      <a:lnTo>
                        <a:pt x="911" y="1"/>
                      </a:lnTo>
                      <a:lnTo>
                        <a:pt x="896" y="1"/>
                      </a:lnTo>
                      <a:lnTo>
                        <a:pt x="878" y="1"/>
                      </a:lnTo>
                      <a:lnTo>
                        <a:pt x="859" y="1"/>
                      </a:lnTo>
                      <a:lnTo>
                        <a:pt x="838" y="1"/>
                      </a:lnTo>
                      <a:lnTo>
                        <a:pt x="818" y="1"/>
                      </a:lnTo>
                      <a:lnTo>
                        <a:pt x="798" y="1"/>
                      </a:lnTo>
                      <a:lnTo>
                        <a:pt x="779" y="1"/>
                      </a:lnTo>
                      <a:lnTo>
                        <a:pt x="763" y="1"/>
                      </a:lnTo>
                      <a:lnTo>
                        <a:pt x="751" y="1"/>
                      </a:lnTo>
                      <a:lnTo>
                        <a:pt x="743" y="1"/>
                      </a:lnTo>
                      <a:lnTo>
                        <a:pt x="739" y="0"/>
                      </a:lnTo>
                      <a:lnTo>
                        <a:pt x="690" y="216"/>
                      </a:lnTo>
                      <a:lnTo>
                        <a:pt x="688" y="217"/>
                      </a:lnTo>
                      <a:lnTo>
                        <a:pt x="688" y="2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49" name="Freeform 13"/>
                <p:cNvSpPr>
                  <a:spLocks noChangeAspect="1"/>
                </p:cNvSpPr>
                <p:nvPr/>
              </p:nvSpPr>
              <p:spPr bwMode="auto">
                <a:xfrm>
                  <a:off x="4682" y="1776"/>
                  <a:ext cx="90" cy="39"/>
                </a:xfrm>
                <a:custGeom>
                  <a:avLst/>
                  <a:gdLst/>
                  <a:ahLst/>
                  <a:cxnLst>
                    <a:cxn ang="0">
                      <a:pos x="180" y="7"/>
                    </a:cxn>
                    <a:cxn ang="0">
                      <a:pos x="180" y="0"/>
                    </a:cxn>
                    <a:cxn ang="0">
                      <a:pos x="168" y="4"/>
                    </a:cxn>
                    <a:cxn ang="0">
                      <a:pos x="148" y="8"/>
                    </a:cxn>
                    <a:cxn ang="0">
                      <a:pos x="138" y="12"/>
                    </a:cxn>
                    <a:cxn ang="0">
                      <a:pos x="122" y="17"/>
                    </a:cxn>
                    <a:cxn ang="0">
                      <a:pos x="104" y="23"/>
                    </a:cxn>
                    <a:cxn ang="0">
                      <a:pos x="87" y="30"/>
                    </a:cxn>
                    <a:cxn ang="0">
                      <a:pos x="69" y="37"/>
                    </a:cxn>
                    <a:cxn ang="0">
                      <a:pos x="52" y="45"/>
                    </a:cxn>
                    <a:cxn ang="0">
                      <a:pos x="34" y="54"/>
                    </a:cxn>
                    <a:cxn ang="0">
                      <a:pos x="24" y="60"/>
                    </a:cxn>
                    <a:cxn ang="0">
                      <a:pos x="0" y="75"/>
                    </a:cxn>
                    <a:cxn ang="0">
                      <a:pos x="1" y="77"/>
                    </a:cxn>
                    <a:cxn ang="0">
                      <a:pos x="2" y="80"/>
                    </a:cxn>
                    <a:cxn ang="0">
                      <a:pos x="10" y="74"/>
                    </a:cxn>
                    <a:cxn ang="0">
                      <a:pos x="37" y="61"/>
                    </a:cxn>
                    <a:cxn ang="0">
                      <a:pos x="54" y="52"/>
                    </a:cxn>
                    <a:cxn ang="0">
                      <a:pos x="71" y="44"/>
                    </a:cxn>
                    <a:cxn ang="0">
                      <a:pos x="89" y="37"/>
                    </a:cxn>
                    <a:cxn ang="0">
                      <a:pos x="107" y="30"/>
                    </a:cxn>
                    <a:cxn ang="0">
                      <a:pos x="124" y="24"/>
                    </a:cxn>
                    <a:cxn ang="0">
                      <a:pos x="140" y="19"/>
                    </a:cxn>
                    <a:cxn ang="0">
                      <a:pos x="160" y="13"/>
                    </a:cxn>
                    <a:cxn ang="0">
                      <a:pos x="168" y="11"/>
                    </a:cxn>
                    <a:cxn ang="0">
                      <a:pos x="180" y="7"/>
                    </a:cxn>
                  </a:cxnLst>
                  <a:rect l="0" t="0" r="r" b="b"/>
                  <a:pathLst>
                    <a:path w="180" h="80">
                      <a:moveTo>
                        <a:pt x="180" y="7"/>
                      </a:moveTo>
                      <a:lnTo>
                        <a:pt x="180" y="0"/>
                      </a:lnTo>
                      <a:lnTo>
                        <a:pt x="168" y="4"/>
                      </a:lnTo>
                      <a:lnTo>
                        <a:pt x="148" y="8"/>
                      </a:lnTo>
                      <a:lnTo>
                        <a:pt x="138" y="12"/>
                      </a:lnTo>
                      <a:lnTo>
                        <a:pt x="122" y="17"/>
                      </a:lnTo>
                      <a:lnTo>
                        <a:pt x="104" y="23"/>
                      </a:lnTo>
                      <a:lnTo>
                        <a:pt x="87" y="30"/>
                      </a:lnTo>
                      <a:lnTo>
                        <a:pt x="69" y="37"/>
                      </a:lnTo>
                      <a:lnTo>
                        <a:pt x="52" y="45"/>
                      </a:lnTo>
                      <a:lnTo>
                        <a:pt x="34" y="54"/>
                      </a:lnTo>
                      <a:lnTo>
                        <a:pt x="24" y="60"/>
                      </a:lnTo>
                      <a:lnTo>
                        <a:pt x="0" y="75"/>
                      </a:lnTo>
                      <a:lnTo>
                        <a:pt x="1" y="77"/>
                      </a:lnTo>
                      <a:lnTo>
                        <a:pt x="2" y="80"/>
                      </a:lnTo>
                      <a:lnTo>
                        <a:pt x="10" y="74"/>
                      </a:lnTo>
                      <a:lnTo>
                        <a:pt x="37" y="61"/>
                      </a:lnTo>
                      <a:lnTo>
                        <a:pt x="54" y="52"/>
                      </a:lnTo>
                      <a:lnTo>
                        <a:pt x="71" y="44"/>
                      </a:lnTo>
                      <a:lnTo>
                        <a:pt x="89" y="37"/>
                      </a:lnTo>
                      <a:lnTo>
                        <a:pt x="107" y="30"/>
                      </a:lnTo>
                      <a:lnTo>
                        <a:pt x="124" y="24"/>
                      </a:lnTo>
                      <a:lnTo>
                        <a:pt x="140" y="19"/>
                      </a:lnTo>
                      <a:lnTo>
                        <a:pt x="160" y="13"/>
                      </a:lnTo>
                      <a:lnTo>
                        <a:pt x="168" y="11"/>
                      </a:lnTo>
                      <a:lnTo>
                        <a:pt x="180" y="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0" name="Freeform 14"/>
                <p:cNvSpPr>
                  <a:spLocks noChangeAspect="1"/>
                </p:cNvSpPr>
                <p:nvPr/>
              </p:nvSpPr>
              <p:spPr bwMode="auto">
                <a:xfrm>
                  <a:off x="4670" y="1812"/>
                  <a:ext cx="13" cy="11"/>
                </a:xfrm>
                <a:custGeom>
                  <a:avLst/>
                  <a:gdLst/>
                  <a:ahLst/>
                  <a:cxnLst>
                    <a:cxn ang="0">
                      <a:pos x="25" y="3"/>
                    </a:cxn>
                    <a:cxn ang="0">
                      <a:pos x="24" y="0"/>
                    </a:cxn>
                    <a:cxn ang="0">
                      <a:pos x="6" y="10"/>
                    </a:cxn>
                    <a:cxn ang="0">
                      <a:pos x="8" y="14"/>
                    </a:cxn>
                    <a:cxn ang="0">
                      <a:pos x="9" y="17"/>
                    </a:cxn>
                    <a:cxn ang="0">
                      <a:pos x="0" y="22"/>
                    </a:cxn>
                    <a:cxn ang="0">
                      <a:pos x="26" y="6"/>
                    </a:cxn>
                    <a:cxn ang="0">
                      <a:pos x="25" y="3"/>
                    </a:cxn>
                  </a:cxnLst>
                  <a:rect l="0" t="0" r="r" b="b"/>
                  <a:pathLst>
                    <a:path w="26" h="22">
                      <a:moveTo>
                        <a:pt x="25" y="3"/>
                      </a:moveTo>
                      <a:lnTo>
                        <a:pt x="24" y="0"/>
                      </a:lnTo>
                      <a:lnTo>
                        <a:pt x="6" y="10"/>
                      </a:lnTo>
                      <a:lnTo>
                        <a:pt x="8" y="14"/>
                      </a:lnTo>
                      <a:lnTo>
                        <a:pt x="9" y="17"/>
                      </a:lnTo>
                      <a:lnTo>
                        <a:pt x="0" y="22"/>
                      </a:lnTo>
                      <a:lnTo>
                        <a:pt x="26" y="6"/>
                      </a:lnTo>
                      <a:lnTo>
                        <a:pt x="25"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1" name="Freeform 15"/>
                <p:cNvSpPr>
                  <a:spLocks noChangeAspect="1"/>
                </p:cNvSpPr>
                <p:nvPr/>
              </p:nvSpPr>
              <p:spPr bwMode="auto">
                <a:xfrm>
                  <a:off x="4673" y="1818"/>
                  <a:ext cx="1" cy="3"/>
                </a:xfrm>
                <a:custGeom>
                  <a:avLst/>
                  <a:gdLst/>
                  <a:ahLst/>
                  <a:cxnLst>
                    <a:cxn ang="0">
                      <a:pos x="0" y="0"/>
                    </a:cxn>
                    <a:cxn ang="0">
                      <a:pos x="0" y="0"/>
                    </a:cxn>
                    <a:cxn ang="0">
                      <a:pos x="2" y="7"/>
                    </a:cxn>
                    <a:cxn ang="0">
                      <a:pos x="3" y="7"/>
                    </a:cxn>
                    <a:cxn ang="0">
                      <a:pos x="3" y="0"/>
                    </a:cxn>
                    <a:cxn ang="0">
                      <a:pos x="2" y="0"/>
                    </a:cxn>
                    <a:cxn ang="0">
                      <a:pos x="2" y="4"/>
                    </a:cxn>
                    <a:cxn ang="0">
                      <a:pos x="0" y="0"/>
                    </a:cxn>
                  </a:cxnLst>
                  <a:rect l="0" t="0" r="r" b="b"/>
                  <a:pathLst>
                    <a:path w="3" h="7">
                      <a:moveTo>
                        <a:pt x="0" y="0"/>
                      </a:moveTo>
                      <a:lnTo>
                        <a:pt x="0" y="0"/>
                      </a:lnTo>
                      <a:lnTo>
                        <a:pt x="2" y="7"/>
                      </a:lnTo>
                      <a:lnTo>
                        <a:pt x="3" y="7"/>
                      </a:lnTo>
                      <a:lnTo>
                        <a:pt x="3" y="0"/>
                      </a:lnTo>
                      <a:lnTo>
                        <a:pt x="2" y="0"/>
                      </a:lnTo>
                      <a:lnTo>
                        <a:pt x="2" y="4"/>
                      </a:lnTo>
                      <a:lnTo>
                        <a:pt x="0"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2" name="Freeform 16"/>
                <p:cNvSpPr>
                  <a:spLocks noChangeAspect="1"/>
                </p:cNvSpPr>
                <p:nvPr/>
              </p:nvSpPr>
              <p:spPr bwMode="auto">
                <a:xfrm>
                  <a:off x="4516" y="1759"/>
                  <a:ext cx="158" cy="68"/>
                </a:xfrm>
                <a:custGeom>
                  <a:avLst/>
                  <a:gdLst/>
                  <a:ahLst/>
                  <a:cxnLst>
                    <a:cxn ang="0">
                      <a:pos x="317" y="117"/>
                    </a:cxn>
                    <a:cxn ang="0">
                      <a:pos x="316" y="117"/>
                    </a:cxn>
                    <a:cxn ang="0">
                      <a:pos x="129" y="0"/>
                    </a:cxn>
                    <a:cxn ang="0">
                      <a:pos x="120" y="9"/>
                    </a:cxn>
                    <a:cxn ang="0">
                      <a:pos x="41" y="88"/>
                    </a:cxn>
                    <a:cxn ang="0">
                      <a:pos x="28" y="102"/>
                    </a:cxn>
                    <a:cxn ang="0">
                      <a:pos x="3" y="128"/>
                    </a:cxn>
                    <a:cxn ang="0">
                      <a:pos x="0" y="129"/>
                    </a:cxn>
                    <a:cxn ang="0">
                      <a:pos x="1" y="132"/>
                    </a:cxn>
                    <a:cxn ang="0">
                      <a:pos x="3" y="136"/>
                    </a:cxn>
                    <a:cxn ang="0">
                      <a:pos x="5" y="135"/>
                    </a:cxn>
                    <a:cxn ang="0">
                      <a:pos x="32" y="107"/>
                    </a:cxn>
                    <a:cxn ang="0">
                      <a:pos x="45" y="93"/>
                    </a:cxn>
                    <a:cxn ang="0">
                      <a:pos x="125" y="14"/>
                    </a:cxn>
                    <a:cxn ang="0">
                      <a:pos x="129" y="7"/>
                    </a:cxn>
                    <a:cxn ang="0">
                      <a:pos x="314" y="123"/>
                    </a:cxn>
                    <a:cxn ang="0">
                      <a:pos x="316" y="124"/>
                    </a:cxn>
                    <a:cxn ang="0">
                      <a:pos x="316" y="117"/>
                    </a:cxn>
                    <a:cxn ang="0">
                      <a:pos x="317" y="117"/>
                    </a:cxn>
                  </a:cxnLst>
                  <a:rect l="0" t="0" r="r" b="b"/>
                  <a:pathLst>
                    <a:path w="317" h="136">
                      <a:moveTo>
                        <a:pt x="317" y="117"/>
                      </a:moveTo>
                      <a:lnTo>
                        <a:pt x="316" y="117"/>
                      </a:lnTo>
                      <a:lnTo>
                        <a:pt x="129" y="0"/>
                      </a:lnTo>
                      <a:lnTo>
                        <a:pt x="120" y="9"/>
                      </a:lnTo>
                      <a:lnTo>
                        <a:pt x="41" y="88"/>
                      </a:lnTo>
                      <a:lnTo>
                        <a:pt x="28" y="102"/>
                      </a:lnTo>
                      <a:lnTo>
                        <a:pt x="3" y="128"/>
                      </a:lnTo>
                      <a:lnTo>
                        <a:pt x="0" y="129"/>
                      </a:lnTo>
                      <a:lnTo>
                        <a:pt x="1" y="132"/>
                      </a:lnTo>
                      <a:lnTo>
                        <a:pt x="3" y="136"/>
                      </a:lnTo>
                      <a:lnTo>
                        <a:pt x="5" y="135"/>
                      </a:lnTo>
                      <a:lnTo>
                        <a:pt x="32" y="107"/>
                      </a:lnTo>
                      <a:lnTo>
                        <a:pt x="45" y="93"/>
                      </a:lnTo>
                      <a:lnTo>
                        <a:pt x="125" y="14"/>
                      </a:lnTo>
                      <a:lnTo>
                        <a:pt x="129" y="7"/>
                      </a:lnTo>
                      <a:lnTo>
                        <a:pt x="314" y="123"/>
                      </a:lnTo>
                      <a:lnTo>
                        <a:pt x="316" y="124"/>
                      </a:lnTo>
                      <a:lnTo>
                        <a:pt x="316" y="117"/>
                      </a:lnTo>
                      <a:lnTo>
                        <a:pt x="317" y="1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3" name="Freeform 17"/>
                <p:cNvSpPr>
                  <a:spLocks noChangeAspect="1"/>
                </p:cNvSpPr>
                <p:nvPr/>
              </p:nvSpPr>
              <p:spPr bwMode="auto">
                <a:xfrm>
                  <a:off x="4515" y="1823"/>
                  <a:ext cx="62" cy="96"/>
                </a:xfrm>
                <a:custGeom>
                  <a:avLst/>
                  <a:gdLst/>
                  <a:ahLst/>
                  <a:cxnLst>
                    <a:cxn ang="0">
                      <a:pos x="2" y="0"/>
                    </a:cxn>
                    <a:cxn ang="0">
                      <a:pos x="0" y="1"/>
                    </a:cxn>
                    <a:cxn ang="0">
                      <a:pos x="117" y="190"/>
                    </a:cxn>
                    <a:cxn ang="0">
                      <a:pos x="116" y="191"/>
                    </a:cxn>
                    <a:cxn ang="0">
                      <a:pos x="120" y="191"/>
                    </a:cxn>
                    <a:cxn ang="0">
                      <a:pos x="123" y="191"/>
                    </a:cxn>
                    <a:cxn ang="0">
                      <a:pos x="123" y="190"/>
                    </a:cxn>
                    <a:cxn ang="0">
                      <a:pos x="122" y="189"/>
                    </a:cxn>
                    <a:cxn ang="0">
                      <a:pos x="6" y="2"/>
                    </a:cxn>
                    <a:cxn ang="0">
                      <a:pos x="3" y="3"/>
                    </a:cxn>
                    <a:cxn ang="0">
                      <a:pos x="2" y="0"/>
                    </a:cxn>
                  </a:cxnLst>
                  <a:rect l="0" t="0" r="r" b="b"/>
                  <a:pathLst>
                    <a:path w="123" h="191">
                      <a:moveTo>
                        <a:pt x="2" y="0"/>
                      </a:moveTo>
                      <a:lnTo>
                        <a:pt x="0" y="1"/>
                      </a:lnTo>
                      <a:lnTo>
                        <a:pt x="117" y="190"/>
                      </a:lnTo>
                      <a:lnTo>
                        <a:pt x="116" y="191"/>
                      </a:lnTo>
                      <a:lnTo>
                        <a:pt x="120" y="191"/>
                      </a:lnTo>
                      <a:lnTo>
                        <a:pt x="123" y="191"/>
                      </a:lnTo>
                      <a:lnTo>
                        <a:pt x="123" y="190"/>
                      </a:lnTo>
                      <a:lnTo>
                        <a:pt x="122" y="189"/>
                      </a:lnTo>
                      <a:lnTo>
                        <a:pt x="6" y="2"/>
                      </a:lnTo>
                      <a:lnTo>
                        <a:pt x="3" y="3"/>
                      </a:lnTo>
                      <a:lnTo>
                        <a:pt x="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4" name="Freeform 18"/>
                <p:cNvSpPr>
                  <a:spLocks noChangeAspect="1"/>
                </p:cNvSpPr>
                <p:nvPr/>
              </p:nvSpPr>
              <p:spPr bwMode="auto">
                <a:xfrm>
                  <a:off x="4541" y="1918"/>
                  <a:ext cx="36" cy="72"/>
                </a:xfrm>
                <a:custGeom>
                  <a:avLst/>
                  <a:gdLst/>
                  <a:ahLst/>
                  <a:cxnLst>
                    <a:cxn ang="0">
                      <a:pos x="68" y="1"/>
                    </a:cxn>
                    <a:cxn ang="0">
                      <a:pos x="64" y="0"/>
                    </a:cxn>
                    <a:cxn ang="0">
                      <a:pos x="57" y="11"/>
                    </a:cxn>
                    <a:cxn ang="0">
                      <a:pos x="50" y="24"/>
                    </a:cxn>
                    <a:cxn ang="0">
                      <a:pos x="42" y="38"/>
                    </a:cxn>
                    <a:cxn ang="0">
                      <a:pos x="35" y="54"/>
                    </a:cxn>
                    <a:cxn ang="0">
                      <a:pos x="27" y="70"/>
                    </a:cxn>
                    <a:cxn ang="0">
                      <a:pos x="19" y="87"/>
                    </a:cxn>
                    <a:cxn ang="0">
                      <a:pos x="12" y="105"/>
                    </a:cxn>
                    <a:cxn ang="0">
                      <a:pos x="7" y="120"/>
                    </a:cxn>
                    <a:cxn ang="0">
                      <a:pos x="0" y="144"/>
                    </a:cxn>
                    <a:cxn ang="0">
                      <a:pos x="3" y="144"/>
                    </a:cxn>
                    <a:cxn ang="0">
                      <a:pos x="7" y="144"/>
                    </a:cxn>
                    <a:cxn ang="0">
                      <a:pos x="11" y="129"/>
                    </a:cxn>
                    <a:cxn ang="0">
                      <a:pos x="19" y="107"/>
                    </a:cxn>
                    <a:cxn ang="0">
                      <a:pos x="26" y="90"/>
                    </a:cxn>
                    <a:cxn ang="0">
                      <a:pos x="34" y="72"/>
                    </a:cxn>
                    <a:cxn ang="0">
                      <a:pos x="42" y="56"/>
                    </a:cxn>
                    <a:cxn ang="0">
                      <a:pos x="49" y="40"/>
                    </a:cxn>
                    <a:cxn ang="0">
                      <a:pos x="57" y="26"/>
                    </a:cxn>
                    <a:cxn ang="0">
                      <a:pos x="64" y="14"/>
                    </a:cxn>
                    <a:cxn ang="0">
                      <a:pos x="71" y="2"/>
                    </a:cxn>
                    <a:cxn ang="0">
                      <a:pos x="71" y="1"/>
                    </a:cxn>
                    <a:cxn ang="0">
                      <a:pos x="71" y="1"/>
                    </a:cxn>
                    <a:cxn ang="0">
                      <a:pos x="68" y="1"/>
                    </a:cxn>
                  </a:cxnLst>
                  <a:rect l="0" t="0" r="r" b="b"/>
                  <a:pathLst>
                    <a:path w="71" h="144">
                      <a:moveTo>
                        <a:pt x="68" y="1"/>
                      </a:moveTo>
                      <a:lnTo>
                        <a:pt x="64" y="0"/>
                      </a:lnTo>
                      <a:lnTo>
                        <a:pt x="57" y="11"/>
                      </a:lnTo>
                      <a:lnTo>
                        <a:pt x="50" y="24"/>
                      </a:lnTo>
                      <a:lnTo>
                        <a:pt x="42" y="38"/>
                      </a:lnTo>
                      <a:lnTo>
                        <a:pt x="35" y="54"/>
                      </a:lnTo>
                      <a:lnTo>
                        <a:pt x="27" y="70"/>
                      </a:lnTo>
                      <a:lnTo>
                        <a:pt x="19" y="87"/>
                      </a:lnTo>
                      <a:lnTo>
                        <a:pt x="12" y="105"/>
                      </a:lnTo>
                      <a:lnTo>
                        <a:pt x="7" y="120"/>
                      </a:lnTo>
                      <a:lnTo>
                        <a:pt x="0" y="144"/>
                      </a:lnTo>
                      <a:lnTo>
                        <a:pt x="3" y="144"/>
                      </a:lnTo>
                      <a:lnTo>
                        <a:pt x="7" y="144"/>
                      </a:lnTo>
                      <a:lnTo>
                        <a:pt x="11" y="129"/>
                      </a:lnTo>
                      <a:lnTo>
                        <a:pt x="19" y="107"/>
                      </a:lnTo>
                      <a:lnTo>
                        <a:pt x="26" y="90"/>
                      </a:lnTo>
                      <a:lnTo>
                        <a:pt x="34" y="72"/>
                      </a:lnTo>
                      <a:lnTo>
                        <a:pt x="42" y="56"/>
                      </a:lnTo>
                      <a:lnTo>
                        <a:pt x="49" y="40"/>
                      </a:lnTo>
                      <a:lnTo>
                        <a:pt x="57" y="26"/>
                      </a:lnTo>
                      <a:lnTo>
                        <a:pt x="64" y="14"/>
                      </a:lnTo>
                      <a:lnTo>
                        <a:pt x="71" y="2"/>
                      </a:lnTo>
                      <a:lnTo>
                        <a:pt x="71" y="1"/>
                      </a:lnTo>
                      <a:lnTo>
                        <a:pt x="71" y="1"/>
                      </a:lnTo>
                      <a:lnTo>
                        <a:pt x="68"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5" name="Freeform 19"/>
                <p:cNvSpPr>
                  <a:spLocks noChangeAspect="1"/>
                </p:cNvSpPr>
                <p:nvPr/>
              </p:nvSpPr>
              <p:spPr bwMode="auto">
                <a:xfrm>
                  <a:off x="4426" y="1990"/>
                  <a:ext cx="118" cy="145"/>
                </a:xfrm>
                <a:custGeom>
                  <a:avLst/>
                  <a:gdLst/>
                  <a:ahLst/>
                  <a:cxnLst>
                    <a:cxn ang="0">
                      <a:pos x="232" y="1"/>
                    </a:cxn>
                    <a:cxn ang="0">
                      <a:pos x="229" y="0"/>
                    </a:cxn>
                    <a:cxn ang="0">
                      <a:pos x="223" y="15"/>
                    </a:cxn>
                    <a:cxn ang="0">
                      <a:pos x="218" y="39"/>
                    </a:cxn>
                    <a:cxn ang="0">
                      <a:pos x="214" y="55"/>
                    </a:cxn>
                    <a:cxn ang="0">
                      <a:pos x="1" y="102"/>
                    </a:cxn>
                    <a:cxn ang="0">
                      <a:pos x="0" y="209"/>
                    </a:cxn>
                    <a:cxn ang="0">
                      <a:pos x="1" y="230"/>
                    </a:cxn>
                    <a:cxn ang="0">
                      <a:pos x="0" y="248"/>
                    </a:cxn>
                    <a:cxn ang="0">
                      <a:pos x="1" y="264"/>
                    </a:cxn>
                    <a:cxn ang="0">
                      <a:pos x="0" y="277"/>
                    </a:cxn>
                    <a:cxn ang="0">
                      <a:pos x="1" y="285"/>
                    </a:cxn>
                    <a:cxn ang="0">
                      <a:pos x="0" y="287"/>
                    </a:cxn>
                    <a:cxn ang="0">
                      <a:pos x="3" y="289"/>
                    </a:cxn>
                    <a:cxn ang="0">
                      <a:pos x="7" y="290"/>
                    </a:cxn>
                    <a:cxn ang="0">
                      <a:pos x="8" y="285"/>
                    </a:cxn>
                    <a:cxn ang="0">
                      <a:pos x="7" y="277"/>
                    </a:cxn>
                    <a:cxn ang="0">
                      <a:pos x="8" y="264"/>
                    </a:cxn>
                    <a:cxn ang="0">
                      <a:pos x="7" y="248"/>
                    </a:cxn>
                    <a:cxn ang="0">
                      <a:pos x="8" y="230"/>
                    </a:cxn>
                    <a:cxn ang="0">
                      <a:pos x="7" y="209"/>
                    </a:cxn>
                    <a:cxn ang="0">
                      <a:pos x="5" y="109"/>
                    </a:cxn>
                    <a:cxn ang="0">
                      <a:pos x="221" y="59"/>
                    </a:cxn>
                    <a:cxn ang="0">
                      <a:pos x="225" y="39"/>
                    </a:cxn>
                    <a:cxn ang="0">
                      <a:pos x="230" y="24"/>
                    </a:cxn>
                    <a:cxn ang="0">
                      <a:pos x="230" y="20"/>
                    </a:cxn>
                    <a:cxn ang="0">
                      <a:pos x="236" y="1"/>
                    </a:cxn>
                    <a:cxn ang="0">
                      <a:pos x="232" y="1"/>
                    </a:cxn>
                  </a:cxnLst>
                  <a:rect l="0" t="0" r="r" b="b"/>
                  <a:pathLst>
                    <a:path w="236" h="290">
                      <a:moveTo>
                        <a:pt x="232" y="1"/>
                      </a:moveTo>
                      <a:lnTo>
                        <a:pt x="229" y="0"/>
                      </a:lnTo>
                      <a:lnTo>
                        <a:pt x="223" y="15"/>
                      </a:lnTo>
                      <a:lnTo>
                        <a:pt x="218" y="39"/>
                      </a:lnTo>
                      <a:lnTo>
                        <a:pt x="214" y="55"/>
                      </a:lnTo>
                      <a:lnTo>
                        <a:pt x="1" y="102"/>
                      </a:lnTo>
                      <a:lnTo>
                        <a:pt x="0" y="209"/>
                      </a:lnTo>
                      <a:lnTo>
                        <a:pt x="1" y="230"/>
                      </a:lnTo>
                      <a:lnTo>
                        <a:pt x="0" y="248"/>
                      </a:lnTo>
                      <a:lnTo>
                        <a:pt x="1" y="264"/>
                      </a:lnTo>
                      <a:lnTo>
                        <a:pt x="0" y="277"/>
                      </a:lnTo>
                      <a:lnTo>
                        <a:pt x="1" y="285"/>
                      </a:lnTo>
                      <a:lnTo>
                        <a:pt x="0" y="287"/>
                      </a:lnTo>
                      <a:lnTo>
                        <a:pt x="3" y="289"/>
                      </a:lnTo>
                      <a:lnTo>
                        <a:pt x="7" y="290"/>
                      </a:lnTo>
                      <a:lnTo>
                        <a:pt x="8" y="285"/>
                      </a:lnTo>
                      <a:lnTo>
                        <a:pt x="7" y="277"/>
                      </a:lnTo>
                      <a:lnTo>
                        <a:pt x="8" y="264"/>
                      </a:lnTo>
                      <a:lnTo>
                        <a:pt x="7" y="248"/>
                      </a:lnTo>
                      <a:lnTo>
                        <a:pt x="8" y="230"/>
                      </a:lnTo>
                      <a:lnTo>
                        <a:pt x="7" y="209"/>
                      </a:lnTo>
                      <a:lnTo>
                        <a:pt x="5" y="109"/>
                      </a:lnTo>
                      <a:lnTo>
                        <a:pt x="221" y="59"/>
                      </a:lnTo>
                      <a:lnTo>
                        <a:pt x="225" y="39"/>
                      </a:lnTo>
                      <a:lnTo>
                        <a:pt x="230" y="24"/>
                      </a:lnTo>
                      <a:lnTo>
                        <a:pt x="230" y="20"/>
                      </a:lnTo>
                      <a:lnTo>
                        <a:pt x="236" y="1"/>
                      </a:lnTo>
                      <a:lnTo>
                        <a:pt x="232"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6" name="Freeform 20"/>
                <p:cNvSpPr>
                  <a:spLocks noChangeAspect="1"/>
                </p:cNvSpPr>
                <p:nvPr/>
              </p:nvSpPr>
              <p:spPr bwMode="auto">
                <a:xfrm>
                  <a:off x="4426" y="2133"/>
                  <a:ext cx="2" cy="2"/>
                </a:xfrm>
                <a:custGeom>
                  <a:avLst/>
                  <a:gdLst/>
                  <a:ahLst/>
                  <a:cxnLst>
                    <a:cxn ang="0">
                      <a:pos x="1" y="2"/>
                    </a:cxn>
                    <a:cxn ang="0">
                      <a:pos x="0" y="6"/>
                    </a:cxn>
                    <a:cxn ang="0">
                      <a:pos x="4" y="0"/>
                    </a:cxn>
                    <a:cxn ang="0">
                      <a:pos x="4" y="4"/>
                    </a:cxn>
                    <a:cxn ang="0">
                      <a:pos x="1" y="2"/>
                    </a:cxn>
                  </a:cxnLst>
                  <a:rect l="0" t="0" r="r" b="b"/>
                  <a:pathLst>
                    <a:path w="4" h="6">
                      <a:moveTo>
                        <a:pt x="1" y="2"/>
                      </a:moveTo>
                      <a:lnTo>
                        <a:pt x="0" y="6"/>
                      </a:lnTo>
                      <a:lnTo>
                        <a:pt x="4" y="0"/>
                      </a:lnTo>
                      <a:lnTo>
                        <a:pt x="4" y="4"/>
                      </a:lnTo>
                      <a:lnTo>
                        <a:pt x="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7" name="Freeform 21"/>
                <p:cNvSpPr>
                  <a:spLocks noChangeAspect="1"/>
                </p:cNvSpPr>
                <p:nvPr/>
              </p:nvSpPr>
              <p:spPr bwMode="auto">
                <a:xfrm>
                  <a:off x="4426" y="2133"/>
                  <a:ext cx="109" cy="27"/>
                </a:xfrm>
                <a:custGeom>
                  <a:avLst/>
                  <a:gdLst/>
                  <a:ahLst/>
                  <a:cxnLst>
                    <a:cxn ang="0">
                      <a:pos x="0" y="6"/>
                    </a:cxn>
                    <a:cxn ang="0">
                      <a:pos x="218" y="55"/>
                    </a:cxn>
                    <a:cxn ang="0">
                      <a:pos x="218" y="52"/>
                    </a:cxn>
                    <a:cxn ang="0">
                      <a:pos x="218" y="48"/>
                    </a:cxn>
                    <a:cxn ang="0">
                      <a:pos x="4" y="0"/>
                    </a:cxn>
                    <a:cxn ang="0">
                      <a:pos x="0" y="6"/>
                    </a:cxn>
                  </a:cxnLst>
                  <a:rect l="0" t="0" r="r" b="b"/>
                  <a:pathLst>
                    <a:path w="218" h="55">
                      <a:moveTo>
                        <a:pt x="0" y="6"/>
                      </a:moveTo>
                      <a:lnTo>
                        <a:pt x="218" y="55"/>
                      </a:lnTo>
                      <a:lnTo>
                        <a:pt x="218" y="52"/>
                      </a:lnTo>
                      <a:lnTo>
                        <a:pt x="218" y="48"/>
                      </a:lnTo>
                      <a:lnTo>
                        <a:pt x="4" y="0"/>
                      </a:lnTo>
                      <a:lnTo>
                        <a:pt x="0" y="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8" name="Freeform 22"/>
                <p:cNvSpPr>
                  <a:spLocks noChangeAspect="1"/>
                </p:cNvSpPr>
                <p:nvPr/>
              </p:nvSpPr>
              <p:spPr bwMode="auto">
                <a:xfrm>
                  <a:off x="4534" y="2157"/>
                  <a:ext cx="40" cy="92"/>
                </a:xfrm>
                <a:custGeom>
                  <a:avLst/>
                  <a:gdLst/>
                  <a:ahLst/>
                  <a:cxnLst>
                    <a:cxn ang="0">
                      <a:pos x="2" y="4"/>
                    </a:cxn>
                    <a:cxn ang="0">
                      <a:pos x="0" y="6"/>
                    </a:cxn>
                    <a:cxn ang="0">
                      <a:pos x="1" y="7"/>
                    </a:cxn>
                    <a:cxn ang="0">
                      <a:pos x="3" y="18"/>
                    </a:cxn>
                    <a:cxn ang="0">
                      <a:pos x="8" y="37"/>
                    </a:cxn>
                    <a:cxn ang="0">
                      <a:pos x="11" y="48"/>
                    </a:cxn>
                    <a:cxn ang="0">
                      <a:pos x="17" y="64"/>
                    </a:cxn>
                    <a:cxn ang="0">
                      <a:pos x="23" y="81"/>
                    </a:cxn>
                    <a:cxn ang="0">
                      <a:pos x="30" y="98"/>
                    </a:cxn>
                    <a:cxn ang="0">
                      <a:pos x="37" y="117"/>
                    </a:cxn>
                    <a:cxn ang="0">
                      <a:pos x="45" y="134"/>
                    </a:cxn>
                    <a:cxn ang="0">
                      <a:pos x="54" y="151"/>
                    </a:cxn>
                    <a:cxn ang="0">
                      <a:pos x="60" y="162"/>
                    </a:cxn>
                    <a:cxn ang="0">
                      <a:pos x="75" y="186"/>
                    </a:cxn>
                    <a:cxn ang="0">
                      <a:pos x="77" y="185"/>
                    </a:cxn>
                    <a:cxn ang="0">
                      <a:pos x="79" y="184"/>
                    </a:cxn>
                    <a:cxn ang="0">
                      <a:pos x="74" y="176"/>
                    </a:cxn>
                    <a:cxn ang="0">
                      <a:pos x="61" y="149"/>
                    </a:cxn>
                    <a:cxn ang="0">
                      <a:pos x="52" y="132"/>
                    </a:cxn>
                    <a:cxn ang="0">
                      <a:pos x="44" y="114"/>
                    </a:cxn>
                    <a:cxn ang="0">
                      <a:pos x="37" y="96"/>
                    </a:cxn>
                    <a:cxn ang="0">
                      <a:pos x="30" y="79"/>
                    </a:cxn>
                    <a:cxn ang="0">
                      <a:pos x="24" y="62"/>
                    </a:cxn>
                    <a:cxn ang="0">
                      <a:pos x="18" y="45"/>
                    </a:cxn>
                    <a:cxn ang="0">
                      <a:pos x="13" y="26"/>
                    </a:cxn>
                    <a:cxn ang="0">
                      <a:pos x="10" y="18"/>
                    </a:cxn>
                    <a:cxn ang="0">
                      <a:pos x="6" y="3"/>
                    </a:cxn>
                    <a:cxn ang="0">
                      <a:pos x="3" y="0"/>
                    </a:cxn>
                    <a:cxn ang="0">
                      <a:pos x="2" y="0"/>
                    </a:cxn>
                    <a:cxn ang="0">
                      <a:pos x="2" y="4"/>
                    </a:cxn>
                  </a:cxnLst>
                  <a:rect l="0" t="0" r="r" b="b"/>
                  <a:pathLst>
                    <a:path w="79" h="186">
                      <a:moveTo>
                        <a:pt x="2" y="4"/>
                      </a:moveTo>
                      <a:lnTo>
                        <a:pt x="0" y="6"/>
                      </a:lnTo>
                      <a:lnTo>
                        <a:pt x="1" y="7"/>
                      </a:lnTo>
                      <a:lnTo>
                        <a:pt x="3" y="18"/>
                      </a:lnTo>
                      <a:lnTo>
                        <a:pt x="8" y="37"/>
                      </a:lnTo>
                      <a:lnTo>
                        <a:pt x="11" y="48"/>
                      </a:lnTo>
                      <a:lnTo>
                        <a:pt x="17" y="64"/>
                      </a:lnTo>
                      <a:lnTo>
                        <a:pt x="23" y="81"/>
                      </a:lnTo>
                      <a:lnTo>
                        <a:pt x="30" y="98"/>
                      </a:lnTo>
                      <a:lnTo>
                        <a:pt x="37" y="117"/>
                      </a:lnTo>
                      <a:lnTo>
                        <a:pt x="45" y="134"/>
                      </a:lnTo>
                      <a:lnTo>
                        <a:pt x="54" y="151"/>
                      </a:lnTo>
                      <a:lnTo>
                        <a:pt x="60" y="162"/>
                      </a:lnTo>
                      <a:lnTo>
                        <a:pt x="75" y="186"/>
                      </a:lnTo>
                      <a:lnTo>
                        <a:pt x="77" y="185"/>
                      </a:lnTo>
                      <a:lnTo>
                        <a:pt x="79" y="184"/>
                      </a:lnTo>
                      <a:lnTo>
                        <a:pt x="74" y="176"/>
                      </a:lnTo>
                      <a:lnTo>
                        <a:pt x="61" y="149"/>
                      </a:lnTo>
                      <a:lnTo>
                        <a:pt x="52" y="132"/>
                      </a:lnTo>
                      <a:lnTo>
                        <a:pt x="44" y="114"/>
                      </a:lnTo>
                      <a:lnTo>
                        <a:pt x="37" y="96"/>
                      </a:lnTo>
                      <a:lnTo>
                        <a:pt x="30" y="79"/>
                      </a:lnTo>
                      <a:lnTo>
                        <a:pt x="24" y="62"/>
                      </a:lnTo>
                      <a:lnTo>
                        <a:pt x="18" y="45"/>
                      </a:lnTo>
                      <a:lnTo>
                        <a:pt x="13" y="26"/>
                      </a:lnTo>
                      <a:lnTo>
                        <a:pt x="10" y="18"/>
                      </a:lnTo>
                      <a:lnTo>
                        <a:pt x="6" y="3"/>
                      </a:lnTo>
                      <a:lnTo>
                        <a:pt x="3" y="0"/>
                      </a:lnTo>
                      <a:lnTo>
                        <a:pt x="2" y="0"/>
                      </a:lnTo>
                      <a:lnTo>
                        <a:pt x="2"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59" name="Freeform 23"/>
                <p:cNvSpPr>
                  <a:spLocks noChangeAspect="1"/>
                </p:cNvSpPr>
                <p:nvPr/>
              </p:nvSpPr>
              <p:spPr bwMode="auto">
                <a:xfrm>
                  <a:off x="4517" y="2248"/>
                  <a:ext cx="68" cy="168"/>
                </a:xfrm>
                <a:custGeom>
                  <a:avLst/>
                  <a:gdLst/>
                  <a:ahLst/>
                  <a:cxnLst>
                    <a:cxn ang="0">
                      <a:pos x="110" y="1"/>
                    </a:cxn>
                    <a:cxn ang="0">
                      <a:pos x="107" y="2"/>
                    </a:cxn>
                    <a:cxn ang="0">
                      <a:pos x="117" y="19"/>
                    </a:cxn>
                    <a:cxn ang="0">
                      <a:pos x="0" y="205"/>
                    </a:cxn>
                    <a:cxn ang="0">
                      <a:pos x="9" y="214"/>
                    </a:cxn>
                    <a:cxn ang="0">
                      <a:pos x="127" y="332"/>
                    </a:cxn>
                    <a:cxn ang="0">
                      <a:pos x="128" y="335"/>
                    </a:cxn>
                    <a:cxn ang="0">
                      <a:pos x="132" y="333"/>
                    </a:cxn>
                    <a:cxn ang="0">
                      <a:pos x="135" y="332"/>
                    </a:cxn>
                    <a:cxn ang="0">
                      <a:pos x="134" y="330"/>
                    </a:cxn>
                    <a:cxn ang="0">
                      <a:pos x="13" y="209"/>
                    </a:cxn>
                    <a:cxn ang="0">
                      <a:pos x="6" y="205"/>
                    </a:cxn>
                    <a:cxn ang="0">
                      <a:pos x="124" y="17"/>
                    </a:cxn>
                    <a:cxn ang="0">
                      <a:pos x="128" y="26"/>
                    </a:cxn>
                    <a:cxn ang="0">
                      <a:pos x="112" y="0"/>
                    </a:cxn>
                    <a:cxn ang="0">
                      <a:pos x="110" y="1"/>
                    </a:cxn>
                  </a:cxnLst>
                  <a:rect l="0" t="0" r="r" b="b"/>
                  <a:pathLst>
                    <a:path w="135" h="335">
                      <a:moveTo>
                        <a:pt x="110" y="1"/>
                      </a:moveTo>
                      <a:lnTo>
                        <a:pt x="107" y="2"/>
                      </a:lnTo>
                      <a:lnTo>
                        <a:pt x="117" y="19"/>
                      </a:lnTo>
                      <a:lnTo>
                        <a:pt x="0" y="205"/>
                      </a:lnTo>
                      <a:lnTo>
                        <a:pt x="9" y="214"/>
                      </a:lnTo>
                      <a:lnTo>
                        <a:pt x="127" y="332"/>
                      </a:lnTo>
                      <a:lnTo>
                        <a:pt x="128" y="335"/>
                      </a:lnTo>
                      <a:lnTo>
                        <a:pt x="132" y="333"/>
                      </a:lnTo>
                      <a:lnTo>
                        <a:pt x="135" y="332"/>
                      </a:lnTo>
                      <a:lnTo>
                        <a:pt x="134" y="330"/>
                      </a:lnTo>
                      <a:lnTo>
                        <a:pt x="13" y="209"/>
                      </a:lnTo>
                      <a:lnTo>
                        <a:pt x="6" y="205"/>
                      </a:lnTo>
                      <a:lnTo>
                        <a:pt x="124" y="17"/>
                      </a:lnTo>
                      <a:lnTo>
                        <a:pt x="128" y="26"/>
                      </a:lnTo>
                      <a:lnTo>
                        <a:pt x="112" y="0"/>
                      </a:lnTo>
                      <a:lnTo>
                        <a:pt x="110"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0" name="Freeform 24"/>
                <p:cNvSpPr>
                  <a:spLocks noChangeAspect="1"/>
                </p:cNvSpPr>
                <p:nvPr/>
              </p:nvSpPr>
              <p:spPr bwMode="auto">
                <a:xfrm>
                  <a:off x="4582" y="2355"/>
                  <a:ext cx="95" cy="62"/>
                </a:xfrm>
                <a:custGeom>
                  <a:avLst/>
                  <a:gdLst/>
                  <a:ahLst/>
                  <a:cxnLst>
                    <a:cxn ang="0">
                      <a:pos x="0" y="122"/>
                    </a:cxn>
                    <a:cxn ang="0">
                      <a:pos x="2" y="124"/>
                    </a:cxn>
                    <a:cxn ang="0">
                      <a:pos x="190" y="6"/>
                    </a:cxn>
                    <a:cxn ang="0">
                      <a:pos x="192" y="6"/>
                    </a:cxn>
                    <a:cxn ang="0">
                      <a:pos x="192" y="3"/>
                    </a:cxn>
                    <a:cxn ang="0">
                      <a:pos x="192" y="0"/>
                    </a:cxn>
                    <a:cxn ang="0">
                      <a:pos x="190" y="0"/>
                    </a:cxn>
                    <a:cxn ang="0">
                      <a:pos x="189" y="1"/>
                    </a:cxn>
                    <a:cxn ang="0">
                      <a:pos x="3" y="118"/>
                    </a:cxn>
                    <a:cxn ang="0">
                      <a:pos x="4" y="120"/>
                    </a:cxn>
                    <a:cxn ang="0">
                      <a:pos x="0" y="122"/>
                    </a:cxn>
                  </a:cxnLst>
                  <a:rect l="0" t="0" r="r" b="b"/>
                  <a:pathLst>
                    <a:path w="192" h="124">
                      <a:moveTo>
                        <a:pt x="0" y="122"/>
                      </a:moveTo>
                      <a:lnTo>
                        <a:pt x="2" y="124"/>
                      </a:lnTo>
                      <a:lnTo>
                        <a:pt x="190" y="6"/>
                      </a:lnTo>
                      <a:lnTo>
                        <a:pt x="192" y="6"/>
                      </a:lnTo>
                      <a:lnTo>
                        <a:pt x="192" y="3"/>
                      </a:lnTo>
                      <a:lnTo>
                        <a:pt x="192" y="0"/>
                      </a:lnTo>
                      <a:lnTo>
                        <a:pt x="190" y="0"/>
                      </a:lnTo>
                      <a:lnTo>
                        <a:pt x="189" y="1"/>
                      </a:lnTo>
                      <a:lnTo>
                        <a:pt x="3" y="118"/>
                      </a:lnTo>
                      <a:lnTo>
                        <a:pt x="4" y="120"/>
                      </a:lnTo>
                      <a:lnTo>
                        <a:pt x="0" y="12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1" name="Freeform 25"/>
                <p:cNvSpPr>
                  <a:spLocks noChangeAspect="1"/>
                </p:cNvSpPr>
                <p:nvPr/>
              </p:nvSpPr>
              <p:spPr bwMode="auto">
                <a:xfrm>
                  <a:off x="4677" y="2355"/>
                  <a:ext cx="72" cy="35"/>
                </a:xfrm>
                <a:custGeom>
                  <a:avLst/>
                  <a:gdLst/>
                  <a:ahLst/>
                  <a:cxnLst>
                    <a:cxn ang="0">
                      <a:pos x="2" y="3"/>
                    </a:cxn>
                    <a:cxn ang="0">
                      <a:pos x="0" y="6"/>
                    </a:cxn>
                    <a:cxn ang="0">
                      <a:pos x="12" y="13"/>
                    </a:cxn>
                    <a:cxn ang="0">
                      <a:pos x="25" y="20"/>
                    </a:cxn>
                    <a:cxn ang="0">
                      <a:pos x="38" y="28"/>
                    </a:cxn>
                    <a:cxn ang="0">
                      <a:pos x="54" y="35"/>
                    </a:cxn>
                    <a:cxn ang="0">
                      <a:pos x="71" y="43"/>
                    </a:cxn>
                    <a:cxn ang="0">
                      <a:pos x="88" y="51"/>
                    </a:cxn>
                    <a:cxn ang="0">
                      <a:pos x="105" y="58"/>
                    </a:cxn>
                    <a:cxn ang="0">
                      <a:pos x="120" y="64"/>
                    </a:cxn>
                    <a:cxn ang="0">
                      <a:pos x="144" y="71"/>
                    </a:cxn>
                    <a:cxn ang="0">
                      <a:pos x="144" y="68"/>
                    </a:cxn>
                    <a:cxn ang="0">
                      <a:pos x="144" y="64"/>
                    </a:cxn>
                    <a:cxn ang="0">
                      <a:pos x="129" y="59"/>
                    </a:cxn>
                    <a:cxn ang="0">
                      <a:pos x="107" y="51"/>
                    </a:cxn>
                    <a:cxn ang="0">
                      <a:pos x="90" y="44"/>
                    </a:cxn>
                    <a:cxn ang="0">
                      <a:pos x="73" y="36"/>
                    </a:cxn>
                    <a:cxn ang="0">
                      <a:pos x="57" y="28"/>
                    </a:cxn>
                    <a:cxn ang="0">
                      <a:pos x="41" y="21"/>
                    </a:cxn>
                    <a:cxn ang="0">
                      <a:pos x="27" y="13"/>
                    </a:cxn>
                    <a:cxn ang="0">
                      <a:pos x="14" y="6"/>
                    </a:cxn>
                    <a:cxn ang="0">
                      <a:pos x="3" y="0"/>
                    </a:cxn>
                    <a:cxn ang="0">
                      <a:pos x="2" y="0"/>
                    </a:cxn>
                    <a:cxn ang="0">
                      <a:pos x="2" y="0"/>
                    </a:cxn>
                    <a:cxn ang="0">
                      <a:pos x="2" y="3"/>
                    </a:cxn>
                  </a:cxnLst>
                  <a:rect l="0" t="0" r="r" b="b"/>
                  <a:pathLst>
                    <a:path w="144" h="71">
                      <a:moveTo>
                        <a:pt x="2" y="3"/>
                      </a:moveTo>
                      <a:lnTo>
                        <a:pt x="0" y="6"/>
                      </a:lnTo>
                      <a:lnTo>
                        <a:pt x="12" y="13"/>
                      </a:lnTo>
                      <a:lnTo>
                        <a:pt x="25" y="20"/>
                      </a:lnTo>
                      <a:lnTo>
                        <a:pt x="38" y="28"/>
                      </a:lnTo>
                      <a:lnTo>
                        <a:pt x="54" y="35"/>
                      </a:lnTo>
                      <a:lnTo>
                        <a:pt x="71" y="43"/>
                      </a:lnTo>
                      <a:lnTo>
                        <a:pt x="88" y="51"/>
                      </a:lnTo>
                      <a:lnTo>
                        <a:pt x="105" y="58"/>
                      </a:lnTo>
                      <a:lnTo>
                        <a:pt x="120" y="64"/>
                      </a:lnTo>
                      <a:lnTo>
                        <a:pt x="144" y="71"/>
                      </a:lnTo>
                      <a:lnTo>
                        <a:pt x="144" y="68"/>
                      </a:lnTo>
                      <a:lnTo>
                        <a:pt x="144" y="64"/>
                      </a:lnTo>
                      <a:lnTo>
                        <a:pt x="129" y="59"/>
                      </a:lnTo>
                      <a:lnTo>
                        <a:pt x="107" y="51"/>
                      </a:lnTo>
                      <a:lnTo>
                        <a:pt x="90" y="44"/>
                      </a:lnTo>
                      <a:lnTo>
                        <a:pt x="73" y="36"/>
                      </a:lnTo>
                      <a:lnTo>
                        <a:pt x="57" y="28"/>
                      </a:lnTo>
                      <a:lnTo>
                        <a:pt x="41" y="21"/>
                      </a:lnTo>
                      <a:lnTo>
                        <a:pt x="27" y="13"/>
                      </a:lnTo>
                      <a:lnTo>
                        <a:pt x="14" y="6"/>
                      </a:lnTo>
                      <a:lnTo>
                        <a:pt x="3" y="0"/>
                      </a:lnTo>
                      <a:lnTo>
                        <a:pt x="2" y="0"/>
                      </a:lnTo>
                      <a:lnTo>
                        <a:pt x="2" y="0"/>
                      </a:lnTo>
                      <a:lnTo>
                        <a:pt x="2"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2" name="Freeform 26"/>
                <p:cNvSpPr>
                  <a:spLocks noChangeAspect="1"/>
                </p:cNvSpPr>
                <p:nvPr/>
              </p:nvSpPr>
              <p:spPr bwMode="auto">
                <a:xfrm>
                  <a:off x="4748" y="2387"/>
                  <a:ext cx="145" cy="119"/>
                </a:xfrm>
                <a:custGeom>
                  <a:avLst/>
                  <a:gdLst/>
                  <a:ahLst/>
                  <a:cxnLst>
                    <a:cxn ang="0">
                      <a:pos x="1" y="4"/>
                    </a:cxn>
                    <a:cxn ang="0">
                      <a:pos x="0" y="7"/>
                    </a:cxn>
                    <a:cxn ang="0">
                      <a:pos x="15" y="13"/>
                    </a:cxn>
                    <a:cxn ang="0">
                      <a:pos x="39" y="17"/>
                    </a:cxn>
                    <a:cxn ang="0">
                      <a:pos x="55" y="22"/>
                    </a:cxn>
                    <a:cxn ang="0">
                      <a:pos x="103" y="236"/>
                    </a:cxn>
                    <a:cxn ang="0">
                      <a:pos x="210" y="237"/>
                    </a:cxn>
                    <a:cxn ang="0">
                      <a:pos x="230" y="236"/>
                    </a:cxn>
                    <a:cxn ang="0">
                      <a:pos x="249" y="237"/>
                    </a:cxn>
                    <a:cxn ang="0">
                      <a:pos x="265" y="236"/>
                    </a:cxn>
                    <a:cxn ang="0">
                      <a:pos x="277" y="237"/>
                    </a:cxn>
                    <a:cxn ang="0">
                      <a:pos x="285" y="236"/>
                    </a:cxn>
                    <a:cxn ang="0">
                      <a:pos x="288" y="237"/>
                    </a:cxn>
                    <a:cxn ang="0">
                      <a:pos x="289" y="234"/>
                    </a:cxn>
                    <a:cxn ang="0">
                      <a:pos x="290" y="230"/>
                    </a:cxn>
                    <a:cxn ang="0">
                      <a:pos x="285" y="229"/>
                    </a:cxn>
                    <a:cxn ang="0">
                      <a:pos x="277" y="230"/>
                    </a:cxn>
                    <a:cxn ang="0">
                      <a:pos x="265" y="229"/>
                    </a:cxn>
                    <a:cxn ang="0">
                      <a:pos x="249" y="230"/>
                    </a:cxn>
                    <a:cxn ang="0">
                      <a:pos x="230" y="229"/>
                    </a:cxn>
                    <a:cxn ang="0">
                      <a:pos x="210" y="230"/>
                    </a:cxn>
                    <a:cxn ang="0">
                      <a:pos x="109" y="232"/>
                    </a:cxn>
                    <a:cxn ang="0">
                      <a:pos x="60" y="15"/>
                    </a:cxn>
                    <a:cxn ang="0">
                      <a:pos x="39" y="10"/>
                    </a:cxn>
                    <a:cxn ang="0">
                      <a:pos x="24" y="6"/>
                    </a:cxn>
                    <a:cxn ang="0">
                      <a:pos x="21" y="6"/>
                    </a:cxn>
                    <a:cxn ang="0">
                      <a:pos x="1" y="0"/>
                    </a:cxn>
                    <a:cxn ang="0">
                      <a:pos x="1" y="4"/>
                    </a:cxn>
                  </a:cxnLst>
                  <a:rect l="0" t="0" r="r" b="b"/>
                  <a:pathLst>
                    <a:path w="290" h="237">
                      <a:moveTo>
                        <a:pt x="1" y="4"/>
                      </a:moveTo>
                      <a:lnTo>
                        <a:pt x="0" y="7"/>
                      </a:lnTo>
                      <a:lnTo>
                        <a:pt x="15" y="13"/>
                      </a:lnTo>
                      <a:lnTo>
                        <a:pt x="39" y="17"/>
                      </a:lnTo>
                      <a:lnTo>
                        <a:pt x="55" y="22"/>
                      </a:lnTo>
                      <a:lnTo>
                        <a:pt x="103" y="236"/>
                      </a:lnTo>
                      <a:lnTo>
                        <a:pt x="210" y="237"/>
                      </a:lnTo>
                      <a:lnTo>
                        <a:pt x="230" y="236"/>
                      </a:lnTo>
                      <a:lnTo>
                        <a:pt x="249" y="237"/>
                      </a:lnTo>
                      <a:lnTo>
                        <a:pt x="265" y="236"/>
                      </a:lnTo>
                      <a:lnTo>
                        <a:pt x="277" y="237"/>
                      </a:lnTo>
                      <a:lnTo>
                        <a:pt x="285" y="236"/>
                      </a:lnTo>
                      <a:lnTo>
                        <a:pt x="288" y="237"/>
                      </a:lnTo>
                      <a:lnTo>
                        <a:pt x="289" y="234"/>
                      </a:lnTo>
                      <a:lnTo>
                        <a:pt x="290" y="230"/>
                      </a:lnTo>
                      <a:lnTo>
                        <a:pt x="285" y="229"/>
                      </a:lnTo>
                      <a:lnTo>
                        <a:pt x="277" y="230"/>
                      </a:lnTo>
                      <a:lnTo>
                        <a:pt x="265" y="229"/>
                      </a:lnTo>
                      <a:lnTo>
                        <a:pt x="249" y="230"/>
                      </a:lnTo>
                      <a:lnTo>
                        <a:pt x="230" y="229"/>
                      </a:lnTo>
                      <a:lnTo>
                        <a:pt x="210" y="230"/>
                      </a:lnTo>
                      <a:lnTo>
                        <a:pt x="109" y="232"/>
                      </a:lnTo>
                      <a:lnTo>
                        <a:pt x="60" y="15"/>
                      </a:lnTo>
                      <a:lnTo>
                        <a:pt x="39" y="10"/>
                      </a:lnTo>
                      <a:lnTo>
                        <a:pt x="24" y="6"/>
                      </a:lnTo>
                      <a:lnTo>
                        <a:pt x="21" y="6"/>
                      </a:lnTo>
                      <a:lnTo>
                        <a:pt x="1" y="0"/>
                      </a:lnTo>
                      <a:lnTo>
                        <a:pt x="1"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3" name="Freeform 27"/>
                <p:cNvSpPr>
                  <a:spLocks noChangeAspect="1"/>
                </p:cNvSpPr>
                <p:nvPr/>
              </p:nvSpPr>
              <p:spPr bwMode="auto">
                <a:xfrm>
                  <a:off x="4891" y="2504"/>
                  <a:ext cx="3" cy="2"/>
                </a:xfrm>
                <a:custGeom>
                  <a:avLst/>
                  <a:gdLst/>
                  <a:ahLst/>
                  <a:cxnLst>
                    <a:cxn ang="0">
                      <a:pos x="3" y="3"/>
                    </a:cxn>
                    <a:cxn ang="0">
                      <a:pos x="6" y="4"/>
                    </a:cxn>
                    <a:cxn ang="0">
                      <a:pos x="0" y="0"/>
                    </a:cxn>
                    <a:cxn ang="0">
                      <a:pos x="4" y="0"/>
                    </a:cxn>
                    <a:cxn ang="0">
                      <a:pos x="3" y="3"/>
                    </a:cxn>
                  </a:cxnLst>
                  <a:rect l="0" t="0" r="r" b="b"/>
                  <a:pathLst>
                    <a:path w="6" h="4">
                      <a:moveTo>
                        <a:pt x="3" y="3"/>
                      </a:moveTo>
                      <a:lnTo>
                        <a:pt x="6" y="4"/>
                      </a:lnTo>
                      <a:lnTo>
                        <a:pt x="0" y="0"/>
                      </a:lnTo>
                      <a:lnTo>
                        <a:pt x="4" y="0"/>
                      </a:lnTo>
                      <a:lnTo>
                        <a:pt x="3"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4" name="Freeform 28"/>
                <p:cNvSpPr>
                  <a:spLocks noChangeAspect="1"/>
                </p:cNvSpPr>
                <p:nvPr/>
              </p:nvSpPr>
              <p:spPr bwMode="auto">
                <a:xfrm>
                  <a:off x="4891" y="2396"/>
                  <a:ext cx="27" cy="110"/>
                </a:xfrm>
                <a:custGeom>
                  <a:avLst/>
                  <a:gdLst/>
                  <a:ahLst/>
                  <a:cxnLst>
                    <a:cxn ang="0">
                      <a:pos x="6" y="220"/>
                    </a:cxn>
                    <a:cxn ang="0">
                      <a:pos x="56" y="0"/>
                    </a:cxn>
                    <a:cxn ang="0">
                      <a:pos x="52" y="0"/>
                    </a:cxn>
                    <a:cxn ang="0">
                      <a:pos x="49" y="0"/>
                    </a:cxn>
                    <a:cxn ang="0">
                      <a:pos x="0" y="216"/>
                    </a:cxn>
                    <a:cxn ang="0">
                      <a:pos x="6" y="220"/>
                    </a:cxn>
                  </a:cxnLst>
                  <a:rect l="0" t="0" r="r" b="b"/>
                  <a:pathLst>
                    <a:path w="56" h="220">
                      <a:moveTo>
                        <a:pt x="6" y="220"/>
                      </a:moveTo>
                      <a:lnTo>
                        <a:pt x="56" y="0"/>
                      </a:lnTo>
                      <a:lnTo>
                        <a:pt x="52" y="0"/>
                      </a:lnTo>
                      <a:lnTo>
                        <a:pt x="49" y="0"/>
                      </a:lnTo>
                      <a:lnTo>
                        <a:pt x="0" y="216"/>
                      </a:lnTo>
                      <a:lnTo>
                        <a:pt x="6" y="22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5" name="Freeform 29"/>
                <p:cNvSpPr>
                  <a:spLocks noChangeAspect="1"/>
                </p:cNvSpPr>
                <p:nvPr/>
              </p:nvSpPr>
              <p:spPr bwMode="auto">
                <a:xfrm>
                  <a:off x="4915" y="2358"/>
                  <a:ext cx="93" cy="39"/>
                </a:xfrm>
                <a:custGeom>
                  <a:avLst/>
                  <a:gdLst/>
                  <a:ahLst/>
                  <a:cxnLst>
                    <a:cxn ang="0">
                      <a:pos x="3" y="77"/>
                    </a:cxn>
                    <a:cxn ang="0">
                      <a:pos x="6" y="80"/>
                    </a:cxn>
                    <a:cxn ang="0">
                      <a:pos x="7" y="79"/>
                    </a:cxn>
                    <a:cxn ang="0">
                      <a:pos x="17" y="76"/>
                    </a:cxn>
                    <a:cxn ang="0">
                      <a:pos x="37" y="72"/>
                    </a:cxn>
                    <a:cxn ang="0">
                      <a:pos x="47" y="68"/>
                    </a:cxn>
                    <a:cxn ang="0">
                      <a:pos x="63" y="63"/>
                    </a:cxn>
                    <a:cxn ang="0">
                      <a:pos x="80" y="57"/>
                    </a:cxn>
                    <a:cxn ang="0">
                      <a:pos x="98" y="50"/>
                    </a:cxn>
                    <a:cxn ang="0">
                      <a:pos x="116" y="43"/>
                    </a:cxn>
                    <a:cxn ang="0">
                      <a:pos x="133" y="35"/>
                    </a:cxn>
                    <a:cxn ang="0">
                      <a:pos x="151" y="26"/>
                    </a:cxn>
                    <a:cxn ang="0">
                      <a:pos x="161" y="20"/>
                    </a:cxn>
                    <a:cxn ang="0">
                      <a:pos x="185" y="5"/>
                    </a:cxn>
                    <a:cxn ang="0">
                      <a:pos x="184" y="3"/>
                    </a:cxn>
                    <a:cxn ang="0">
                      <a:pos x="183" y="0"/>
                    </a:cxn>
                    <a:cxn ang="0">
                      <a:pos x="175" y="6"/>
                    </a:cxn>
                    <a:cxn ang="0">
                      <a:pos x="148" y="19"/>
                    </a:cxn>
                    <a:cxn ang="0">
                      <a:pos x="131" y="28"/>
                    </a:cxn>
                    <a:cxn ang="0">
                      <a:pos x="114" y="36"/>
                    </a:cxn>
                    <a:cxn ang="0">
                      <a:pos x="95" y="43"/>
                    </a:cxn>
                    <a:cxn ang="0">
                      <a:pos x="78" y="50"/>
                    </a:cxn>
                    <a:cxn ang="0">
                      <a:pos x="61" y="56"/>
                    </a:cxn>
                    <a:cxn ang="0">
                      <a:pos x="45" y="61"/>
                    </a:cxn>
                    <a:cxn ang="0">
                      <a:pos x="25" y="67"/>
                    </a:cxn>
                    <a:cxn ang="0">
                      <a:pos x="17" y="69"/>
                    </a:cxn>
                    <a:cxn ang="0">
                      <a:pos x="2" y="74"/>
                    </a:cxn>
                    <a:cxn ang="0">
                      <a:pos x="0" y="76"/>
                    </a:cxn>
                    <a:cxn ang="0">
                      <a:pos x="0" y="77"/>
                    </a:cxn>
                    <a:cxn ang="0">
                      <a:pos x="3" y="77"/>
                    </a:cxn>
                  </a:cxnLst>
                  <a:rect l="0" t="0" r="r" b="b"/>
                  <a:pathLst>
                    <a:path w="185" h="80">
                      <a:moveTo>
                        <a:pt x="3" y="77"/>
                      </a:moveTo>
                      <a:lnTo>
                        <a:pt x="6" y="80"/>
                      </a:lnTo>
                      <a:lnTo>
                        <a:pt x="7" y="79"/>
                      </a:lnTo>
                      <a:lnTo>
                        <a:pt x="17" y="76"/>
                      </a:lnTo>
                      <a:lnTo>
                        <a:pt x="37" y="72"/>
                      </a:lnTo>
                      <a:lnTo>
                        <a:pt x="47" y="68"/>
                      </a:lnTo>
                      <a:lnTo>
                        <a:pt x="63" y="63"/>
                      </a:lnTo>
                      <a:lnTo>
                        <a:pt x="80" y="57"/>
                      </a:lnTo>
                      <a:lnTo>
                        <a:pt x="98" y="50"/>
                      </a:lnTo>
                      <a:lnTo>
                        <a:pt x="116" y="43"/>
                      </a:lnTo>
                      <a:lnTo>
                        <a:pt x="133" y="35"/>
                      </a:lnTo>
                      <a:lnTo>
                        <a:pt x="151" y="26"/>
                      </a:lnTo>
                      <a:lnTo>
                        <a:pt x="161" y="20"/>
                      </a:lnTo>
                      <a:lnTo>
                        <a:pt x="185" y="5"/>
                      </a:lnTo>
                      <a:lnTo>
                        <a:pt x="184" y="3"/>
                      </a:lnTo>
                      <a:lnTo>
                        <a:pt x="183" y="0"/>
                      </a:lnTo>
                      <a:lnTo>
                        <a:pt x="175" y="6"/>
                      </a:lnTo>
                      <a:lnTo>
                        <a:pt x="148" y="19"/>
                      </a:lnTo>
                      <a:lnTo>
                        <a:pt x="131" y="28"/>
                      </a:lnTo>
                      <a:lnTo>
                        <a:pt x="114" y="36"/>
                      </a:lnTo>
                      <a:lnTo>
                        <a:pt x="95" y="43"/>
                      </a:lnTo>
                      <a:lnTo>
                        <a:pt x="78" y="50"/>
                      </a:lnTo>
                      <a:lnTo>
                        <a:pt x="61" y="56"/>
                      </a:lnTo>
                      <a:lnTo>
                        <a:pt x="45" y="61"/>
                      </a:lnTo>
                      <a:lnTo>
                        <a:pt x="25" y="67"/>
                      </a:lnTo>
                      <a:lnTo>
                        <a:pt x="17" y="69"/>
                      </a:lnTo>
                      <a:lnTo>
                        <a:pt x="2" y="74"/>
                      </a:lnTo>
                      <a:lnTo>
                        <a:pt x="0" y="76"/>
                      </a:lnTo>
                      <a:lnTo>
                        <a:pt x="0" y="77"/>
                      </a:lnTo>
                      <a:lnTo>
                        <a:pt x="3" y="7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6" name="Freeform 30"/>
                <p:cNvSpPr>
                  <a:spLocks noChangeAspect="1"/>
                </p:cNvSpPr>
                <p:nvPr/>
              </p:nvSpPr>
              <p:spPr bwMode="auto">
                <a:xfrm>
                  <a:off x="5006" y="2346"/>
                  <a:ext cx="168" cy="68"/>
                </a:xfrm>
                <a:custGeom>
                  <a:avLst/>
                  <a:gdLst/>
                  <a:ahLst/>
                  <a:cxnLst>
                    <a:cxn ang="0">
                      <a:pos x="1" y="26"/>
                    </a:cxn>
                    <a:cxn ang="0">
                      <a:pos x="2" y="29"/>
                    </a:cxn>
                    <a:cxn ang="0">
                      <a:pos x="19" y="19"/>
                    </a:cxn>
                    <a:cxn ang="0">
                      <a:pos x="205" y="136"/>
                    </a:cxn>
                    <a:cxn ang="0">
                      <a:pos x="214" y="127"/>
                    </a:cxn>
                    <a:cxn ang="0">
                      <a:pos x="332" y="8"/>
                    </a:cxn>
                    <a:cxn ang="0">
                      <a:pos x="335" y="7"/>
                    </a:cxn>
                    <a:cxn ang="0">
                      <a:pos x="334" y="4"/>
                    </a:cxn>
                    <a:cxn ang="0">
                      <a:pos x="332" y="0"/>
                    </a:cxn>
                    <a:cxn ang="0">
                      <a:pos x="330" y="1"/>
                    </a:cxn>
                    <a:cxn ang="0">
                      <a:pos x="209" y="122"/>
                    </a:cxn>
                    <a:cxn ang="0">
                      <a:pos x="205" y="129"/>
                    </a:cxn>
                    <a:cxn ang="0">
                      <a:pos x="17" y="12"/>
                    </a:cxn>
                    <a:cxn ang="0">
                      <a:pos x="26" y="7"/>
                    </a:cxn>
                    <a:cxn ang="0">
                      <a:pos x="0" y="23"/>
                    </a:cxn>
                    <a:cxn ang="0">
                      <a:pos x="1" y="26"/>
                    </a:cxn>
                  </a:cxnLst>
                  <a:rect l="0" t="0" r="r" b="b"/>
                  <a:pathLst>
                    <a:path w="335" h="136">
                      <a:moveTo>
                        <a:pt x="1" y="26"/>
                      </a:moveTo>
                      <a:lnTo>
                        <a:pt x="2" y="29"/>
                      </a:lnTo>
                      <a:lnTo>
                        <a:pt x="19" y="19"/>
                      </a:lnTo>
                      <a:lnTo>
                        <a:pt x="205" y="136"/>
                      </a:lnTo>
                      <a:lnTo>
                        <a:pt x="214" y="127"/>
                      </a:lnTo>
                      <a:lnTo>
                        <a:pt x="332" y="8"/>
                      </a:lnTo>
                      <a:lnTo>
                        <a:pt x="335" y="7"/>
                      </a:lnTo>
                      <a:lnTo>
                        <a:pt x="334" y="4"/>
                      </a:lnTo>
                      <a:lnTo>
                        <a:pt x="332" y="0"/>
                      </a:lnTo>
                      <a:lnTo>
                        <a:pt x="330" y="1"/>
                      </a:lnTo>
                      <a:lnTo>
                        <a:pt x="209" y="122"/>
                      </a:lnTo>
                      <a:lnTo>
                        <a:pt x="205" y="129"/>
                      </a:lnTo>
                      <a:lnTo>
                        <a:pt x="17" y="12"/>
                      </a:lnTo>
                      <a:lnTo>
                        <a:pt x="26" y="7"/>
                      </a:lnTo>
                      <a:lnTo>
                        <a:pt x="0" y="23"/>
                      </a:lnTo>
                      <a:lnTo>
                        <a:pt x="1" y="2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7" name="Freeform 31"/>
                <p:cNvSpPr>
                  <a:spLocks noChangeAspect="1"/>
                </p:cNvSpPr>
                <p:nvPr/>
              </p:nvSpPr>
              <p:spPr bwMode="auto">
                <a:xfrm>
                  <a:off x="5113" y="2254"/>
                  <a:ext cx="62" cy="96"/>
                </a:xfrm>
                <a:custGeom>
                  <a:avLst/>
                  <a:gdLst/>
                  <a:ahLst/>
                  <a:cxnLst>
                    <a:cxn ang="0">
                      <a:pos x="122" y="191"/>
                    </a:cxn>
                    <a:cxn ang="0">
                      <a:pos x="124" y="190"/>
                    </a:cxn>
                    <a:cxn ang="0">
                      <a:pos x="7" y="1"/>
                    </a:cxn>
                    <a:cxn ang="0">
                      <a:pos x="7" y="0"/>
                    </a:cxn>
                    <a:cxn ang="0">
                      <a:pos x="3" y="0"/>
                    </a:cxn>
                    <a:cxn ang="0">
                      <a:pos x="0" y="0"/>
                    </a:cxn>
                    <a:cxn ang="0">
                      <a:pos x="0" y="1"/>
                    </a:cxn>
                    <a:cxn ang="0">
                      <a:pos x="1" y="2"/>
                    </a:cxn>
                    <a:cxn ang="0">
                      <a:pos x="118" y="189"/>
                    </a:cxn>
                    <a:cxn ang="0">
                      <a:pos x="121" y="188"/>
                    </a:cxn>
                    <a:cxn ang="0">
                      <a:pos x="122" y="191"/>
                    </a:cxn>
                  </a:cxnLst>
                  <a:rect l="0" t="0" r="r" b="b"/>
                  <a:pathLst>
                    <a:path w="124" h="191">
                      <a:moveTo>
                        <a:pt x="122" y="191"/>
                      </a:moveTo>
                      <a:lnTo>
                        <a:pt x="124" y="190"/>
                      </a:lnTo>
                      <a:lnTo>
                        <a:pt x="7" y="1"/>
                      </a:lnTo>
                      <a:lnTo>
                        <a:pt x="7" y="0"/>
                      </a:lnTo>
                      <a:lnTo>
                        <a:pt x="3" y="0"/>
                      </a:lnTo>
                      <a:lnTo>
                        <a:pt x="0" y="0"/>
                      </a:lnTo>
                      <a:lnTo>
                        <a:pt x="0" y="1"/>
                      </a:lnTo>
                      <a:lnTo>
                        <a:pt x="1" y="2"/>
                      </a:lnTo>
                      <a:lnTo>
                        <a:pt x="118" y="189"/>
                      </a:lnTo>
                      <a:lnTo>
                        <a:pt x="121" y="188"/>
                      </a:lnTo>
                      <a:lnTo>
                        <a:pt x="122" y="19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8" name="Freeform 32"/>
                <p:cNvSpPr>
                  <a:spLocks noChangeAspect="1"/>
                </p:cNvSpPr>
                <p:nvPr/>
              </p:nvSpPr>
              <p:spPr bwMode="auto">
                <a:xfrm>
                  <a:off x="5113" y="2233"/>
                  <a:ext cx="15" cy="22"/>
                </a:xfrm>
                <a:custGeom>
                  <a:avLst/>
                  <a:gdLst/>
                  <a:ahLst/>
                  <a:cxnLst>
                    <a:cxn ang="0">
                      <a:pos x="3" y="43"/>
                    </a:cxn>
                    <a:cxn ang="0">
                      <a:pos x="7" y="44"/>
                    </a:cxn>
                    <a:cxn ang="0">
                      <a:pos x="27" y="6"/>
                    </a:cxn>
                    <a:cxn ang="0">
                      <a:pos x="30" y="3"/>
                    </a:cxn>
                    <a:cxn ang="0">
                      <a:pos x="27" y="2"/>
                    </a:cxn>
                    <a:cxn ang="0">
                      <a:pos x="25" y="0"/>
                    </a:cxn>
                    <a:cxn ang="0">
                      <a:pos x="4" y="34"/>
                    </a:cxn>
                    <a:cxn ang="0">
                      <a:pos x="0" y="42"/>
                    </a:cxn>
                    <a:cxn ang="0">
                      <a:pos x="0" y="43"/>
                    </a:cxn>
                    <a:cxn ang="0">
                      <a:pos x="0" y="43"/>
                    </a:cxn>
                    <a:cxn ang="0">
                      <a:pos x="3" y="43"/>
                    </a:cxn>
                  </a:cxnLst>
                  <a:rect l="0" t="0" r="r" b="b"/>
                  <a:pathLst>
                    <a:path w="30" h="44">
                      <a:moveTo>
                        <a:pt x="3" y="43"/>
                      </a:moveTo>
                      <a:lnTo>
                        <a:pt x="7" y="44"/>
                      </a:lnTo>
                      <a:lnTo>
                        <a:pt x="27" y="6"/>
                      </a:lnTo>
                      <a:lnTo>
                        <a:pt x="30" y="3"/>
                      </a:lnTo>
                      <a:lnTo>
                        <a:pt x="27" y="2"/>
                      </a:lnTo>
                      <a:lnTo>
                        <a:pt x="25" y="0"/>
                      </a:lnTo>
                      <a:lnTo>
                        <a:pt x="4" y="34"/>
                      </a:lnTo>
                      <a:lnTo>
                        <a:pt x="0" y="42"/>
                      </a:lnTo>
                      <a:lnTo>
                        <a:pt x="0" y="43"/>
                      </a:lnTo>
                      <a:lnTo>
                        <a:pt x="0" y="43"/>
                      </a:lnTo>
                      <a:lnTo>
                        <a:pt x="3" y="4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69" name="Freeform 33"/>
                <p:cNvSpPr>
                  <a:spLocks noChangeAspect="1"/>
                </p:cNvSpPr>
                <p:nvPr/>
              </p:nvSpPr>
              <p:spPr bwMode="auto">
                <a:xfrm>
                  <a:off x="5125" y="2154"/>
                  <a:ext cx="31" cy="80"/>
                </a:xfrm>
                <a:custGeom>
                  <a:avLst/>
                  <a:gdLst/>
                  <a:ahLst/>
                  <a:cxnLst>
                    <a:cxn ang="0">
                      <a:pos x="6" y="159"/>
                    </a:cxn>
                    <a:cxn ang="0">
                      <a:pos x="34" y="113"/>
                    </a:cxn>
                    <a:cxn ang="0">
                      <a:pos x="17" y="142"/>
                    </a:cxn>
                    <a:cxn ang="0">
                      <a:pos x="25" y="127"/>
                    </a:cxn>
                    <a:cxn ang="0">
                      <a:pos x="32" y="113"/>
                    </a:cxn>
                    <a:cxn ang="0">
                      <a:pos x="38" y="100"/>
                    </a:cxn>
                    <a:cxn ang="0">
                      <a:pos x="43" y="90"/>
                    </a:cxn>
                    <a:cxn ang="0">
                      <a:pos x="45" y="78"/>
                    </a:cxn>
                    <a:cxn ang="0">
                      <a:pos x="51" y="61"/>
                    </a:cxn>
                    <a:cxn ang="0">
                      <a:pos x="54" y="41"/>
                    </a:cxn>
                    <a:cxn ang="0">
                      <a:pos x="57" y="23"/>
                    </a:cxn>
                    <a:cxn ang="0">
                      <a:pos x="62" y="1"/>
                    </a:cxn>
                    <a:cxn ang="0">
                      <a:pos x="62" y="1"/>
                    </a:cxn>
                    <a:cxn ang="0">
                      <a:pos x="62" y="0"/>
                    </a:cxn>
                    <a:cxn ang="0">
                      <a:pos x="59" y="0"/>
                    </a:cxn>
                    <a:cxn ang="0">
                      <a:pos x="55" y="0"/>
                    </a:cxn>
                    <a:cxn ang="0">
                      <a:pos x="55" y="1"/>
                    </a:cxn>
                    <a:cxn ang="0">
                      <a:pos x="51" y="23"/>
                    </a:cxn>
                    <a:cxn ang="0">
                      <a:pos x="47" y="41"/>
                    </a:cxn>
                    <a:cxn ang="0">
                      <a:pos x="44" y="54"/>
                    </a:cxn>
                    <a:cxn ang="0">
                      <a:pos x="40" y="67"/>
                    </a:cxn>
                    <a:cxn ang="0">
                      <a:pos x="36" y="83"/>
                    </a:cxn>
                    <a:cxn ang="0">
                      <a:pos x="31" y="98"/>
                    </a:cxn>
                    <a:cxn ang="0">
                      <a:pos x="25" y="110"/>
                    </a:cxn>
                    <a:cxn ang="0">
                      <a:pos x="18" y="124"/>
                    </a:cxn>
                    <a:cxn ang="0">
                      <a:pos x="10" y="139"/>
                    </a:cxn>
                    <a:cxn ang="0">
                      <a:pos x="0" y="156"/>
                    </a:cxn>
                    <a:cxn ang="0">
                      <a:pos x="3" y="158"/>
                    </a:cxn>
                    <a:cxn ang="0">
                      <a:pos x="6" y="159"/>
                    </a:cxn>
                  </a:cxnLst>
                  <a:rect l="0" t="0" r="r" b="b"/>
                  <a:pathLst>
                    <a:path w="62" h="159">
                      <a:moveTo>
                        <a:pt x="6" y="159"/>
                      </a:moveTo>
                      <a:lnTo>
                        <a:pt x="34" y="113"/>
                      </a:lnTo>
                      <a:lnTo>
                        <a:pt x="17" y="142"/>
                      </a:lnTo>
                      <a:lnTo>
                        <a:pt x="25" y="127"/>
                      </a:lnTo>
                      <a:lnTo>
                        <a:pt x="32" y="113"/>
                      </a:lnTo>
                      <a:lnTo>
                        <a:pt x="38" y="100"/>
                      </a:lnTo>
                      <a:lnTo>
                        <a:pt x="43" y="90"/>
                      </a:lnTo>
                      <a:lnTo>
                        <a:pt x="45" y="78"/>
                      </a:lnTo>
                      <a:lnTo>
                        <a:pt x="51" y="61"/>
                      </a:lnTo>
                      <a:lnTo>
                        <a:pt x="54" y="41"/>
                      </a:lnTo>
                      <a:lnTo>
                        <a:pt x="57" y="23"/>
                      </a:lnTo>
                      <a:lnTo>
                        <a:pt x="62" y="1"/>
                      </a:lnTo>
                      <a:lnTo>
                        <a:pt x="62" y="1"/>
                      </a:lnTo>
                      <a:lnTo>
                        <a:pt x="62" y="0"/>
                      </a:lnTo>
                      <a:lnTo>
                        <a:pt x="59" y="0"/>
                      </a:lnTo>
                      <a:lnTo>
                        <a:pt x="55" y="0"/>
                      </a:lnTo>
                      <a:lnTo>
                        <a:pt x="55" y="1"/>
                      </a:lnTo>
                      <a:lnTo>
                        <a:pt x="51" y="23"/>
                      </a:lnTo>
                      <a:lnTo>
                        <a:pt x="47" y="41"/>
                      </a:lnTo>
                      <a:lnTo>
                        <a:pt x="44" y="54"/>
                      </a:lnTo>
                      <a:lnTo>
                        <a:pt x="40" y="67"/>
                      </a:lnTo>
                      <a:lnTo>
                        <a:pt x="36" y="83"/>
                      </a:lnTo>
                      <a:lnTo>
                        <a:pt x="31" y="98"/>
                      </a:lnTo>
                      <a:lnTo>
                        <a:pt x="25" y="110"/>
                      </a:lnTo>
                      <a:lnTo>
                        <a:pt x="18" y="124"/>
                      </a:lnTo>
                      <a:lnTo>
                        <a:pt x="10" y="139"/>
                      </a:lnTo>
                      <a:lnTo>
                        <a:pt x="0" y="156"/>
                      </a:lnTo>
                      <a:lnTo>
                        <a:pt x="3" y="158"/>
                      </a:lnTo>
                      <a:lnTo>
                        <a:pt x="6" y="15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0" name="Freeform 34"/>
                <p:cNvSpPr>
                  <a:spLocks noChangeAspect="1"/>
                </p:cNvSpPr>
                <p:nvPr/>
              </p:nvSpPr>
              <p:spPr bwMode="auto">
                <a:xfrm>
                  <a:off x="5153" y="2039"/>
                  <a:ext cx="111" cy="117"/>
                </a:xfrm>
                <a:custGeom>
                  <a:avLst/>
                  <a:gdLst/>
                  <a:ahLst/>
                  <a:cxnLst>
                    <a:cxn ang="0">
                      <a:pos x="4" y="232"/>
                    </a:cxn>
                    <a:cxn ang="0">
                      <a:pos x="4" y="235"/>
                    </a:cxn>
                    <a:cxn ang="0">
                      <a:pos x="221" y="187"/>
                    </a:cxn>
                    <a:cxn ang="0">
                      <a:pos x="222" y="81"/>
                    </a:cxn>
                    <a:cxn ang="0">
                      <a:pos x="221" y="60"/>
                    </a:cxn>
                    <a:cxn ang="0">
                      <a:pos x="222" y="42"/>
                    </a:cxn>
                    <a:cxn ang="0">
                      <a:pos x="221" y="26"/>
                    </a:cxn>
                    <a:cxn ang="0">
                      <a:pos x="222" y="13"/>
                    </a:cxn>
                    <a:cxn ang="0">
                      <a:pos x="221" y="5"/>
                    </a:cxn>
                    <a:cxn ang="0">
                      <a:pos x="222" y="3"/>
                    </a:cxn>
                    <a:cxn ang="0">
                      <a:pos x="219" y="2"/>
                    </a:cxn>
                    <a:cxn ang="0">
                      <a:pos x="215" y="0"/>
                    </a:cxn>
                    <a:cxn ang="0">
                      <a:pos x="214" y="5"/>
                    </a:cxn>
                    <a:cxn ang="0">
                      <a:pos x="215" y="13"/>
                    </a:cxn>
                    <a:cxn ang="0">
                      <a:pos x="214" y="26"/>
                    </a:cxn>
                    <a:cxn ang="0">
                      <a:pos x="215" y="42"/>
                    </a:cxn>
                    <a:cxn ang="0">
                      <a:pos x="214" y="60"/>
                    </a:cxn>
                    <a:cxn ang="0">
                      <a:pos x="215" y="81"/>
                    </a:cxn>
                    <a:cxn ang="0">
                      <a:pos x="217" y="180"/>
                    </a:cxn>
                    <a:cxn ang="0">
                      <a:pos x="4" y="228"/>
                    </a:cxn>
                    <a:cxn ang="0">
                      <a:pos x="0" y="232"/>
                    </a:cxn>
                    <a:cxn ang="0">
                      <a:pos x="0" y="232"/>
                    </a:cxn>
                    <a:cxn ang="0">
                      <a:pos x="4" y="232"/>
                    </a:cxn>
                  </a:cxnLst>
                  <a:rect l="0" t="0" r="r" b="b"/>
                  <a:pathLst>
                    <a:path w="222" h="235">
                      <a:moveTo>
                        <a:pt x="4" y="232"/>
                      </a:moveTo>
                      <a:lnTo>
                        <a:pt x="4" y="235"/>
                      </a:lnTo>
                      <a:lnTo>
                        <a:pt x="221" y="187"/>
                      </a:lnTo>
                      <a:lnTo>
                        <a:pt x="222" y="81"/>
                      </a:lnTo>
                      <a:lnTo>
                        <a:pt x="221" y="60"/>
                      </a:lnTo>
                      <a:lnTo>
                        <a:pt x="222" y="42"/>
                      </a:lnTo>
                      <a:lnTo>
                        <a:pt x="221" y="26"/>
                      </a:lnTo>
                      <a:lnTo>
                        <a:pt x="222" y="13"/>
                      </a:lnTo>
                      <a:lnTo>
                        <a:pt x="221" y="5"/>
                      </a:lnTo>
                      <a:lnTo>
                        <a:pt x="222" y="3"/>
                      </a:lnTo>
                      <a:lnTo>
                        <a:pt x="219" y="2"/>
                      </a:lnTo>
                      <a:lnTo>
                        <a:pt x="215" y="0"/>
                      </a:lnTo>
                      <a:lnTo>
                        <a:pt x="214" y="5"/>
                      </a:lnTo>
                      <a:lnTo>
                        <a:pt x="215" y="13"/>
                      </a:lnTo>
                      <a:lnTo>
                        <a:pt x="214" y="26"/>
                      </a:lnTo>
                      <a:lnTo>
                        <a:pt x="215" y="42"/>
                      </a:lnTo>
                      <a:lnTo>
                        <a:pt x="214" y="60"/>
                      </a:lnTo>
                      <a:lnTo>
                        <a:pt x="215" y="81"/>
                      </a:lnTo>
                      <a:lnTo>
                        <a:pt x="217" y="180"/>
                      </a:lnTo>
                      <a:lnTo>
                        <a:pt x="4" y="228"/>
                      </a:lnTo>
                      <a:lnTo>
                        <a:pt x="0" y="232"/>
                      </a:lnTo>
                      <a:lnTo>
                        <a:pt x="0" y="232"/>
                      </a:lnTo>
                      <a:lnTo>
                        <a:pt x="4" y="23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1" name="Freeform 35"/>
                <p:cNvSpPr>
                  <a:spLocks noChangeAspect="1"/>
                </p:cNvSpPr>
                <p:nvPr/>
              </p:nvSpPr>
              <p:spPr bwMode="auto">
                <a:xfrm>
                  <a:off x="5262" y="2038"/>
                  <a:ext cx="2" cy="3"/>
                </a:xfrm>
                <a:custGeom>
                  <a:avLst/>
                  <a:gdLst/>
                  <a:ahLst/>
                  <a:cxnLst>
                    <a:cxn ang="0">
                      <a:pos x="3" y="4"/>
                    </a:cxn>
                    <a:cxn ang="0">
                      <a:pos x="4" y="0"/>
                    </a:cxn>
                    <a:cxn ang="0">
                      <a:pos x="0" y="6"/>
                    </a:cxn>
                    <a:cxn ang="0">
                      <a:pos x="0" y="3"/>
                    </a:cxn>
                    <a:cxn ang="0">
                      <a:pos x="3" y="4"/>
                    </a:cxn>
                  </a:cxnLst>
                  <a:rect l="0" t="0" r="r" b="b"/>
                  <a:pathLst>
                    <a:path w="4" h="6">
                      <a:moveTo>
                        <a:pt x="3" y="4"/>
                      </a:moveTo>
                      <a:lnTo>
                        <a:pt x="4" y="0"/>
                      </a:lnTo>
                      <a:lnTo>
                        <a:pt x="0" y="6"/>
                      </a:lnTo>
                      <a:lnTo>
                        <a:pt x="0" y="3"/>
                      </a:lnTo>
                      <a:lnTo>
                        <a:pt x="3"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2" name="Freeform 36"/>
                <p:cNvSpPr>
                  <a:spLocks noChangeAspect="1"/>
                </p:cNvSpPr>
                <p:nvPr/>
              </p:nvSpPr>
              <p:spPr bwMode="auto">
                <a:xfrm>
                  <a:off x="5154" y="2013"/>
                  <a:ext cx="110" cy="28"/>
                </a:xfrm>
                <a:custGeom>
                  <a:avLst/>
                  <a:gdLst/>
                  <a:ahLst/>
                  <a:cxnLst>
                    <a:cxn ang="0">
                      <a:pos x="219" y="50"/>
                    </a:cxn>
                    <a:cxn ang="0">
                      <a:pos x="0" y="0"/>
                    </a:cxn>
                    <a:cxn ang="0">
                      <a:pos x="0" y="3"/>
                    </a:cxn>
                    <a:cxn ang="0">
                      <a:pos x="0" y="7"/>
                    </a:cxn>
                    <a:cxn ang="0">
                      <a:pos x="215" y="56"/>
                    </a:cxn>
                    <a:cxn ang="0">
                      <a:pos x="219" y="50"/>
                    </a:cxn>
                  </a:cxnLst>
                  <a:rect l="0" t="0" r="r" b="b"/>
                  <a:pathLst>
                    <a:path w="219" h="56">
                      <a:moveTo>
                        <a:pt x="219" y="50"/>
                      </a:moveTo>
                      <a:lnTo>
                        <a:pt x="0" y="0"/>
                      </a:lnTo>
                      <a:lnTo>
                        <a:pt x="0" y="3"/>
                      </a:lnTo>
                      <a:lnTo>
                        <a:pt x="0" y="7"/>
                      </a:lnTo>
                      <a:lnTo>
                        <a:pt x="215" y="56"/>
                      </a:lnTo>
                      <a:lnTo>
                        <a:pt x="219" y="5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3" name="Freeform 37"/>
                <p:cNvSpPr>
                  <a:spLocks noChangeAspect="1"/>
                </p:cNvSpPr>
                <p:nvPr/>
              </p:nvSpPr>
              <p:spPr bwMode="auto">
                <a:xfrm>
                  <a:off x="5116" y="1924"/>
                  <a:ext cx="39" cy="92"/>
                </a:xfrm>
                <a:custGeom>
                  <a:avLst/>
                  <a:gdLst/>
                  <a:ahLst/>
                  <a:cxnLst>
                    <a:cxn ang="0">
                      <a:pos x="77" y="182"/>
                    </a:cxn>
                    <a:cxn ang="0">
                      <a:pos x="79" y="180"/>
                    </a:cxn>
                    <a:cxn ang="0">
                      <a:pos x="78" y="179"/>
                    </a:cxn>
                    <a:cxn ang="0">
                      <a:pos x="75" y="168"/>
                    </a:cxn>
                    <a:cxn ang="0">
                      <a:pos x="71" y="149"/>
                    </a:cxn>
                    <a:cxn ang="0">
                      <a:pos x="67" y="138"/>
                    </a:cxn>
                    <a:cxn ang="0">
                      <a:pos x="62" y="122"/>
                    </a:cxn>
                    <a:cxn ang="0">
                      <a:pos x="56" y="105"/>
                    </a:cxn>
                    <a:cxn ang="0">
                      <a:pos x="49" y="88"/>
                    </a:cxn>
                    <a:cxn ang="0">
                      <a:pos x="42" y="69"/>
                    </a:cxn>
                    <a:cxn ang="0">
                      <a:pos x="34" y="52"/>
                    </a:cxn>
                    <a:cxn ang="0">
                      <a:pos x="25" y="35"/>
                    </a:cxn>
                    <a:cxn ang="0">
                      <a:pos x="19" y="24"/>
                    </a:cxn>
                    <a:cxn ang="0">
                      <a:pos x="4" y="0"/>
                    </a:cxn>
                    <a:cxn ang="0">
                      <a:pos x="2" y="1"/>
                    </a:cxn>
                    <a:cxn ang="0">
                      <a:pos x="0" y="2"/>
                    </a:cxn>
                    <a:cxn ang="0">
                      <a:pos x="5" y="10"/>
                    </a:cxn>
                    <a:cxn ang="0">
                      <a:pos x="18" y="37"/>
                    </a:cxn>
                    <a:cxn ang="0">
                      <a:pos x="27" y="54"/>
                    </a:cxn>
                    <a:cxn ang="0">
                      <a:pos x="35" y="72"/>
                    </a:cxn>
                    <a:cxn ang="0">
                      <a:pos x="42" y="90"/>
                    </a:cxn>
                    <a:cxn ang="0">
                      <a:pos x="49" y="107"/>
                    </a:cxn>
                    <a:cxn ang="0">
                      <a:pos x="55" y="124"/>
                    </a:cxn>
                    <a:cxn ang="0">
                      <a:pos x="61" y="141"/>
                    </a:cxn>
                    <a:cxn ang="0">
                      <a:pos x="66" y="160"/>
                    </a:cxn>
                    <a:cxn ang="0">
                      <a:pos x="69" y="168"/>
                    </a:cxn>
                    <a:cxn ang="0">
                      <a:pos x="73" y="183"/>
                    </a:cxn>
                    <a:cxn ang="0">
                      <a:pos x="75" y="186"/>
                    </a:cxn>
                    <a:cxn ang="0">
                      <a:pos x="77" y="186"/>
                    </a:cxn>
                    <a:cxn ang="0">
                      <a:pos x="77" y="182"/>
                    </a:cxn>
                  </a:cxnLst>
                  <a:rect l="0" t="0" r="r" b="b"/>
                  <a:pathLst>
                    <a:path w="79" h="186">
                      <a:moveTo>
                        <a:pt x="77" y="182"/>
                      </a:moveTo>
                      <a:lnTo>
                        <a:pt x="79" y="180"/>
                      </a:lnTo>
                      <a:lnTo>
                        <a:pt x="78" y="179"/>
                      </a:lnTo>
                      <a:lnTo>
                        <a:pt x="75" y="168"/>
                      </a:lnTo>
                      <a:lnTo>
                        <a:pt x="71" y="149"/>
                      </a:lnTo>
                      <a:lnTo>
                        <a:pt x="67" y="138"/>
                      </a:lnTo>
                      <a:lnTo>
                        <a:pt x="62" y="122"/>
                      </a:lnTo>
                      <a:lnTo>
                        <a:pt x="56" y="105"/>
                      </a:lnTo>
                      <a:lnTo>
                        <a:pt x="49" y="88"/>
                      </a:lnTo>
                      <a:lnTo>
                        <a:pt x="42" y="69"/>
                      </a:lnTo>
                      <a:lnTo>
                        <a:pt x="34" y="52"/>
                      </a:lnTo>
                      <a:lnTo>
                        <a:pt x="25" y="35"/>
                      </a:lnTo>
                      <a:lnTo>
                        <a:pt x="19" y="24"/>
                      </a:lnTo>
                      <a:lnTo>
                        <a:pt x="4" y="0"/>
                      </a:lnTo>
                      <a:lnTo>
                        <a:pt x="2" y="1"/>
                      </a:lnTo>
                      <a:lnTo>
                        <a:pt x="0" y="2"/>
                      </a:lnTo>
                      <a:lnTo>
                        <a:pt x="5" y="10"/>
                      </a:lnTo>
                      <a:lnTo>
                        <a:pt x="18" y="37"/>
                      </a:lnTo>
                      <a:lnTo>
                        <a:pt x="27" y="54"/>
                      </a:lnTo>
                      <a:lnTo>
                        <a:pt x="35" y="72"/>
                      </a:lnTo>
                      <a:lnTo>
                        <a:pt x="42" y="90"/>
                      </a:lnTo>
                      <a:lnTo>
                        <a:pt x="49" y="107"/>
                      </a:lnTo>
                      <a:lnTo>
                        <a:pt x="55" y="124"/>
                      </a:lnTo>
                      <a:lnTo>
                        <a:pt x="61" y="141"/>
                      </a:lnTo>
                      <a:lnTo>
                        <a:pt x="66" y="160"/>
                      </a:lnTo>
                      <a:lnTo>
                        <a:pt x="69" y="168"/>
                      </a:lnTo>
                      <a:lnTo>
                        <a:pt x="73" y="183"/>
                      </a:lnTo>
                      <a:lnTo>
                        <a:pt x="75" y="186"/>
                      </a:lnTo>
                      <a:lnTo>
                        <a:pt x="77" y="186"/>
                      </a:lnTo>
                      <a:lnTo>
                        <a:pt x="77" y="18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4" name="Freeform 38"/>
                <p:cNvSpPr>
                  <a:spLocks noChangeAspect="1"/>
                </p:cNvSpPr>
                <p:nvPr/>
              </p:nvSpPr>
              <p:spPr bwMode="auto">
                <a:xfrm>
                  <a:off x="5104" y="1757"/>
                  <a:ext cx="68" cy="168"/>
                </a:xfrm>
                <a:custGeom>
                  <a:avLst/>
                  <a:gdLst/>
                  <a:ahLst/>
                  <a:cxnLst>
                    <a:cxn ang="0">
                      <a:pos x="26" y="334"/>
                    </a:cxn>
                    <a:cxn ang="0">
                      <a:pos x="29" y="333"/>
                    </a:cxn>
                    <a:cxn ang="0">
                      <a:pos x="19" y="316"/>
                    </a:cxn>
                    <a:cxn ang="0">
                      <a:pos x="136" y="130"/>
                    </a:cxn>
                    <a:cxn ang="0">
                      <a:pos x="127" y="121"/>
                    </a:cxn>
                    <a:cxn ang="0">
                      <a:pos x="9" y="3"/>
                    </a:cxn>
                    <a:cxn ang="0">
                      <a:pos x="7" y="0"/>
                    </a:cxn>
                    <a:cxn ang="0">
                      <a:pos x="4" y="2"/>
                    </a:cxn>
                    <a:cxn ang="0">
                      <a:pos x="0" y="3"/>
                    </a:cxn>
                    <a:cxn ang="0">
                      <a:pos x="2" y="5"/>
                    </a:cxn>
                    <a:cxn ang="0">
                      <a:pos x="122" y="126"/>
                    </a:cxn>
                    <a:cxn ang="0">
                      <a:pos x="129" y="130"/>
                    </a:cxn>
                    <a:cxn ang="0">
                      <a:pos x="12" y="318"/>
                    </a:cxn>
                    <a:cxn ang="0">
                      <a:pos x="7" y="309"/>
                    </a:cxn>
                    <a:cxn ang="0">
                      <a:pos x="24" y="335"/>
                    </a:cxn>
                    <a:cxn ang="0">
                      <a:pos x="26" y="334"/>
                    </a:cxn>
                  </a:cxnLst>
                  <a:rect l="0" t="0" r="r" b="b"/>
                  <a:pathLst>
                    <a:path w="136" h="335">
                      <a:moveTo>
                        <a:pt x="26" y="334"/>
                      </a:moveTo>
                      <a:lnTo>
                        <a:pt x="29" y="333"/>
                      </a:lnTo>
                      <a:lnTo>
                        <a:pt x="19" y="316"/>
                      </a:lnTo>
                      <a:lnTo>
                        <a:pt x="136" y="130"/>
                      </a:lnTo>
                      <a:lnTo>
                        <a:pt x="127" y="121"/>
                      </a:lnTo>
                      <a:lnTo>
                        <a:pt x="9" y="3"/>
                      </a:lnTo>
                      <a:lnTo>
                        <a:pt x="7" y="0"/>
                      </a:lnTo>
                      <a:lnTo>
                        <a:pt x="4" y="2"/>
                      </a:lnTo>
                      <a:lnTo>
                        <a:pt x="0" y="3"/>
                      </a:lnTo>
                      <a:lnTo>
                        <a:pt x="2" y="5"/>
                      </a:lnTo>
                      <a:lnTo>
                        <a:pt x="122" y="126"/>
                      </a:lnTo>
                      <a:lnTo>
                        <a:pt x="129" y="130"/>
                      </a:lnTo>
                      <a:lnTo>
                        <a:pt x="12" y="318"/>
                      </a:lnTo>
                      <a:lnTo>
                        <a:pt x="7" y="309"/>
                      </a:lnTo>
                      <a:lnTo>
                        <a:pt x="24" y="335"/>
                      </a:lnTo>
                      <a:lnTo>
                        <a:pt x="26" y="33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5" name="Freeform 39"/>
                <p:cNvSpPr>
                  <a:spLocks noChangeAspect="1"/>
                </p:cNvSpPr>
                <p:nvPr/>
              </p:nvSpPr>
              <p:spPr bwMode="auto">
                <a:xfrm>
                  <a:off x="5012" y="1756"/>
                  <a:ext cx="96" cy="62"/>
                </a:xfrm>
                <a:custGeom>
                  <a:avLst/>
                  <a:gdLst/>
                  <a:ahLst/>
                  <a:cxnLst>
                    <a:cxn ang="0">
                      <a:pos x="191" y="2"/>
                    </a:cxn>
                    <a:cxn ang="0">
                      <a:pos x="190" y="0"/>
                    </a:cxn>
                    <a:cxn ang="0">
                      <a:pos x="1" y="118"/>
                    </a:cxn>
                    <a:cxn ang="0">
                      <a:pos x="0" y="118"/>
                    </a:cxn>
                    <a:cxn ang="0">
                      <a:pos x="0" y="121"/>
                    </a:cxn>
                    <a:cxn ang="0">
                      <a:pos x="0" y="124"/>
                    </a:cxn>
                    <a:cxn ang="0">
                      <a:pos x="1" y="124"/>
                    </a:cxn>
                    <a:cxn ang="0">
                      <a:pos x="3" y="123"/>
                    </a:cxn>
                    <a:cxn ang="0">
                      <a:pos x="189" y="6"/>
                    </a:cxn>
                    <a:cxn ang="0">
                      <a:pos x="188" y="4"/>
                    </a:cxn>
                    <a:cxn ang="0">
                      <a:pos x="191" y="2"/>
                    </a:cxn>
                  </a:cxnLst>
                  <a:rect l="0" t="0" r="r" b="b"/>
                  <a:pathLst>
                    <a:path w="191" h="124">
                      <a:moveTo>
                        <a:pt x="191" y="2"/>
                      </a:moveTo>
                      <a:lnTo>
                        <a:pt x="190" y="0"/>
                      </a:lnTo>
                      <a:lnTo>
                        <a:pt x="1" y="118"/>
                      </a:lnTo>
                      <a:lnTo>
                        <a:pt x="0" y="118"/>
                      </a:lnTo>
                      <a:lnTo>
                        <a:pt x="0" y="121"/>
                      </a:lnTo>
                      <a:lnTo>
                        <a:pt x="0" y="124"/>
                      </a:lnTo>
                      <a:lnTo>
                        <a:pt x="1" y="124"/>
                      </a:lnTo>
                      <a:lnTo>
                        <a:pt x="3" y="123"/>
                      </a:lnTo>
                      <a:lnTo>
                        <a:pt x="189" y="6"/>
                      </a:lnTo>
                      <a:lnTo>
                        <a:pt x="188" y="4"/>
                      </a:lnTo>
                      <a:lnTo>
                        <a:pt x="19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6" name="Freeform 40"/>
                <p:cNvSpPr>
                  <a:spLocks noChangeAspect="1"/>
                </p:cNvSpPr>
                <p:nvPr/>
              </p:nvSpPr>
              <p:spPr bwMode="auto">
                <a:xfrm>
                  <a:off x="4913" y="1775"/>
                  <a:ext cx="100" cy="43"/>
                </a:xfrm>
                <a:custGeom>
                  <a:avLst/>
                  <a:gdLst/>
                  <a:ahLst/>
                  <a:cxnLst>
                    <a:cxn ang="0">
                      <a:pos x="199" y="83"/>
                    </a:cxn>
                    <a:cxn ang="0">
                      <a:pos x="200" y="80"/>
                    </a:cxn>
                    <a:cxn ang="0">
                      <a:pos x="176" y="67"/>
                    </a:cxn>
                    <a:cxn ang="0">
                      <a:pos x="157" y="55"/>
                    </a:cxn>
                    <a:cxn ang="0">
                      <a:pos x="139" y="45"/>
                    </a:cxn>
                    <a:cxn ang="0">
                      <a:pos x="125" y="37"/>
                    </a:cxn>
                    <a:cxn ang="0">
                      <a:pos x="111" y="30"/>
                    </a:cxn>
                    <a:cxn ang="0">
                      <a:pos x="98" y="24"/>
                    </a:cxn>
                    <a:cxn ang="0">
                      <a:pos x="89" y="21"/>
                    </a:cxn>
                    <a:cxn ang="0">
                      <a:pos x="77" y="17"/>
                    </a:cxn>
                    <a:cxn ang="0">
                      <a:pos x="60" y="12"/>
                    </a:cxn>
                    <a:cxn ang="0">
                      <a:pos x="42" y="8"/>
                    </a:cxn>
                    <a:cxn ang="0">
                      <a:pos x="23" y="5"/>
                    </a:cxn>
                    <a:cxn ang="0">
                      <a:pos x="1" y="0"/>
                    </a:cxn>
                    <a:cxn ang="0">
                      <a:pos x="1" y="0"/>
                    </a:cxn>
                    <a:cxn ang="0">
                      <a:pos x="0" y="0"/>
                    </a:cxn>
                    <a:cxn ang="0">
                      <a:pos x="0" y="4"/>
                    </a:cxn>
                    <a:cxn ang="0">
                      <a:pos x="0" y="7"/>
                    </a:cxn>
                    <a:cxn ang="0">
                      <a:pos x="1" y="7"/>
                    </a:cxn>
                    <a:cxn ang="0">
                      <a:pos x="23" y="12"/>
                    </a:cxn>
                    <a:cxn ang="0">
                      <a:pos x="42" y="15"/>
                    </a:cxn>
                    <a:cxn ang="0">
                      <a:pos x="55" y="18"/>
                    </a:cxn>
                    <a:cxn ang="0">
                      <a:pos x="66" y="22"/>
                    </a:cxn>
                    <a:cxn ang="0">
                      <a:pos x="80" y="25"/>
                    </a:cxn>
                    <a:cxn ang="0">
                      <a:pos x="96" y="31"/>
                    </a:cxn>
                    <a:cxn ang="0">
                      <a:pos x="108" y="37"/>
                    </a:cxn>
                    <a:cxn ang="0">
                      <a:pos x="122" y="44"/>
                    </a:cxn>
                    <a:cxn ang="0">
                      <a:pos x="137" y="52"/>
                    </a:cxn>
                    <a:cxn ang="0">
                      <a:pos x="154" y="62"/>
                    </a:cxn>
                    <a:cxn ang="0">
                      <a:pos x="174" y="74"/>
                    </a:cxn>
                    <a:cxn ang="0">
                      <a:pos x="198" y="86"/>
                    </a:cxn>
                    <a:cxn ang="0">
                      <a:pos x="199" y="86"/>
                    </a:cxn>
                    <a:cxn ang="0">
                      <a:pos x="199" y="86"/>
                    </a:cxn>
                    <a:cxn ang="0">
                      <a:pos x="199" y="83"/>
                    </a:cxn>
                  </a:cxnLst>
                  <a:rect l="0" t="0" r="r" b="b"/>
                  <a:pathLst>
                    <a:path w="200" h="86">
                      <a:moveTo>
                        <a:pt x="199" y="83"/>
                      </a:moveTo>
                      <a:lnTo>
                        <a:pt x="200" y="80"/>
                      </a:lnTo>
                      <a:lnTo>
                        <a:pt x="176" y="67"/>
                      </a:lnTo>
                      <a:lnTo>
                        <a:pt x="157" y="55"/>
                      </a:lnTo>
                      <a:lnTo>
                        <a:pt x="139" y="45"/>
                      </a:lnTo>
                      <a:lnTo>
                        <a:pt x="125" y="37"/>
                      </a:lnTo>
                      <a:lnTo>
                        <a:pt x="111" y="30"/>
                      </a:lnTo>
                      <a:lnTo>
                        <a:pt x="98" y="24"/>
                      </a:lnTo>
                      <a:lnTo>
                        <a:pt x="89" y="21"/>
                      </a:lnTo>
                      <a:lnTo>
                        <a:pt x="77" y="17"/>
                      </a:lnTo>
                      <a:lnTo>
                        <a:pt x="60" y="12"/>
                      </a:lnTo>
                      <a:lnTo>
                        <a:pt x="42" y="8"/>
                      </a:lnTo>
                      <a:lnTo>
                        <a:pt x="23" y="5"/>
                      </a:lnTo>
                      <a:lnTo>
                        <a:pt x="1" y="0"/>
                      </a:lnTo>
                      <a:lnTo>
                        <a:pt x="1" y="0"/>
                      </a:lnTo>
                      <a:lnTo>
                        <a:pt x="0" y="0"/>
                      </a:lnTo>
                      <a:lnTo>
                        <a:pt x="0" y="4"/>
                      </a:lnTo>
                      <a:lnTo>
                        <a:pt x="0" y="7"/>
                      </a:lnTo>
                      <a:lnTo>
                        <a:pt x="1" y="7"/>
                      </a:lnTo>
                      <a:lnTo>
                        <a:pt x="23" y="12"/>
                      </a:lnTo>
                      <a:lnTo>
                        <a:pt x="42" y="15"/>
                      </a:lnTo>
                      <a:lnTo>
                        <a:pt x="55" y="18"/>
                      </a:lnTo>
                      <a:lnTo>
                        <a:pt x="66" y="22"/>
                      </a:lnTo>
                      <a:lnTo>
                        <a:pt x="80" y="25"/>
                      </a:lnTo>
                      <a:lnTo>
                        <a:pt x="96" y="31"/>
                      </a:lnTo>
                      <a:lnTo>
                        <a:pt x="108" y="37"/>
                      </a:lnTo>
                      <a:lnTo>
                        <a:pt x="122" y="44"/>
                      </a:lnTo>
                      <a:lnTo>
                        <a:pt x="137" y="52"/>
                      </a:lnTo>
                      <a:lnTo>
                        <a:pt x="154" y="62"/>
                      </a:lnTo>
                      <a:lnTo>
                        <a:pt x="174" y="74"/>
                      </a:lnTo>
                      <a:lnTo>
                        <a:pt x="198" y="86"/>
                      </a:lnTo>
                      <a:lnTo>
                        <a:pt x="199" y="86"/>
                      </a:lnTo>
                      <a:lnTo>
                        <a:pt x="199" y="86"/>
                      </a:lnTo>
                      <a:lnTo>
                        <a:pt x="199" y="8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7" name="Freeform 41"/>
                <p:cNvSpPr>
                  <a:spLocks noChangeAspect="1"/>
                </p:cNvSpPr>
                <p:nvPr/>
              </p:nvSpPr>
              <p:spPr bwMode="auto">
                <a:xfrm>
                  <a:off x="4797" y="1667"/>
                  <a:ext cx="117" cy="111"/>
                </a:xfrm>
                <a:custGeom>
                  <a:avLst/>
                  <a:gdLst/>
                  <a:ahLst/>
                  <a:cxnLst>
                    <a:cxn ang="0">
                      <a:pos x="231" y="219"/>
                    </a:cxn>
                    <a:cxn ang="0">
                      <a:pos x="235" y="219"/>
                    </a:cxn>
                    <a:cxn ang="0">
                      <a:pos x="186" y="2"/>
                    </a:cxn>
                    <a:cxn ang="0">
                      <a:pos x="6" y="1"/>
                    </a:cxn>
                    <a:cxn ang="0">
                      <a:pos x="2" y="0"/>
                    </a:cxn>
                    <a:cxn ang="0">
                      <a:pos x="1" y="3"/>
                    </a:cxn>
                    <a:cxn ang="0">
                      <a:pos x="0" y="7"/>
                    </a:cxn>
                    <a:cxn ang="0">
                      <a:pos x="3" y="8"/>
                    </a:cxn>
                    <a:cxn ang="0">
                      <a:pos x="179" y="7"/>
                    </a:cxn>
                    <a:cxn ang="0">
                      <a:pos x="228" y="219"/>
                    </a:cxn>
                    <a:cxn ang="0">
                      <a:pos x="231" y="222"/>
                    </a:cxn>
                    <a:cxn ang="0">
                      <a:pos x="231" y="222"/>
                    </a:cxn>
                    <a:cxn ang="0">
                      <a:pos x="231" y="219"/>
                    </a:cxn>
                  </a:cxnLst>
                  <a:rect l="0" t="0" r="r" b="b"/>
                  <a:pathLst>
                    <a:path w="235" h="222">
                      <a:moveTo>
                        <a:pt x="231" y="219"/>
                      </a:moveTo>
                      <a:lnTo>
                        <a:pt x="235" y="219"/>
                      </a:lnTo>
                      <a:lnTo>
                        <a:pt x="186" y="2"/>
                      </a:lnTo>
                      <a:lnTo>
                        <a:pt x="6" y="1"/>
                      </a:lnTo>
                      <a:lnTo>
                        <a:pt x="2" y="0"/>
                      </a:lnTo>
                      <a:lnTo>
                        <a:pt x="1" y="3"/>
                      </a:lnTo>
                      <a:lnTo>
                        <a:pt x="0" y="7"/>
                      </a:lnTo>
                      <a:lnTo>
                        <a:pt x="3" y="8"/>
                      </a:lnTo>
                      <a:lnTo>
                        <a:pt x="179" y="7"/>
                      </a:lnTo>
                      <a:lnTo>
                        <a:pt x="228" y="219"/>
                      </a:lnTo>
                      <a:lnTo>
                        <a:pt x="231" y="222"/>
                      </a:lnTo>
                      <a:lnTo>
                        <a:pt x="231" y="222"/>
                      </a:lnTo>
                      <a:lnTo>
                        <a:pt x="231" y="21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8" name="Freeform 42"/>
                <p:cNvSpPr>
                  <a:spLocks noChangeAspect="1"/>
                </p:cNvSpPr>
                <p:nvPr/>
              </p:nvSpPr>
              <p:spPr bwMode="auto">
                <a:xfrm>
                  <a:off x="4796" y="1667"/>
                  <a:ext cx="3" cy="2"/>
                </a:xfrm>
                <a:custGeom>
                  <a:avLst/>
                  <a:gdLst/>
                  <a:ahLst/>
                  <a:cxnLst>
                    <a:cxn ang="0">
                      <a:pos x="3" y="1"/>
                    </a:cxn>
                    <a:cxn ang="0">
                      <a:pos x="0" y="0"/>
                    </a:cxn>
                    <a:cxn ang="0">
                      <a:pos x="6" y="4"/>
                    </a:cxn>
                    <a:cxn ang="0">
                      <a:pos x="2" y="4"/>
                    </a:cxn>
                    <a:cxn ang="0">
                      <a:pos x="3" y="1"/>
                    </a:cxn>
                  </a:cxnLst>
                  <a:rect l="0" t="0" r="r" b="b"/>
                  <a:pathLst>
                    <a:path w="6" h="4">
                      <a:moveTo>
                        <a:pt x="3" y="1"/>
                      </a:moveTo>
                      <a:lnTo>
                        <a:pt x="0" y="0"/>
                      </a:lnTo>
                      <a:lnTo>
                        <a:pt x="6" y="4"/>
                      </a:lnTo>
                      <a:lnTo>
                        <a:pt x="2" y="4"/>
                      </a:lnTo>
                      <a:lnTo>
                        <a:pt x="3"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79" name="Freeform 43"/>
                <p:cNvSpPr>
                  <a:spLocks noChangeAspect="1"/>
                </p:cNvSpPr>
                <p:nvPr/>
              </p:nvSpPr>
              <p:spPr bwMode="auto">
                <a:xfrm>
                  <a:off x="4771" y="1667"/>
                  <a:ext cx="28" cy="110"/>
                </a:xfrm>
                <a:custGeom>
                  <a:avLst/>
                  <a:gdLst/>
                  <a:ahLst/>
                  <a:cxnLst>
                    <a:cxn ang="0">
                      <a:pos x="51" y="0"/>
                    </a:cxn>
                    <a:cxn ang="0">
                      <a:pos x="0" y="220"/>
                    </a:cxn>
                    <a:cxn ang="0">
                      <a:pos x="4" y="220"/>
                    </a:cxn>
                    <a:cxn ang="0">
                      <a:pos x="7" y="220"/>
                    </a:cxn>
                    <a:cxn ang="0">
                      <a:pos x="57" y="4"/>
                    </a:cxn>
                    <a:cxn ang="0">
                      <a:pos x="51" y="0"/>
                    </a:cxn>
                  </a:cxnLst>
                  <a:rect l="0" t="0" r="r" b="b"/>
                  <a:pathLst>
                    <a:path w="57" h="220">
                      <a:moveTo>
                        <a:pt x="51" y="0"/>
                      </a:moveTo>
                      <a:lnTo>
                        <a:pt x="0" y="220"/>
                      </a:lnTo>
                      <a:lnTo>
                        <a:pt x="4" y="220"/>
                      </a:lnTo>
                      <a:lnTo>
                        <a:pt x="7" y="220"/>
                      </a:lnTo>
                      <a:lnTo>
                        <a:pt x="57" y="4"/>
                      </a:lnTo>
                      <a:lnTo>
                        <a:pt x="51"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0" name="Freeform 44"/>
                <p:cNvSpPr>
                  <a:spLocks noChangeAspect="1"/>
                </p:cNvSpPr>
                <p:nvPr/>
              </p:nvSpPr>
              <p:spPr bwMode="auto">
                <a:xfrm>
                  <a:off x="4771" y="1776"/>
                  <a:ext cx="4" cy="3"/>
                </a:xfrm>
                <a:custGeom>
                  <a:avLst/>
                  <a:gdLst/>
                  <a:ahLst/>
                  <a:cxnLst>
                    <a:cxn ang="0">
                      <a:pos x="4" y="3"/>
                    </a:cxn>
                    <a:cxn ang="0">
                      <a:pos x="1" y="0"/>
                    </a:cxn>
                    <a:cxn ang="0">
                      <a:pos x="0" y="1"/>
                    </a:cxn>
                    <a:cxn ang="0">
                      <a:pos x="2" y="7"/>
                    </a:cxn>
                    <a:cxn ang="0">
                      <a:pos x="5" y="6"/>
                    </a:cxn>
                    <a:cxn ang="0">
                      <a:pos x="7" y="4"/>
                    </a:cxn>
                    <a:cxn ang="0">
                      <a:pos x="7" y="3"/>
                    </a:cxn>
                    <a:cxn ang="0">
                      <a:pos x="4" y="3"/>
                    </a:cxn>
                  </a:cxnLst>
                  <a:rect l="0" t="0" r="r" b="b"/>
                  <a:pathLst>
                    <a:path w="7" h="7">
                      <a:moveTo>
                        <a:pt x="4" y="3"/>
                      </a:moveTo>
                      <a:lnTo>
                        <a:pt x="1" y="0"/>
                      </a:lnTo>
                      <a:lnTo>
                        <a:pt x="0" y="1"/>
                      </a:lnTo>
                      <a:lnTo>
                        <a:pt x="2" y="7"/>
                      </a:lnTo>
                      <a:lnTo>
                        <a:pt x="5" y="6"/>
                      </a:lnTo>
                      <a:lnTo>
                        <a:pt x="7" y="4"/>
                      </a:lnTo>
                      <a:lnTo>
                        <a:pt x="7" y="3"/>
                      </a:lnTo>
                      <a:lnTo>
                        <a:pt x="4"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1" name="Freeform 45"/>
                <p:cNvSpPr>
                  <a:spLocks noChangeAspect="1"/>
                </p:cNvSpPr>
                <p:nvPr/>
              </p:nvSpPr>
              <p:spPr bwMode="auto">
                <a:xfrm>
                  <a:off x="4845" y="1840"/>
                  <a:ext cx="246" cy="493"/>
                </a:xfrm>
                <a:custGeom>
                  <a:avLst/>
                  <a:gdLst/>
                  <a:ahLst/>
                  <a:cxnLst>
                    <a:cxn ang="0">
                      <a:pos x="0" y="979"/>
                    </a:cxn>
                    <a:cxn ang="0">
                      <a:pos x="0" y="986"/>
                    </a:cxn>
                    <a:cxn ang="0">
                      <a:pos x="66" y="981"/>
                    </a:cxn>
                    <a:cxn ang="0">
                      <a:pos x="133" y="967"/>
                    </a:cxn>
                    <a:cxn ang="0">
                      <a:pos x="191" y="947"/>
                    </a:cxn>
                    <a:cxn ang="0">
                      <a:pos x="242" y="921"/>
                    </a:cxn>
                    <a:cxn ang="0">
                      <a:pos x="304" y="879"/>
                    </a:cxn>
                    <a:cxn ang="0">
                      <a:pos x="348" y="841"/>
                    </a:cxn>
                    <a:cxn ang="0">
                      <a:pos x="386" y="797"/>
                    </a:cxn>
                    <a:cxn ang="0">
                      <a:pos x="429" y="735"/>
                    </a:cxn>
                    <a:cxn ang="0">
                      <a:pos x="454" y="684"/>
                    </a:cxn>
                    <a:cxn ang="0">
                      <a:pos x="475" y="625"/>
                    </a:cxn>
                    <a:cxn ang="0">
                      <a:pos x="488" y="559"/>
                    </a:cxn>
                    <a:cxn ang="0">
                      <a:pos x="493" y="493"/>
                    </a:cxn>
                    <a:cxn ang="0">
                      <a:pos x="488" y="427"/>
                    </a:cxn>
                    <a:cxn ang="0">
                      <a:pos x="475" y="362"/>
                    </a:cxn>
                    <a:cxn ang="0">
                      <a:pos x="454" y="302"/>
                    </a:cxn>
                    <a:cxn ang="0">
                      <a:pos x="429" y="251"/>
                    </a:cxn>
                    <a:cxn ang="0">
                      <a:pos x="386" y="189"/>
                    </a:cxn>
                    <a:cxn ang="0">
                      <a:pos x="348" y="145"/>
                    </a:cxn>
                    <a:cxn ang="0">
                      <a:pos x="304" y="106"/>
                    </a:cxn>
                    <a:cxn ang="0">
                      <a:pos x="241" y="65"/>
                    </a:cxn>
                    <a:cxn ang="0">
                      <a:pos x="191" y="39"/>
                    </a:cxn>
                    <a:cxn ang="0">
                      <a:pos x="133" y="19"/>
                    </a:cxn>
                    <a:cxn ang="0">
                      <a:pos x="66" y="5"/>
                    </a:cxn>
                    <a:cxn ang="0">
                      <a:pos x="0" y="0"/>
                    </a:cxn>
                    <a:cxn ang="0">
                      <a:pos x="0" y="7"/>
                    </a:cxn>
                    <a:cxn ang="0">
                      <a:pos x="66" y="12"/>
                    </a:cxn>
                    <a:cxn ang="0">
                      <a:pos x="128" y="26"/>
                    </a:cxn>
                    <a:cxn ang="0">
                      <a:pos x="189" y="46"/>
                    </a:cxn>
                    <a:cxn ang="0">
                      <a:pos x="252" y="78"/>
                    </a:cxn>
                    <a:cxn ang="0">
                      <a:pos x="293" y="106"/>
                    </a:cxn>
                    <a:cxn ang="0">
                      <a:pos x="343" y="150"/>
                    </a:cxn>
                    <a:cxn ang="0">
                      <a:pos x="388" y="201"/>
                    </a:cxn>
                    <a:cxn ang="0">
                      <a:pos x="417" y="242"/>
                    </a:cxn>
                    <a:cxn ang="0">
                      <a:pos x="447" y="304"/>
                    </a:cxn>
                    <a:cxn ang="0">
                      <a:pos x="468" y="366"/>
                    </a:cxn>
                    <a:cxn ang="0">
                      <a:pos x="482" y="427"/>
                    </a:cxn>
                    <a:cxn ang="0">
                      <a:pos x="486" y="493"/>
                    </a:cxn>
                    <a:cxn ang="0">
                      <a:pos x="482" y="559"/>
                    </a:cxn>
                    <a:cxn ang="0">
                      <a:pos x="468" y="621"/>
                    </a:cxn>
                    <a:cxn ang="0">
                      <a:pos x="447" y="682"/>
                    </a:cxn>
                    <a:cxn ang="0">
                      <a:pos x="417" y="744"/>
                    </a:cxn>
                    <a:cxn ang="0">
                      <a:pos x="388" y="785"/>
                    </a:cxn>
                    <a:cxn ang="0">
                      <a:pos x="343" y="836"/>
                    </a:cxn>
                    <a:cxn ang="0">
                      <a:pos x="293" y="881"/>
                    </a:cxn>
                    <a:cxn ang="0">
                      <a:pos x="251" y="910"/>
                    </a:cxn>
                    <a:cxn ang="0">
                      <a:pos x="189" y="940"/>
                    </a:cxn>
                    <a:cxn ang="0">
                      <a:pos x="128" y="960"/>
                    </a:cxn>
                    <a:cxn ang="0">
                      <a:pos x="66" y="974"/>
                    </a:cxn>
                    <a:cxn ang="0">
                      <a:pos x="0" y="979"/>
                    </a:cxn>
                  </a:cxnLst>
                  <a:rect l="0" t="0" r="r" b="b"/>
                  <a:pathLst>
                    <a:path w="493" h="986">
                      <a:moveTo>
                        <a:pt x="0" y="979"/>
                      </a:moveTo>
                      <a:lnTo>
                        <a:pt x="0" y="986"/>
                      </a:lnTo>
                      <a:lnTo>
                        <a:pt x="66" y="981"/>
                      </a:lnTo>
                      <a:lnTo>
                        <a:pt x="133" y="967"/>
                      </a:lnTo>
                      <a:lnTo>
                        <a:pt x="191" y="947"/>
                      </a:lnTo>
                      <a:lnTo>
                        <a:pt x="242" y="921"/>
                      </a:lnTo>
                      <a:lnTo>
                        <a:pt x="304" y="879"/>
                      </a:lnTo>
                      <a:lnTo>
                        <a:pt x="348" y="841"/>
                      </a:lnTo>
                      <a:lnTo>
                        <a:pt x="386" y="797"/>
                      </a:lnTo>
                      <a:lnTo>
                        <a:pt x="429" y="735"/>
                      </a:lnTo>
                      <a:lnTo>
                        <a:pt x="454" y="684"/>
                      </a:lnTo>
                      <a:lnTo>
                        <a:pt x="475" y="625"/>
                      </a:lnTo>
                      <a:lnTo>
                        <a:pt x="488" y="559"/>
                      </a:lnTo>
                      <a:lnTo>
                        <a:pt x="493" y="493"/>
                      </a:lnTo>
                      <a:lnTo>
                        <a:pt x="488" y="427"/>
                      </a:lnTo>
                      <a:lnTo>
                        <a:pt x="475" y="362"/>
                      </a:lnTo>
                      <a:lnTo>
                        <a:pt x="454" y="302"/>
                      </a:lnTo>
                      <a:lnTo>
                        <a:pt x="429" y="251"/>
                      </a:lnTo>
                      <a:lnTo>
                        <a:pt x="386" y="189"/>
                      </a:lnTo>
                      <a:lnTo>
                        <a:pt x="348" y="145"/>
                      </a:lnTo>
                      <a:lnTo>
                        <a:pt x="304" y="106"/>
                      </a:lnTo>
                      <a:lnTo>
                        <a:pt x="241" y="65"/>
                      </a:lnTo>
                      <a:lnTo>
                        <a:pt x="191" y="39"/>
                      </a:lnTo>
                      <a:lnTo>
                        <a:pt x="133" y="19"/>
                      </a:lnTo>
                      <a:lnTo>
                        <a:pt x="66" y="5"/>
                      </a:lnTo>
                      <a:lnTo>
                        <a:pt x="0" y="0"/>
                      </a:lnTo>
                      <a:lnTo>
                        <a:pt x="0" y="7"/>
                      </a:lnTo>
                      <a:lnTo>
                        <a:pt x="66" y="12"/>
                      </a:lnTo>
                      <a:lnTo>
                        <a:pt x="128" y="26"/>
                      </a:lnTo>
                      <a:lnTo>
                        <a:pt x="189" y="46"/>
                      </a:lnTo>
                      <a:lnTo>
                        <a:pt x="252" y="78"/>
                      </a:lnTo>
                      <a:lnTo>
                        <a:pt x="293" y="106"/>
                      </a:lnTo>
                      <a:lnTo>
                        <a:pt x="343" y="150"/>
                      </a:lnTo>
                      <a:lnTo>
                        <a:pt x="388" y="201"/>
                      </a:lnTo>
                      <a:lnTo>
                        <a:pt x="417" y="242"/>
                      </a:lnTo>
                      <a:lnTo>
                        <a:pt x="447" y="304"/>
                      </a:lnTo>
                      <a:lnTo>
                        <a:pt x="468" y="366"/>
                      </a:lnTo>
                      <a:lnTo>
                        <a:pt x="482" y="427"/>
                      </a:lnTo>
                      <a:lnTo>
                        <a:pt x="486" y="493"/>
                      </a:lnTo>
                      <a:lnTo>
                        <a:pt x="482" y="559"/>
                      </a:lnTo>
                      <a:lnTo>
                        <a:pt x="468" y="621"/>
                      </a:lnTo>
                      <a:lnTo>
                        <a:pt x="447" y="682"/>
                      </a:lnTo>
                      <a:lnTo>
                        <a:pt x="417" y="744"/>
                      </a:lnTo>
                      <a:lnTo>
                        <a:pt x="388" y="785"/>
                      </a:lnTo>
                      <a:lnTo>
                        <a:pt x="343" y="836"/>
                      </a:lnTo>
                      <a:lnTo>
                        <a:pt x="293" y="881"/>
                      </a:lnTo>
                      <a:lnTo>
                        <a:pt x="251" y="910"/>
                      </a:lnTo>
                      <a:lnTo>
                        <a:pt x="189" y="940"/>
                      </a:lnTo>
                      <a:lnTo>
                        <a:pt x="128" y="960"/>
                      </a:lnTo>
                      <a:lnTo>
                        <a:pt x="66" y="974"/>
                      </a:lnTo>
                      <a:lnTo>
                        <a:pt x="0" y="97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2" name="Freeform 46"/>
                <p:cNvSpPr>
                  <a:spLocks noChangeAspect="1"/>
                </p:cNvSpPr>
                <p:nvPr/>
              </p:nvSpPr>
              <p:spPr bwMode="auto">
                <a:xfrm>
                  <a:off x="4598" y="1840"/>
                  <a:ext cx="247" cy="493"/>
                </a:xfrm>
                <a:custGeom>
                  <a:avLst/>
                  <a:gdLst/>
                  <a:ahLst/>
                  <a:cxnLst>
                    <a:cxn ang="0">
                      <a:pos x="492" y="0"/>
                    </a:cxn>
                    <a:cxn ang="0">
                      <a:pos x="427" y="5"/>
                    </a:cxn>
                    <a:cxn ang="0">
                      <a:pos x="361" y="19"/>
                    </a:cxn>
                    <a:cxn ang="0">
                      <a:pos x="301" y="39"/>
                    </a:cxn>
                    <a:cxn ang="0">
                      <a:pos x="252" y="65"/>
                    </a:cxn>
                    <a:cxn ang="0">
                      <a:pos x="189" y="106"/>
                    </a:cxn>
                    <a:cxn ang="0">
                      <a:pos x="145" y="145"/>
                    </a:cxn>
                    <a:cxn ang="0">
                      <a:pos x="106" y="189"/>
                    </a:cxn>
                    <a:cxn ang="0">
                      <a:pos x="64" y="252"/>
                    </a:cxn>
                    <a:cxn ang="0">
                      <a:pos x="39" y="302"/>
                    </a:cxn>
                    <a:cxn ang="0">
                      <a:pos x="18" y="362"/>
                    </a:cxn>
                    <a:cxn ang="0">
                      <a:pos x="4" y="427"/>
                    </a:cxn>
                    <a:cxn ang="0">
                      <a:pos x="0" y="493"/>
                    </a:cxn>
                    <a:cxn ang="0">
                      <a:pos x="4" y="559"/>
                    </a:cxn>
                    <a:cxn ang="0">
                      <a:pos x="18" y="625"/>
                    </a:cxn>
                    <a:cxn ang="0">
                      <a:pos x="39" y="684"/>
                    </a:cxn>
                    <a:cxn ang="0">
                      <a:pos x="64" y="734"/>
                    </a:cxn>
                    <a:cxn ang="0">
                      <a:pos x="106" y="797"/>
                    </a:cxn>
                    <a:cxn ang="0">
                      <a:pos x="145" y="841"/>
                    </a:cxn>
                    <a:cxn ang="0">
                      <a:pos x="189" y="879"/>
                    </a:cxn>
                    <a:cxn ang="0">
                      <a:pos x="251" y="921"/>
                    </a:cxn>
                    <a:cxn ang="0">
                      <a:pos x="301" y="947"/>
                    </a:cxn>
                    <a:cxn ang="0">
                      <a:pos x="361" y="967"/>
                    </a:cxn>
                    <a:cxn ang="0">
                      <a:pos x="427" y="981"/>
                    </a:cxn>
                    <a:cxn ang="0">
                      <a:pos x="492" y="986"/>
                    </a:cxn>
                    <a:cxn ang="0">
                      <a:pos x="492" y="986"/>
                    </a:cxn>
                    <a:cxn ang="0">
                      <a:pos x="492" y="979"/>
                    </a:cxn>
                    <a:cxn ang="0">
                      <a:pos x="427" y="974"/>
                    </a:cxn>
                    <a:cxn ang="0">
                      <a:pos x="366" y="960"/>
                    </a:cxn>
                    <a:cxn ang="0">
                      <a:pos x="304" y="940"/>
                    </a:cxn>
                    <a:cxn ang="0">
                      <a:pos x="242" y="910"/>
                    </a:cxn>
                    <a:cxn ang="0">
                      <a:pos x="200" y="881"/>
                    </a:cxn>
                    <a:cxn ang="0">
                      <a:pos x="149" y="836"/>
                    </a:cxn>
                    <a:cxn ang="0">
                      <a:pos x="106" y="785"/>
                    </a:cxn>
                    <a:cxn ang="0">
                      <a:pos x="78" y="745"/>
                    </a:cxn>
                    <a:cxn ang="0">
                      <a:pos x="46" y="682"/>
                    </a:cxn>
                    <a:cxn ang="0">
                      <a:pos x="25" y="621"/>
                    </a:cxn>
                    <a:cxn ang="0">
                      <a:pos x="11" y="559"/>
                    </a:cxn>
                    <a:cxn ang="0">
                      <a:pos x="7" y="493"/>
                    </a:cxn>
                    <a:cxn ang="0">
                      <a:pos x="11" y="427"/>
                    </a:cxn>
                    <a:cxn ang="0">
                      <a:pos x="25" y="366"/>
                    </a:cxn>
                    <a:cxn ang="0">
                      <a:pos x="46" y="304"/>
                    </a:cxn>
                    <a:cxn ang="0">
                      <a:pos x="78" y="241"/>
                    </a:cxn>
                    <a:cxn ang="0">
                      <a:pos x="106" y="201"/>
                    </a:cxn>
                    <a:cxn ang="0">
                      <a:pos x="149" y="150"/>
                    </a:cxn>
                    <a:cxn ang="0">
                      <a:pos x="200" y="106"/>
                    </a:cxn>
                    <a:cxn ang="0">
                      <a:pos x="240" y="78"/>
                    </a:cxn>
                    <a:cxn ang="0">
                      <a:pos x="304" y="46"/>
                    </a:cxn>
                    <a:cxn ang="0">
                      <a:pos x="366" y="26"/>
                    </a:cxn>
                    <a:cxn ang="0">
                      <a:pos x="427" y="12"/>
                    </a:cxn>
                    <a:cxn ang="0">
                      <a:pos x="492" y="7"/>
                    </a:cxn>
                    <a:cxn ang="0">
                      <a:pos x="492" y="0"/>
                    </a:cxn>
                  </a:cxnLst>
                  <a:rect l="0" t="0" r="r" b="b"/>
                  <a:pathLst>
                    <a:path w="492" h="986">
                      <a:moveTo>
                        <a:pt x="492" y="0"/>
                      </a:moveTo>
                      <a:lnTo>
                        <a:pt x="427" y="5"/>
                      </a:lnTo>
                      <a:lnTo>
                        <a:pt x="361" y="19"/>
                      </a:lnTo>
                      <a:lnTo>
                        <a:pt x="301" y="39"/>
                      </a:lnTo>
                      <a:lnTo>
                        <a:pt x="252" y="65"/>
                      </a:lnTo>
                      <a:lnTo>
                        <a:pt x="189" y="106"/>
                      </a:lnTo>
                      <a:lnTo>
                        <a:pt x="145" y="145"/>
                      </a:lnTo>
                      <a:lnTo>
                        <a:pt x="106" y="189"/>
                      </a:lnTo>
                      <a:lnTo>
                        <a:pt x="64" y="252"/>
                      </a:lnTo>
                      <a:lnTo>
                        <a:pt x="39" y="302"/>
                      </a:lnTo>
                      <a:lnTo>
                        <a:pt x="18" y="362"/>
                      </a:lnTo>
                      <a:lnTo>
                        <a:pt x="4" y="427"/>
                      </a:lnTo>
                      <a:lnTo>
                        <a:pt x="0" y="493"/>
                      </a:lnTo>
                      <a:lnTo>
                        <a:pt x="4" y="559"/>
                      </a:lnTo>
                      <a:lnTo>
                        <a:pt x="18" y="625"/>
                      </a:lnTo>
                      <a:lnTo>
                        <a:pt x="39" y="684"/>
                      </a:lnTo>
                      <a:lnTo>
                        <a:pt x="64" y="734"/>
                      </a:lnTo>
                      <a:lnTo>
                        <a:pt x="106" y="797"/>
                      </a:lnTo>
                      <a:lnTo>
                        <a:pt x="145" y="841"/>
                      </a:lnTo>
                      <a:lnTo>
                        <a:pt x="189" y="879"/>
                      </a:lnTo>
                      <a:lnTo>
                        <a:pt x="251" y="921"/>
                      </a:lnTo>
                      <a:lnTo>
                        <a:pt x="301" y="947"/>
                      </a:lnTo>
                      <a:lnTo>
                        <a:pt x="361" y="967"/>
                      </a:lnTo>
                      <a:lnTo>
                        <a:pt x="427" y="981"/>
                      </a:lnTo>
                      <a:lnTo>
                        <a:pt x="492" y="986"/>
                      </a:lnTo>
                      <a:lnTo>
                        <a:pt x="492" y="986"/>
                      </a:lnTo>
                      <a:lnTo>
                        <a:pt x="492" y="979"/>
                      </a:lnTo>
                      <a:lnTo>
                        <a:pt x="427" y="974"/>
                      </a:lnTo>
                      <a:lnTo>
                        <a:pt x="366" y="960"/>
                      </a:lnTo>
                      <a:lnTo>
                        <a:pt x="304" y="940"/>
                      </a:lnTo>
                      <a:lnTo>
                        <a:pt x="242" y="910"/>
                      </a:lnTo>
                      <a:lnTo>
                        <a:pt x="200" y="881"/>
                      </a:lnTo>
                      <a:lnTo>
                        <a:pt x="149" y="836"/>
                      </a:lnTo>
                      <a:lnTo>
                        <a:pt x="106" y="785"/>
                      </a:lnTo>
                      <a:lnTo>
                        <a:pt x="78" y="745"/>
                      </a:lnTo>
                      <a:lnTo>
                        <a:pt x="46" y="682"/>
                      </a:lnTo>
                      <a:lnTo>
                        <a:pt x="25" y="621"/>
                      </a:lnTo>
                      <a:lnTo>
                        <a:pt x="11" y="559"/>
                      </a:lnTo>
                      <a:lnTo>
                        <a:pt x="7" y="493"/>
                      </a:lnTo>
                      <a:lnTo>
                        <a:pt x="11" y="427"/>
                      </a:lnTo>
                      <a:lnTo>
                        <a:pt x="25" y="366"/>
                      </a:lnTo>
                      <a:lnTo>
                        <a:pt x="46" y="304"/>
                      </a:lnTo>
                      <a:lnTo>
                        <a:pt x="78" y="241"/>
                      </a:lnTo>
                      <a:lnTo>
                        <a:pt x="106" y="201"/>
                      </a:lnTo>
                      <a:lnTo>
                        <a:pt x="149" y="150"/>
                      </a:lnTo>
                      <a:lnTo>
                        <a:pt x="200" y="106"/>
                      </a:lnTo>
                      <a:lnTo>
                        <a:pt x="240" y="78"/>
                      </a:lnTo>
                      <a:lnTo>
                        <a:pt x="304" y="46"/>
                      </a:lnTo>
                      <a:lnTo>
                        <a:pt x="366" y="26"/>
                      </a:lnTo>
                      <a:lnTo>
                        <a:pt x="427" y="12"/>
                      </a:lnTo>
                      <a:lnTo>
                        <a:pt x="492" y="7"/>
                      </a:lnTo>
                      <a:lnTo>
                        <a:pt x="49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3" name="Freeform 47"/>
                <p:cNvSpPr>
                  <a:spLocks noChangeAspect="1"/>
                </p:cNvSpPr>
                <p:nvPr/>
              </p:nvSpPr>
              <p:spPr bwMode="auto">
                <a:xfrm>
                  <a:off x="4845" y="2010"/>
                  <a:ext cx="76" cy="153"/>
                </a:xfrm>
                <a:custGeom>
                  <a:avLst/>
                  <a:gdLst/>
                  <a:ahLst/>
                  <a:cxnLst>
                    <a:cxn ang="0">
                      <a:pos x="0" y="299"/>
                    </a:cxn>
                    <a:cxn ang="0">
                      <a:pos x="0" y="306"/>
                    </a:cxn>
                    <a:cxn ang="0">
                      <a:pos x="20" y="304"/>
                    </a:cxn>
                    <a:cxn ang="0">
                      <a:pos x="41" y="300"/>
                    </a:cxn>
                    <a:cxn ang="0">
                      <a:pos x="59" y="293"/>
                    </a:cxn>
                    <a:cxn ang="0">
                      <a:pos x="75" y="285"/>
                    </a:cxn>
                    <a:cxn ang="0">
                      <a:pos x="94" y="273"/>
                    </a:cxn>
                    <a:cxn ang="0">
                      <a:pos x="109" y="260"/>
                    </a:cxn>
                    <a:cxn ang="0">
                      <a:pos x="120" y="246"/>
                    </a:cxn>
                    <a:cxn ang="0">
                      <a:pos x="133" y="228"/>
                    </a:cxn>
                    <a:cxn ang="0">
                      <a:pos x="141" y="212"/>
                    </a:cxn>
                    <a:cxn ang="0">
                      <a:pos x="148" y="193"/>
                    </a:cxn>
                    <a:cxn ang="0">
                      <a:pos x="151" y="173"/>
                    </a:cxn>
                    <a:cxn ang="0">
                      <a:pos x="153" y="153"/>
                    </a:cxn>
                    <a:cxn ang="0">
                      <a:pos x="151" y="133"/>
                    </a:cxn>
                    <a:cxn ang="0">
                      <a:pos x="148" y="113"/>
                    </a:cxn>
                    <a:cxn ang="0">
                      <a:pos x="141" y="94"/>
                    </a:cxn>
                    <a:cxn ang="0">
                      <a:pos x="133" y="78"/>
                    </a:cxn>
                    <a:cxn ang="0">
                      <a:pos x="120" y="60"/>
                    </a:cxn>
                    <a:cxn ang="0">
                      <a:pos x="107" y="45"/>
                    </a:cxn>
                    <a:cxn ang="0">
                      <a:pos x="94" y="33"/>
                    </a:cxn>
                    <a:cxn ang="0">
                      <a:pos x="75" y="21"/>
                    </a:cxn>
                    <a:cxn ang="0">
                      <a:pos x="59" y="13"/>
                    </a:cxn>
                    <a:cxn ang="0">
                      <a:pos x="41" y="6"/>
                    </a:cxn>
                    <a:cxn ang="0">
                      <a:pos x="20" y="2"/>
                    </a:cxn>
                    <a:cxn ang="0">
                      <a:pos x="0" y="0"/>
                    </a:cxn>
                    <a:cxn ang="0">
                      <a:pos x="0" y="7"/>
                    </a:cxn>
                    <a:cxn ang="0">
                      <a:pos x="20" y="9"/>
                    </a:cxn>
                    <a:cxn ang="0">
                      <a:pos x="38" y="13"/>
                    </a:cxn>
                    <a:cxn ang="0">
                      <a:pos x="57" y="19"/>
                    </a:cxn>
                    <a:cxn ang="0">
                      <a:pos x="75" y="27"/>
                    </a:cxn>
                    <a:cxn ang="0">
                      <a:pos x="89" y="38"/>
                    </a:cxn>
                    <a:cxn ang="0">
                      <a:pos x="103" y="49"/>
                    </a:cxn>
                    <a:cxn ang="0">
                      <a:pos x="116" y="64"/>
                    </a:cxn>
                    <a:cxn ang="0">
                      <a:pos x="126" y="78"/>
                    </a:cxn>
                    <a:cxn ang="0">
                      <a:pos x="134" y="97"/>
                    </a:cxn>
                    <a:cxn ang="0">
                      <a:pos x="141" y="115"/>
                    </a:cxn>
                    <a:cxn ang="0">
                      <a:pos x="144" y="133"/>
                    </a:cxn>
                    <a:cxn ang="0">
                      <a:pos x="147" y="153"/>
                    </a:cxn>
                    <a:cxn ang="0">
                      <a:pos x="144" y="173"/>
                    </a:cxn>
                    <a:cxn ang="0">
                      <a:pos x="141" y="191"/>
                    </a:cxn>
                    <a:cxn ang="0">
                      <a:pos x="134" y="209"/>
                    </a:cxn>
                    <a:cxn ang="0">
                      <a:pos x="126" y="228"/>
                    </a:cxn>
                    <a:cxn ang="0">
                      <a:pos x="116" y="242"/>
                    </a:cxn>
                    <a:cxn ang="0">
                      <a:pos x="104" y="255"/>
                    </a:cxn>
                    <a:cxn ang="0">
                      <a:pos x="89" y="268"/>
                    </a:cxn>
                    <a:cxn ang="0">
                      <a:pos x="75" y="279"/>
                    </a:cxn>
                    <a:cxn ang="0">
                      <a:pos x="57" y="287"/>
                    </a:cxn>
                    <a:cxn ang="0">
                      <a:pos x="38" y="293"/>
                    </a:cxn>
                    <a:cxn ang="0">
                      <a:pos x="20" y="297"/>
                    </a:cxn>
                    <a:cxn ang="0">
                      <a:pos x="0" y="299"/>
                    </a:cxn>
                  </a:cxnLst>
                  <a:rect l="0" t="0" r="r" b="b"/>
                  <a:pathLst>
                    <a:path w="153" h="306">
                      <a:moveTo>
                        <a:pt x="0" y="299"/>
                      </a:moveTo>
                      <a:lnTo>
                        <a:pt x="0" y="306"/>
                      </a:lnTo>
                      <a:lnTo>
                        <a:pt x="20" y="304"/>
                      </a:lnTo>
                      <a:lnTo>
                        <a:pt x="41" y="300"/>
                      </a:lnTo>
                      <a:lnTo>
                        <a:pt x="59" y="293"/>
                      </a:lnTo>
                      <a:lnTo>
                        <a:pt x="75" y="285"/>
                      </a:lnTo>
                      <a:lnTo>
                        <a:pt x="94" y="273"/>
                      </a:lnTo>
                      <a:lnTo>
                        <a:pt x="109" y="260"/>
                      </a:lnTo>
                      <a:lnTo>
                        <a:pt x="120" y="246"/>
                      </a:lnTo>
                      <a:lnTo>
                        <a:pt x="133" y="228"/>
                      </a:lnTo>
                      <a:lnTo>
                        <a:pt x="141" y="212"/>
                      </a:lnTo>
                      <a:lnTo>
                        <a:pt x="148" y="193"/>
                      </a:lnTo>
                      <a:lnTo>
                        <a:pt x="151" y="173"/>
                      </a:lnTo>
                      <a:lnTo>
                        <a:pt x="153" y="153"/>
                      </a:lnTo>
                      <a:lnTo>
                        <a:pt x="151" y="133"/>
                      </a:lnTo>
                      <a:lnTo>
                        <a:pt x="148" y="113"/>
                      </a:lnTo>
                      <a:lnTo>
                        <a:pt x="141" y="94"/>
                      </a:lnTo>
                      <a:lnTo>
                        <a:pt x="133" y="78"/>
                      </a:lnTo>
                      <a:lnTo>
                        <a:pt x="120" y="60"/>
                      </a:lnTo>
                      <a:lnTo>
                        <a:pt x="107" y="45"/>
                      </a:lnTo>
                      <a:lnTo>
                        <a:pt x="94" y="33"/>
                      </a:lnTo>
                      <a:lnTo>
                        <a:pt x="75" y="21"/>
                      </a:lnTo>
                      <a:lnTo>
                        <a:pt x="59" y="13"/>
                      </a:lnTo>
                      <a:lnTo>
                        <a:pt x="41" y="6"/>
                      </a:lnTo>
                      <a:lnTo>
                        <a:pt x="20" y="2"/>
                      </a:lnTo>
                      <a:lnTo>
                        <a:pt x="0" y="0"/>
                      </a:lnTo>
                      <a:lnTo>
                        <a:pt x="0" y="7"/>
                      </a:lnTo>
                      <a:lnTo>
                        <a:pt x="20" y="9"/>
                      </a:lnTo>
                      <a:lnTo>
                        <a:pt x="38" y="13"/>
                      </a:lnTo>
                      <a:lnTo>
                        <a:pt x="57" y="19"/>
                      </a:lnTo>
                      <a:lnTo>
                        <a:pt x="75" y="27"/>
                      </a:lnTo>
                      <a:lnTo>
                        <a:pt x="89" y="38"/>
                      </a:lnTo>
                      <a:lnTo>
                        <a:pt x="103" y="49"/>
                      </a:lnTo>
                      <a:lnTo>
                        <a:pt x="116" y="64"/>
                      </a:lnTo>
                      <a:lnTo>
                        <a:pt x="126" y="78"/>
                      </a:lnTo>
                      <a:lnTo>
                        <a:pt x="134" y="97"/>
                      </a:lnTo>
                      <a:lnTo>
                        <a:pt x="141" y="115"/>
                      </a:lnTo>
                      <a:lnTo>
                        <a:pt x="144" y="133"/>
                      </a:lnTo>
                      <a:lnTo>
                        <a:pt x="147" y="153"/>
                      </a:lnTo>
                      <a:lnTo>
                        <a:pt x="144" y="173"/>
                      </a:lnTo>
                      <a:lnTo>
                        <a:pt x="141" y="191"/>
                      </a:lnTo>
                      <a:lnTo>
                        <a:pt x="134" y="209"/>
                      </a:lnTo>
                      <a:lnTo>
                        <a:pt x="126" y="228"/>
                      </a:lnTo>
                      <a:lnTo>
                        <a:pt x="116" y="242"/>
                      </a:lnTo>
                      <a:lnTo>
                        <a:pt x="104" y="255"/>
                      </a:lnTo>
                      <a:lnTo>
                        <a:pt x="89" y="268"/>
                      </a:lnTo>
                      <a:lnTo>
                        <a:pt x="75" y="279"/>
                      </a:lnTo>
                      <a:lnTo>
                        <a:pt x="57" y="287"/>
                      </a:lnTo>
                      <a:lnTo>
                        <a:pt x="38" y="293"/>
                      </a:lnTo>
                      <a:lnTo>
                        <a:pt x="20" y="297"/>
                      </a:lnTo>
                      <a:lnTo>
                        <a:pt x="0" y="29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4" name="Freeform 48"/>
                <p:cNvSpPr>
                  <a:spLocks noChangeAspect="1"/>
                </p:cNvSpPr>
                <p:nvPr/>
              </p:nvSpPr>
              <p:spPr bwMode="auto">
                <a:xfrm>
                  <a:off x="4768" y="2010"/>
                  <a:ext cx="77" cy="153"/>
                </a:xfrm>
                <a:custGeom>
                  <a:avLst/>
                  <a:gdLst/>
                  <a:ahLst/>
                  <a:cxnLst>
                    <a:cxn ang="0">
                      <a:pos x="153" y="0"/>
                    </a:cxn>
                    <a:cxn ang="0">
                      <a:pos x="134" y="2"/>
                    </a:cxn>
                    <a:cxn ang="0">
                      <a:pos x="113" y="6"/>
                    </a:cxn>
                    <a:cxn ang="0">
                      <a:pos x="95" y="13"/>
                    </a:cxn>
                    <a:cxn ang="0">
                      <a:pos x="79" y="21"/>
                    </a:cxn>
                    <a:cxn ang="0">
                      <a:pos x="60" y="33"/>
                    </a:cxn>
                    <a:cxn ang="0">
                      <a:pos x="45" y="46"/>
                    </a:cxn>
                    <a:cxn ang="0">
                      <a:pos x="34" y="60"/>
                    </a:cxn>
                    <a:cxn ang="0">
                      <a:pos x="21" y="78"/>
                    </a:cxn>
                    <a:cxn ang="0">
                      <a:pos x="13" y="94"/>
                    </a:cxn>
                    <a:cxn ang="0">
                      <a:pos x="6" y="113"/>
                    </a:cxn>
                    <a:cxn ang="0">
                      <a:pos x="3" y="133"/>
                    </a:cxn>
                    <a:cxn ang="0">
                      <a:pos x="0" y="153"/>
                    </a:cxn>
                    <a:cxn ang="0">
                      <a:pos x="3" y="173"/>
                    </a:cxn>
                    <a:cxn ang="0">
                      <a:pos x="6" y="193"/>
                    </a:cxn>
                    <a:cxn ang="0">
                      <a:pos x="13" y="212"/>
                    </a:cxn>
                    <a:cxn ang="0">
                      <a:pos x="21" y="228"/>
                    </a:cxn>
                    <a:cxn ang="0">
                      <a:pos x="34" y="246"/>
                    </a:cxn>
                    <a:cxn ang="0">
                      <a:pos x="46" y="261"/>
                    </a:cxn>
                    <a:cxn ang="0">
                      <a:pos x="60" y="273"/>
                    </a:cxn>
                    <a:cxn ang="0">
                      <a:pos x="79" y="285"/>
                    </a:cxn>
                    <a:cxn ang="0">
                      <a:pos x="95" y="293"/>
                    </a:cxn>
                    <a:cxn ang="0">
                      <a:pos x="113" y="300"/>
                    </a:cxn>
                    <a:cxn ang="0">
                      <a:pos x="134" y="304"/>
                    </a:cxn>
                    <a:cxn ang="0">
                      <a:pos x="153" y="306"/>
                    </a:cxn>
                    <a:cxn ang="0">
                      <a:pos x="153" y="306"/>
                    </a:cxn>
                    <a:cxn ang="0">
                      <a:pos x="153" y="299"/>
                    </a:cxn>
                    <a:cxn ang="0">
                      <a:pos x="134" y="297"/>
                    </a:cxn>
                    <a:cxn ang="0">
                      <a:pos x="115" y="293"/>
                    </a:cxn>
                    <a:cxn ang="0">
                      <a:pos x="97" y="287"/>
                    </a:cxn>
                    <a:cxn ang="0">
                      <a:pos x="79" y="279"/>
                    </a:cxn>
                    <a:cxn ang="0">
                      <a:pos x="65" y="268"/>
                    </a:cxn>
                    <a:cxn ang="0">
                      <a:pos x="51" y="257"/>
                    </a:cxn>
                    <a:cxn ang="0">
                      <a:pos x="38" y="242"/>
                    </a:cxn>
                    <a:cxn ang="0">
                      <a:pos x="28" y="228"/>
                    </a:cxn>
                    <a:cxn ang="0">
                      <a:pos x="20" y="209"/>
                    </a:cxn>
                    <a:cxn ang="0">
                      <a:pos x="13" y="191"/>
                    </a:cxn>
                    <a:cxn ang="0">
                      <a:pos x="10" y="173"/>
                    </a:cxn>
                    <a:cxn ang="0">
                      <a:pos x="7" y="153"/>
                    </a:cxn>
                    <a:cxn ang="0">
                      <a:pos x="10" y="133"/>
                    </a:cxn>
                    <a:cxn ang="0">
                      <a:pos x="13" y="115"/>
                    </a:cxn>
                    <a:cxn ang="0">
                      <a:pos x="20" y="97"/>
                    </a:cxn>
                    <a:cxn ang="0">
                      <a:pos x="28" y="78"/>
                    </a:cxn>
                    <a:cxn ang="0">
                      <a:pos x="38" y="64"/>
                    </a:cxn>
                    <a:cxn ang="0">
                      <a:pos x="50" y="51"/>
                    </a:cxn>
                    <a:cxn ang="0">
                      <a:pos x="65" y="38"/>
                    </a:cxn>
                    <a:cxn ang="0">
                      <a:pos x="79" y="27"/>
                    </a:cxn>
                    <a:cxn ang="0">
                      <a:pos x="97" y="19"/>
                    </a:cxn>
                    <a:cxn ang="0">
                      <a:pos x="115" y="13"/>
                    </a:cxn>
                    <a:cxn ang="0">
                      <a:pos x="134" y="9"/>
                    </a:cxn>
                    <a:cxn ang="0">
                      <a:pos x="153" y="7"/>
                    </a:cxn>
                    <a:cxn ang="0">
                      <a:pos x="153" y="0"/>
                    </a:cxn>
                  </a:cxnLst>
                  <a:rect l="0" t="0" r="r" b="b"/>
                  <a:pathLst>
                    <a:path w="153" h="306">
                      <a:moveTo>
                        <a:pt x="153" y="0"/>
                      </a:moveTo>
                      <a:lnTo>
                        <a:pt x="134" y="2"/>
                      </a:lnTo>
                      <a:lnTo>
                        <a:pt x="113" y="6"/>
                      </a:lnTo>
                      <a:lnTo>
                        <a:pt x="95" y="13"/>
                      </a:lnTo>
                      <a:lnTo>
                        <a:pt x="79" y="21"/>
                      </a:lnTo>
                      <a:lnTo>
                        <a:pt x="60" y="33"/>
                      </a:lnTo>
                      <a:lnTo>
                        <a:pt x="45" y="46"/>
                      </a:lnTo>
                      <a:lnTo>
                        <a:pt x="34" y="60"/>
                      </a:lnTo>
                      <a:lnTo>
                        <a:pt x="21" y="78"/>
                      </a:lnTo>
                      <a:lnTo>
                        <a:pt x="13" y="94"/>
                      </a:lnTo>
                      <a:lnTo>
                        <a:pt x="6" y="113"/>
                      </a:lnTo>
                      <a:lnTo>
                        <a:pt x="3" y="133"/>
                      </a:lnTo>
                      <a:lnTo>
                        <a:pt x="0" y="153"/>
                      </a:lnTo>
                      <a:lnTo>
                        <a:pt x="3" y="173"/>
                      </a:lnTo>
                      <a:lnTo>
                        <a:pt x="6" y="193"/>
                      </a:lnTo>
                      <a:lnTo>
                        <a:pt x="13" y="212"/>
                      </a:lnTo>
                      <a:lnTo>
                        <a:pt x="21" y="228"/>
                      </a:lnTo>
                      <a:lnTo>
                        <a:pt x="34" y="246"/>
                      </a:lnTo>
                      <a:lnTo>
                        <a:pt x="46" y="261"/>
                      </a:lnTo>
                      <a:lnTo>
                        <a:pt x="60" y="273"/>
                      </a:lnTo>
                      <a:lnTo>
                        <a:pt x="79" y="285"/>
                      </a:lnTo>
                      <a:lnTo>
                        <a:pt x="95" y="293"/>
                      </a:lnTo>
                      <a:lnTo>
                        <a:pt x="113" y="300"/>
                      </a:lnTo>
                      <a:lnTo>
                        <a:pt x="134" y="304"/>
                      </a:lnTo>
                      <a:lnTo>
                        <a:pt x="153" y="306"/>
                      </a:lnTo>
                      <a:lnTo>
                        <a:pt x="153" y="306"/>
                      </a:lnTo>
                      <a:lnTo>
                        <a:pt x="153" y="299"/>
                      </a:lnTo>
                      <a:lnTo>
                        <a:pt x="134" y="297"/>
                      </a:lnTo>
                      <a:lnTo>
                        <a:pt x="115" y="293"/>
                      </a:lnTo>
                      <a:lnTo>
                        <a:pt x="97" y="287"/>
                      </a:lnTo>
                      <a:lnTo>
                        <a:pt x="79" y="279"/>
                      </a:lnTo>
                      <a:lnTo>
                        <a:pt x="65" y="268"/>
                      </a:lnTo>
                      <a:lnTo>
                        <a:pt x="51" y="257"/>
                      </a:lnTo>
                      <a:lnTo>
                        <a:pt x="38" y="242"/>
                      </a:lnTo>
                      <a:lnTo>
                        <a:pt x="28" y="228"/>
                      </a:lnTo>
                      <a:lnTo>
                        <a:pt x="20" y="209"/>
                      </a:lnTo>
                      <a:lnTo>
                        <a:pt x="13" y="191"/>
                      </a:lnTo>
                      <a:lnTo>
                        <a:pt x="10" y="173"/>
                      </a:lnTo>
                      <a:lnTo>
                        <a:pt x="7" y="153"/>
                      </a:lnTo>
                      <a:lnTo>
                        <a:pt x="10" y="133"/>
                      </a:lnTo>
                      <a:lnTo>
                        <a:pt x="13" y="115"/>
                      </a:lnTo>
                      <a:lnTo>
                        <a:pt x="20" y="97"/>
                      </a:lnTo>
                      <a:lnTo>
                        <a:pt x="28" y="78"/>
                      </a:lnTo>
                      <a:lnTo>
                        <a:pt x="38" y="64"/>
                      </a:lnTo>
                      <a:lnTo>
                        <a:pt x="50" y="51"/>
                      </a:lnTo>
                      <a:lnTo>
                        <a:pt x="65" y="38"/>
                      </a:lnTo>
                      <a:lnTo>
                        <a:pt x="79" y="27"/>
                      </a:lnTo>
                      <a:lnTo>
                        <a:pt x="97" y="19"/>
                      </a:lnTo>
                      <a:lnTo>
                        <a:pt x="115" y="13"/>
                      </a:lnTo>
                      <a:lnTo>
                        <a:pt x="134" y="9"/>
                      </a:lnTo>
                      <a:lnTo>
                        <a:pt x="153" y="7"/>
                      </a:lnTo>
                      <a:lnTo>
                        <a:pt x="153"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grpSp>
          <p:grpSp>
            <p:nvGrpSpPr>
              <p:cNvPr id="5" name="Group 49"/>
              <p:cNvGrpSpPr>
                <a:grpSpLocks noChangeAspect="1"/>
              </p:cNvGrpSpPr>
              <p:nvPr/>
            </p:nvGrpSpPr>
            <p:grpSpPr bwMode="auto">
              <a:xfrm>
                <a:off x="3561" y="1454"/>
                <a:ext cx="512" cy="550"/>
                <a:chOff x="4426" y="1667"/>
                <a:chExt cx="838" cy="839"/>
              </a:xfrm>
            </p:grpSpPr>
            <p:sp>
              <p:nvSpPr>
                <p:cNvPr id="116786" name="Freeform 50"/>
                <p:cNvSpPr>
                  <a:spLocks noChangeAspect="1"/>
                </p:cNvSpPr>
                <p:nvPr/>
              </p:nvSpPr>
              <p:spPr bwMode="auto">
                <a:xfrm>
                  <a:off x="4428" y="1669"/>
                  <a:ext cx="834" cy="835"/>
                </a:xfrm>
                <a:custGeom>
                  <a:avLst/>
                  <a:gdLst/>
                  <a:ahLst/>
                  <a:cxnLst>
                    <a:cxn ang="0">
                      <a:pos x="647" y="228"/>
                    </a:cxn>
                    <a:cxn ang="0">
                      <a:pos x="578" y="254"/>
                    </a:cxn>
                    <a:cxn ang="0">
                      <a:pos x="509" y="290"/>
                    </a:cxn>
                    <a:cxn ang="0">
                      <a:pos x="305" y="183"/>
                    </a:cxn>
                    <a:cxn ang="0">
                      <a:pos x="263" y="227"/>
                    </a:cxn>
                    <a:cxn ang="0">
                      <a:pos x="206" y="285"/>
                    </a:cxn>
                    <a:cxn ang="0">
                      <a:pos x="177" y="312"/>
                    </a:cxn>
                    <a:cxn ang="0">
                      <a:pos x="280" y="524"/>
                    </a:cxn>
                    <a:cxn ang="0">
                      <a:pos x="249" y="587"/>
                    </a:cxn>
                    <a:cxn ang="0">
                      <a:pos x="223" y="661"/>
                    </a:cxn>
                    <a:cxn ang="0">
                      <a:pos x="214" y="699"/>
                    </a:cxn>
                    <a:cxn ang="0">
                      <a:pos x="0" y="791"/>
                    </a:cxn>
                    <a:cxn ang="0">
                      <a:pos x="1" y="872"/>
                    </a:cxn>
                    <a:cxn ang="0">
                      <a:pos x="1" y="927"/>
                    </a:cxn>
                    <a:cxn ang="0">
                      <a:pos x="219" y="993"/>
                    </a:cxn>
                    <a:cxn ang="0">
                      <a:pos x="238" y="1055"/>
                    </a:cxn>
                    <a:cxn ang="0">
                      <a:pos x="269" y="1125"/>
                    </a:cxn>
                    <a:cxn ang="0">
                      <a:pos x="299" y="1177"/>
                    </a:cxn>
                    <a:cxn ang="0">
                      <a:pos x="200" y="1381"/>
                    </a:cxn>
                    <a:cxn ang="0">
                      <a:pos x="256" y="1436"/>
                    </a:cxn>
                    <a:cxn ang="0">
                      <a:pos x="304" y="1484"/>
                    </a:cxn>
                    <a:cxn ang="0">
                      <a:pos x="499" y="1375"/>
                    </a:cxn>
                    <a:cxn ang="0">
                      <a:pos x="553" y="1404"/>
                    </a:cxn>
                    <a:cxn ang="0">
                      <a:pos x="622" y="1434"/>
                    </a:cxn>
                    <a:cxn ang="0">
                      <a:pos x="698" y="1454"/>
                    </a:cxn>
                    <a:cxn ang="0">
                      <a:pos x="757" y="1670"/>
                    </a:cxn>
                    <a:cxn ang="0">
                      <a:pos x="830" y="1670"/>
                    </a:cxn>
                    <a:cxn ang="0">
                      <a:pos x="905" y="1669"/>
                    </a:cxn>
                    <a:cxn ang="0">
                      <a:pos x="977" y="1454"/>
                    </a:cxn>
                    <a:cxn ang="0">
                      <a:pos x="1020" y="1442"/>
                    </a:cxn>
                    <a:cxn ang="0">
                      <a:pos x="1089" y="1416"/>
                    </a:cxn>
                    <a:cxn ang="0">
                      <a:pos x="1158" y="1380"/>
                    </a:cxn>
                    <a:cxn ang="0">
                      <a:pos x="1362" y="1487"/>
                    </a:cxn>
                    <a:cxn ang="0">
                      <a:pos x="1404" y="1443"/>
                    </a:cxn>
                    <a:cxn ang="0">
                      <a:pos x="1462" y="1385"/>
                    </a:cxn>
                    <a:cxn ang="0">
                      <a:pos x="1491" y="1358"/>
                    </a:cxn>
                    <a:cxn ang="0">
                      <a:pos x="1397" y="1129"/>
                    </a:cxn>
                    <a:cxn ang="0">
                      <a:pos x="1428" y="1070"/>
                    </a:cxn>
                    <a:cxn ang="0">
                      <a:pos x="1445" y="1012"/>
                    </a:cxn>
                    <a:cxn ang="0">
                      <a:pos x="1668" y="923"/>
                    </a:cxn>
                    <a:cxn ang="0">
                      <a:pos x="1668" y="860"/>
                    </a:cxn>
                    <a:cxn ang="0">
                      <a:pos x="1668" y="781"/>
                    </a:cxn>
                    <a:cxn ang="0">
                      <a:pos x="1668" y="741"/>
                    </a:cxn>
                    <a:cxn ang="0">
                      <a:pos x="1445" y="663"/>
                    </a:cxn>
                    <a:cxn ang="0">
                      <a:pos x="1422" y="598"/>
                    </a:cxn>
                    <a:cxn ang="0">
                      <a:pos x="1388" y="526"/>
                    </a:cxn>
                    <a:cxn ang="0">
                      <a:pos x="1367" y="493"/>
                    </a:cxn>
                    <a:cxn ang="0">
                      <a:pos x="1455" y="278"/>
                    </a:cxn>
                    <a:cxn ang="0">
                      <a:pos x="1397" y="220"/>
                    </a:cxn>
                    <a:cxn ang="0">
                      <a:pos x="1357" y="180"/>
                    </a:cxn>
                    <a:cxn ang="0">
                      <a:pos x="1144" y="282"/>
                    </a:cxn>
                    <a:cxn ang="0">
                      <a:pos x="1079" y="245"/>
                    </a:cxn>
                    <a:cxn ang="0">
                      <a:pos x="1027" y="227"/>
                    </a:cxn>
                    <a:cxn ang="0">
                      <a:pos x="969" y="216"/>
                    </a:cxn>
                    <a:cxn ang="0">
                      <a:pos x="878" y="1"/>
                    </a:cxn>
                    <a:cxn ang="0">
                      <a:pos x="798" y="1"/>
                    </a:cxn>
                    <a:cxn ang="0">
                      <a:pos x="743" y="1"/>
                    </a:cxn>
                    <a:cxn ang="0">
                      <a:pos x="688" y="217"/>
                    </a:cxn>
                  </a:cxnLst>
                  <a:rect l="0" t="0" r="r" b="b"/>
                  <a:pathLst>
                    <a:path w="1668" h="1670">
                      <a:moveTo>
                        <a:pt x="688" y="217"/>
                      </a:moveTo>
                      <a:lnTo>
                        <a:pt x="676" y="220"/>
                      </a:lnTo>
                      <a:lnTo>
                        <a:pt x="662" y="224"/>
                      </a:lnTo>
                      <a:lnTo>
                        <a:pt x="647" y="228"/>
                      </a:lnTo>
                      <a:lnTo>
                        <a:pt x="631" y="234"/>
                      </a:lnTo>
                      <a:lnTo>
                        <a:pt x="614" y="240"/>
                      </a:lnTo>
                      <a:lnTo>
                        <a:pt x="596" y="247"/>
                      </a:lnTo>
                      <a:lnTo>
                        <a:pt x="578" y="254"/>
                      </a:lnTo>
                      <a:lnTo>
                        <a:pt x="561" y="262"/>
                      </a:lnTo>
                      <a:lnTo>
                        <a:pt x="543" y="271"/>
                      </a:lnTo>
                      <a:lnTo>
                        <a:pt x="525" y="280"/>
                      </a:lnTo>
                      <a:lnTo>
                        <a:pt x="509" y="290"/>
                      </a:lnTo>
                      <a:lnTo>
                        <a:pt x="492" y="301"/>
                      </a:lnTo>
                      <a:lnTo>
                        <a:pt x="493" y="301"/>
                      </a:lnTo>
                      <a:lnTo>
                        <a:pt x="492" y="301"/>
                      </a:lnTo>
                      <a:lnTo>
                        <a:pt x="305" y="183"/>
                      </a:lnTo>
                      <a:lnTo>
                        <a:pt x="298" y="191"/>
                      </a:lnTo>
                      <a:lnTo>
                        <a:pt x="288" y="202"/>
                      </a:lnTo>
                      <a:lnTo>
                        <a:pt x="276" y="213"/>
                      </a:lnTo>
                      <a:lnTo>
                        <a:pt x="263" y="227"/>
                      </a:lnTo>
                      <a:lnTo>
                        <a:pt x="248" y="242"/>
                      </a:lnTo>
                      <a:lnTo>
                        <a:pt x="233" y="257"/>
                      </a:lnTo>
                      <a:lnTo>
                        <a:pt x="219" y="271"/>
                      </a:lnTo>
                      <a:lnTo>
                        <a:pt x="206" y="285"/>
                      </a:lnTo>
                      <a:lnTo>
                        <a:pt x="195" y="296"/>
                      </a:lnTo>
                      <a:lnTo>
                        <a:pt x="185" y="305"/>
                      </a:lnTo>
                      <a:lnTo>
                        <a:pt x="180" y="311"/>
                      </a:lnTo>
                      <a:lnTo>
                        <a:pt x="177" y="312"/>
                      </a:lnTo>
                      <a:lnTo>
                        <a:pt x="294" y="499"/>
                      </a:lnTo>
                      <a:lnTo>
                        <a:pt x="294" y="500"/>
                      </a:lnTo>
                      <a:lnTo>
                        <a:pt x="287" y="511"/>
                      </a:lnTo>
                      <a:lnTo>
                        <a:pt x="280" y="524"/>
                      </a:lnTo>
                      <a:lnTo>
                        <a:pt x="272" y="538"/>
                      </a:lnTo>
                      <a:lnTo>
                        <a:pt x="265" y="554"/>
                      </a:lnTo>
                      <a:lnTo>
                        <a:pt x="257" y="570"/>
                      </a:lnTo>
                      <a:lnTo>
                        <a:pt x="249" y="587"/>
                      </a:lnTo>
                      <a:lnTo>
                        <a:pt x="242" y="605"/>
                      </a:lnTo>
                      <a:lnTo>
                        <a:pt x="235" y="623"/>
                      </a:lnTo>
                      <a:lnTo>
                        <a:pt x="229" y="643"/>
                      </a:lnTo>
                      <a:lnTo>
                        <a:pt x="223" y="661"/>
                      </a:lnTo>
                      <a:lnTo>
                        <a:pt x="219" y="681"/>
                      </a:lnTo>
                      <a:lnTo>
                        <a:pt x="214" y="699"/>
                      </a:lnTo>
                      <a:lnTo>
                        <a:pt x="214" y="699"/>
                      </a:lnTo>
                      <a:lnTo>
                        <a:pt x="214" y="699"/>
                      </a:lnTo>
                      <a:lnTo>
                        <a:pt x="0" y="747"/>
                      </a:lnTo>
                      <a:lnTo>
                        <a:pt x="0" y="759"/>
                      </a:lnTo>
                      <a:lnTo>
                        <a:pt x="0" y="773"/>
                      </a:lnTo>
                      <a:lnTo>
                        <a:pt x="0" y="791"/>
                      </a:lnTo>
                      <a:lnTo>
                        <a:pt x="0" y="811"/>
                      </a:lnTo>
                      <a:lnTo>
                        <a:pt x="0" y="832"/>
                      </a:lnTo>
                      <a:lnTo>
                        <a:pt x="0" y="851"/>
                      </a:lnTo>
                      <a:lnTo>
                        <a:pt x="1" y="872"/>
                      </a:lnTo>
                      <a:lnTo>
                        <a:pt x="0" y="890"/>
                      </a:lnTo>
                      <a:lnTo>
                        <a:pt x="1" y="906"/>
                      </a:lnTo>
                      <a:lnTo>
                        <a:pt x="0" y="919"/>
                      </a:lnTo>
                      <a:lnTo>
                        <a:pt x="1" y="927"/>
                      </a:lnTo>
                      <a:lnTo>
                        <a:pt x="0" y="931"/>
                      </a:lnTo>
                      <a:lnTo>
                        <a:pt x="214" y="979"/>
                      </a:lnTo>
                      <a:lnTo>
                        <a:pt x="215" y="980"/>
                      </a:lnTo>
                      <a:lnTo>
                        <a:pt x="219" y="993"/>
                      </a:lnTo>
                      <a:lnTo>
                        <a:pt x="222" y="1007"/>
                      </a:lnTo>
                      <a:lnTo>
                        <a:pt x="227" y="1022"/>
                      </a:lnTo>
                      <a:lnTo>
                        <a:pt x="233" y="1038"/>
                      </a:lnTo>
                      <a:lnTo>
                        <a:pt x="238" y="1055"/>
                      </a:lnTo>
                      <a:lnTo>
                        <a:pt x="245" y="1072"/>
                      </a:lnTo>
                      <a:lnTo>
                        <a:pt x="252" y="1091"/>
                      </a:lnTo>
                      <a:lnTo>
                        <a:pt x="260" y="1108"/>
                      </a:lnTo>
                      <a:lnTo>
                        <a:pt x="269" y="1125"/>
                      </a:lnTo>
                      <a:lnTo>
                        <a:pt x="279" y="1144"/>
                      </a:lnTo>
                      <a:lnTo>
                        <a:pt x="289" y="1160"/>
                      </a:lnTo>
                      <a:lnTo>
                        <a:pt x="299" y="1177"/>
                      </a:lnTo>
                      <a:lnTo>
                        <a:pt x="299" y="1177"/>
                      </a:lnTo>
                      <a:lnTo>
                        <a:pt x="299" y="1177"/>
                      </a:lnTo>
                      <a:lnTo>
                        <a:pt x="182" y="1364"/>
                      </a:lnTo>
                      <a:lnTo>
                        <a:pt x="190" y="1370"/>
                      </a:lnTo>
                      <a:lnTo>
                        <a:pt x="200" y="1381"/>
                      </a:lnTo>
                      <a:lnTo>
                        <a:pt x="212" y="1392"/>
                      </a:lnTo>
                      <a:lnTo>
                        <a:pt x="226" y="1406"/>
                      </a:lnTo>
                      <a:lnTo>
                        <a:pt x="241" y="1421"/>
                      </a:lnTo>
                      <a:lnTo>
                        <a:pt x="256" y="1436"/>
                      </a:lnTo>
                      <a:lnTo>
                        <a:pt x="269" y="1450"/>
                      </a:lnTo>
                      <a:lnTo>
                        <a:pt x="283" y="1464"/>
                      </a:lnTo>
                      <a:lnTo>
                        <a:pt x="295" y="1475"/>
                      </a:lnTo>
                      <a:lnTo>
                        <a:pt x="304" y="1484"/>
                      </a:lnTo>
                      <a:lnTo>
                        <a:pt x="310" y="1490"/>
                      </a:lnTo>
                      <a:lnTo>
                        <a:pt x="311" y="1492"/>
                      </a:lnTo>
                      <a:lnTo>
                        <a:pt x="497" y="1375"/>
                      </a:lnTo>
                      <a:lnTo>
                        <a:pt x="499" y="1375"/>
                      </a:lnTo>
                      <a:lnTo>
                        <a:pt x="510" y="1382"/>
                      </a:lnTo>
                      <a:lnTo>
                        <a:pt x="523" y="1389"/>
                      </a:lnTo>
                      <a:lnTo>
                        <a:pt x="536" y="1397"/>
                      </a:lnTo>
                      <a:lnTo>
                        <a:pt x="553" y="1404"/>
                      </a:lnTo>
                      <a:lnTo>
                        <a:pt x="569" y="1412"/>
                      </a:lnTo>
                      <a:lnTo>
                        <a:pt x="586" y="1420"/>
                      </a:lnTo>
                      <a:lnTo>
                        <a:pt x="603" y="1427"/>
                      </a:lnTo>
                      <a:lnTo>
                        <a:pt x="622" y="1434"/>
                      </a:lnTo>
                      <a:lnTo>
                        <a:pt x="641" y="1440"/>
                      </a:lnTo>
                      <a:lnTo>
                        <a:pt x="660" y="1445"/>
                      </a:lnTo>
                      <a:lnTo>
                        <a:pt x="679" y="1450"/>
                      </a:lnTo>
                      <a:lnTo>
                        <a:pt x="698" y="1454"/>
                      </a:lnTo>
                      <a:lnTo>
                        <a:pt x="698" y="1454"/>
                      </a:lnTo>
                      <a:lnTo>
                        <a:pt x="698" y="1454"/>
                      </a:lnTo>
                      <a:lnTo>
                        <a:pt x="746" y="1670"/>
                      </a:lnTo>
                      <a:lnTo>
                        <a:pt x="757" y="1670"/>
                      </a:lnTo>
                      <a:lnTo>
                        <a:pt x="771" y="1670"/>
                      </a:lnTo>
                      <a:lnTo>
                        <a:pt x="790" y="1670"/>
                      </a:lnTo>
                      <a:lnTo>
                        <a:pt x="809" y="1670"/>
                      </a:lnTo>
                      <a:lnTo>
                        <a:pt x="830" y="1670"/>
                      </a:lnTo>
                      <a:lnTo>
                        <a:pt x="850" y="1670"/>
                      </a:lnTo>
                      <a:lnTo>
                        <a:pt x="870" y="1669"/>
                      </a:lnTo>
                      <a:lnTo>
                        <a:pt x="889" y="1670"/>
                      </a:lnTo>
                      <a:lnTo>
                        <a:pt x="905" y="1669"/>
                      </a:lnTo>
                      <a:lnTo>
                        <a:pt x="917" y="1670"/>
                      </a:lnTo>
                      <a:lnTo>
                        <a:pt x="925" y="1669"/>
                      </a:lnTo>
                      <a:lnTo>
                        <a:pt x="929" y="1670"/>
                      </a:lnTo>
                      <a:lnTo>
                        <a:pt x="977" y="1454"/>
                      </a:lnTo>
                      <a:lnTo>
                        <a:pt x="978" y="1453"/>
                      </a:lnTo>
                      <a:lnTo>
                        <a:pt x="991" y="1450"/>
                      </a:lnTo>
                      <a:lnTo>
                        <a:pt x="1005" y="1446"/>
                      </a:lnTo>
                      <a:lnTo>
                        <a:pt x="1020" y="1442"/>
                      </a:lnTo>
                      <a:lnTo>
                        <a:pt x="1036" y="1436"/>
                      </a:lnTo>
                      <a:lnTo>
                        <a:pt x="1053" y="1430"/>
                      </a:lnTo>
                      <a:lnTo>
                        <a:pt x="1071" y="1423"/>
                      </a:lnTo>
                      <a:lnTo>
                        <a:pt x="1089" y="1416"/>
                      </a:lnTo>
                      <a:lnTo>
                        <a:pt x="1106" y="1408"/>
                      </a:lnTo>
                      <a:lnTo>
                        <a:pt x="1123" y="1399"/>
                      </a:lnTo>
                      <a:lnTo>
                        <a:pt x="1142" y="1390"/>
                      </a:lnTo>
                      <a:lnTo>
                        <a:pt x="1158" y="1380"/>
                      </a:lnTo>
                      <a:lnTo>
                        <a:pt x="1175" y="1369"/>
                      </a:lnTo>
                      <a:lnTo>
                        <a:pt x="1175" y="1369"/>
                      </a:lnTo>
                      <a:lnTo>
                        <a:pt x="1175" y="1369"/>
                      </a:lnTo>
                      <a:lnTo>
                        <a:pt x="1362" y="1487"/>
                      </a:lnTo>
                      <a:lnTo>
                        <a:pt x="1369" y="1479"/>
                      </a:lnTo>
                      <a:lnTo>
                        <a:pt x="1379" y="1468"/>
                      </a:lnTo>
                      <a:lnTo>
                        <a:pt x="1390" y="1457"/>
                      </a:lnTo>
                      <a:lnTo>
                        <a:pt x="1404" y="1443"/>
                      </a:lnTo>
                      <a:lnTo>
                        <a:pt x="1419" y="1428"/>
                      </a:lnTo>
                      <a:lnTo>
                        <a:pt x="1434" y="1413"/>
                      </a:lnTo>
                      <a:lnTo>
                        <a:pt x="1448" y="1399"/>
                      </a:lnTo>
                      <a:lnTo>
                        <a:pt x="1462" y="1385"/>
                      </a:lnTo>
                      <a:lnTo>
                        <a:pt x="1473" y="1374"/>
                      </a:lnTo>
                      <a:lnTo>
                        <a:pt x="1483" y="1365"/>
                      </a:lnTo>
                      <a:lnTo>
                        <a:pt x="1488" y="1359"/>
                      </a:lnTo>
                      <a:lnTo>
                        <a:pt x="1491" y="1358"/>
                      </a:lnTo>
                      <a:lnTo>
                        <a:pt x="1373" y="1171"/>
                      </a:lnTo>
                      <a:lnTo>
                        <a:pt x="1373" y="1170"/>
                      </a:lnTo>
                      <a:lnTo>
                        <a:pt x="1386" y="1147"/>
                      </a:lnTo>
                      <a:lnTo>
                        <a:pt x="1397" y="1129"/>
                      </a:lnTo>
                      <a:lnTo>
                        <a:pt x="1408" y="1111"/>
                      </a:lnTo>
                      <a:lnTo>
                        <a:pt x="1416" y="1096"/>
                      </a:lnTo>
                      <a:lnTo>
                        <a:pt x="1423" y="1083"/>
                      </a:lnTo>
                      <a:lnTo>
                        <a:pt x="1428" y="1070"/>
                      </a:lnTo>
                      <a:lnTo>
                        <a:pt x="1433" y="1057"/>
                      </a:lnTo>
                      <a:lnTo>
                        <a:pt x="1437" y="1043"/>
                      </a:lnTo>
                      <a:lnTo>
                        <a:pt x="1441" y="1028"/>
                      </a:lnTo>
                      <a:lnTo>
                        <a:pt x="1445" y="1012"/>
                      </a:lnTo>
                      <a:lnTo>
                        <a:pt x="1448" y="994"/>
                      </a:lnTo>
                      <a:lnTo>
                        <a:pt x="1453" y="972"/>
                      </a:lnTo>
                      <a:lnTo>
                        <a:pt x="1453" y="971"/>
                      </a:lnTo>
                      <a:lnTo>
                        <a:pt x="1668" y="923"/>
                      </a:lnTo>
                      <a:lnTo>
                        <a:pt x="1668" y="912"/>
                      </a:lnTo>
                      <a:lnTo>
                        <a:pt x="1668" y="897"/>
                      </a:lnTo>
                      <a:lnTo>
                        <a:pt x="1668" y="880"/>
                      </a:lnTo>
                      <a:lnTo>
                        <a:pt x="1668" y="860"/>
                      </a:lnTo>
                      <a:lnTo>
                        <a:pt x="1668" y="840"/>
                      </a:lnTo>
                      <a:lnTo>
                        <a:pt x="1668" y="820"/>
                      </a:lnTo>
                      <a:lnTo>
                        <a:pt x="1667" y="799"/>
                      </a:lnTo>
                      <a:lnTo>
                        <a:pt x="1668" y="781"/>
                      </a:lnTo>
                      <a:lnTo>
                        <a:pt x="1667" y="765"/>
                      </a:lnTo>
                      <a:lnTo>
                        <a:pt x="1668" y="752"/>
                      </a:lnTo>
                      <a:lnTo>
                        <a:pt x="1667" y="744"/>
                      </a:lnTo>
                      <a:lnTo>
                        <a:pt x="1668" y="741"/>
                      </a:lnTo>
                      <a:lnTo>
                        <a:pt x="1453" y="691"/>
                      </a:lnTo>
                      <a:lnTo>
                        <a:pt x="1451" y="690"/>
                      </a:lnTo>
                      <a:lnTo>
                        <a:pt x="1448" y="677"/>
                      </a:lnTo>
                      <a:lnTo>
                        <a:pt x="1445" y="663"/>
                      </a:lnTo>
                      <a:lnTo>
                        <a:pt x="1440" y="648"/>
                      </a:lnTo>
                      <a:lnTo>
                        <a:pt x="1434" y="632"/>
                      </a:lnTo>
                      <a:lnTo>
                        <a:pt x="1428" y="615"/>
                      </a:lnTo>
                      <a:lnTo>
                        <a:pt x="1422" y="598"/>
                      </a:lnTo>
                      <a:lnTo>
                        <a:pt x="1415" y="579"/>
                      </a:lnTo>
                      <a:lnTo>
                        <a:pt x="1407" y="562"/>
                      </a:lnTo>
                      <a:lnTo>
                        <a:pt x="1397" y="545"/>
                      </a:lnTo>
                      <a:lnTo>
                        <a:pt x="1388" y="526"/>
                      </a:lnTo>
                      <a:lnTo>
                        <a:pt x="1378" y="510"/>
                      </a:lnTo>
                      <a:lnTo>
                        <a:pt x="1367" y="493"/>
                      </a:lnTo>
                      <a:lnTo>
                        <a:pt x="1367" y="493"/>
                      </a:lnTo>
                      <a:lnTo>
                        <a:pt x="1367" y="493"/>
                      </a:lnTo>
                      <a:lnTo>
                        <a:pt x="1485" y="306"/>
                      </a:lnTo>
                      <a:lnTo>
                        <a:pt x="1477" y="300"/>
                      </a:lnTo>
                      <a:lnTo>
                        <a:pt x="1466" y="289"/>
                      </a:lnTo>
                      <a:lnTo>
                        <a:pt x="1455" y="278"/>
                      </a:lnTo>
                      <a:lnTo>
                        <a:pt x="1441" y="264"/>
                      </a:lnTo>
                      <a:lnTo>
                        <a:pt x="1426" y="249"/>
                      </a:lnTo>
                      <a:lnTo>
                        <a:pt x="1411" y="234"/>
                      </a:lnTo>
                      <a:lnTo>
                        <a:pt x="1397" y="220"/>
                      </a:lnTo>
                      <a:lnTo>
                        <a:pt x="1384" y="206"/>
                      </a:lnTo>
                      <a:lnTo>
                        <a:pt x="1372" y="195"/>
                      </a:lnTo>
                      <a:lnTo>
                        <a:pt x="1363" y="186"/>
                      </a:lnTo>
                      <a:lnTo>
                        <a:pt x="1357" y="180"/>
                      </a:lnTo>
                      <a:lnTo>
                        <a:pt x="1356" y="178"/>
                      </a:lnTo>
                      <a:lnTo>
                        <a:pt x="1169" y="295"/>
                      </a:lnTo>
                      <a:lnTo>
                        <a:pt x="1168" y="295"/>
                      </a:lnTo>
                      <a:lnTo>
                        <a:pt x="1144" y="282"/>
                      </a:lnTo>
                      <a:lnTo>
                        <a:pt x="1125" y="271"/>
                      </a:lnTo>
                      <a:lnTo>
                        <a:pt x="1107" y="260"/>
                      </a:lnTo>
                      <a:lnTo>
                        <a:pt x="1092" y="252"/>
                      </a:lnTo>
                      <a:lnTo>
                        <a:pt x="1079" y="245"/>
                      </a:lnTo>
                      <a:lnTo>
                        <a:pt x="1066" y="240"/>
                      </a:lnTo>
                      <a:lnTo>
                        <a:pt x="1053" y="235"/>
                      </a:lnTo>
                      <a:lnTo>
                        <a:pt x="1041" y="232"/>
                      </a:lnTo>
                      <a:lnTo>
                        <a:pt x="1027" y="227"/>
                      </a:lnTo>
                      <a:lnTo>
                        <a:pt x="1011" y="224"/>
                      </a:lnTo>
                      <a:lnTo>
                        <a:pt x="992" y="220"/>
                      </a:lnTo>
                      <a:lnTo>
                        <a:pt x="970" y="216"/>
                      </a:lnTo>
                      <a:lnTo>
                        <a:pt x="969" y="216"/>
                      </a:lnTo>
                      <a:lnTo>
                        <a:pt x="921" y="1"/>
                      </a:lnTo>
                      <a:lnTo>
                        <a:pt x="911" y="1"/>
                      </a:lnTo>
                      <a:lnTo>
                        <a:pt x="896" y="1"/>
                      </a:lnTo>
                      <a:lnTo>
                        <a:pt x="878" y="1"/>
                      </a:lnTo>
                      <a:lnTo>
                        <a:pt x="859" y="1"/>
                      </a:lnTo>
                      <a:lnTo>
                        <a:pt x="838" y="1"/>
                      </a:lnTo>
                      <a:lnTo>
                        <a:pt x="818" y="1"/>
                      </a:lnTo>
                      <a:lnTo>
                        <a:pt x="798" y="1"/>
                      </a:lnTo>
                      <a:lnTo>
                        <a:pt x="779" y="1"/>
                      </a:lnTo>
                      <a:lnTo>
                        <a:pt x="763" y="1"/>
                      </a:lnTo>
                      <a:lnTo>
                        <a:pt x="751" y="1"/>
                      </a:lnTo>
                      <a:lnTo>
                        <a:pt x="743" y="1"/>
                      </a:lnTo>
                      <a:lnTo>
                        <a:pt x="739" y="0"/>
                      </a:lnTo>
                      <a:lnTo>
                        <a:pt x="690" y="216"/>
                      </a:lnTo>
                      <a:lnTo>
                        <a:pt x="688" y="217"/>
                      </a:lnTo>
                      <a:lnTo>
                        <a:pt x="688" y="2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7" name="Freeform 51"/>
                <p:cNvSpPr>
                  <a:spLocks noChangeAspect="1"/>
                </p:cNvSpPr>
                <p:nvPr/>
              </p:nvSpPr>
              <p:spPr bwMode="auto">
                <a:xfrm>
                  <a:off x="4682" y="1776"/>
                  <a:ext cx="90" cy="39"/>
                </a:xfrm>
                <a:custGeom>
                  <a:avLst/>
                  <a:gdLst/>
                  <a:ahLst/>
                  <a:cxnLst>
                    <a:cxn ang="0">
                      <a:pos x="180" y="7"/>
                    </a:cxn>
                    <a:cxn ang="0">
                      <a:pos x="180" y="0"/>
                    </a:cxn>
                    <a:cxn ang="0">
                      <a:pos x="168" y="4"/>
                    </a:cxn>
                    <a:cxn ang="0">
                      <a:pos x="148" y="8"/>
                    </a:cxn>
                    <a:cxn ang="0">
                      <a:pos x="138" y="12"/>
                    </a:cxn>
                    <a:cxn ang="0">
                      <a:pos x="122" y="17"/>
                    </a:cxn>
                    <a:cxn ang="0">
                      <a:pos x="104" y="23"/>
                    </a:cxn>
                    <a:cxn ang="0">
                      <a:pos x="87" y="30"/>
                    </a:cxn>
                    <a:cxn ang="0">
                      <a:pos x="69" y="37"/>
                    </a:cxn>
                    <a:cxn ang="0">
                      <a:pos x="52" y="45"/>
                    </a:cxn>
                    <a:cxn ang="0">
                      <a:pos x="34" y="54"/>
                    </a:cxn>
                    <a:cxn ang="0">
                      <a:pos x="24" y="60"/>
                    </a:cxn>
                    <a:cxn ang="0">
                      <a:pos x="0" y="75"/>
                    </a:cxn>
                    <a:cxn ang="0">
                      <a:pos x="1" y="77"/>
                    </a:cxn>
                    <a:cxn ang="0">
                      <a:pos x="2" y="80"/>
                    </a:cxn>
                    <a:cxn ang="0">
                      <a:pos x="10" y="74"/>
                    </a:cxn>
                    <a:cxn ang="0">
                      <a:pos x="37" y="61"/>
                    </a:cxn>
                    <a:cxn ang="0">
                      <a:pos x="54" y="52"/>
                    </a:cxn>
                    <a:cxn ang="0">
                      <a:pos x="71" y="44"/>
                    </a:cxn>
                    <a:cxn ang="0">
                      <a:pos x="89" y="37"/>
                    </a:cxn>
                    <a:cxn ang="0">
                      <a:pos x="107" y="30"/>
                    </a:cxn>
                    <a:cxn ang="0">
                      <a:pos x="124" y="24"/>
                    </a:cxn>
                    <a:cxn ang="0">
                      <a:pos x="140" y="19"/>
                    </a:cxn>
                    <a:cxn ang="0">
                      <a:pos x="160" y="13"/>
                    </a:cxn>
                    <a:cxn ang="0">
                      <a:pos x="168" y="11"/>
                    </a:cxn>
                    <a:cxn ang="0">
                      <a:pos x="180" y="7"/>
                    </a:cxn>
                  </a:cxnLst>
                  <a:rect l="0" t="0" r="r" b="b"/>
                  <a:pathLst>
                    <a:path w="180" h="80">
                      <a:moveTo>
                        <a:pt x="180" y="7"/>
                      </a:moveTo>
                      <a:lnTo>
                        <a:pt x="180" y="0"/>
                      </a:lnTo>
                      <a:lnTo>
                        <a:pt x="168" y="4"/>
                      </a:lnTo>
                      <a:lnTo>
                        <a:pt x="148" y="8"/>
                      </a:lnTo>
                      <a:lnTo>
                        <a:pt x="138" y="12"/>
                      </a:lnTo>
                      <a:lnTo>
                        <a:pt x="122" y="17"/>
                      </a:lnTo>
                      <a:lnTo>
                        <a:pt x="104" y="23"/>
                      </a:lnTo>
                      <a:lnTo>
                        <a:pt x="87" y="30"/>
                      </a:lnTo>
                      <a:lnTo>
                        <a:pt x="69" y="37"/>
                      </a:lnTo>
                      <a:lnTo>
                        <a:pt x="52" y="45"/>
                      </a:lnTo>
                      <a:lnTo>
                        <a:pt x="34" y="54"/>
                      </a:lnTo>
                      <a:lnTo>
                        <a:pt x="24" y="60"/>
                      </a:lnTo>
                      <a:lnTo>
                        <a:pt x="0" y="75"/>
                      </a:lnTo>
                      <a:lnTo>
                        <a:pt x="1" y="77"/>
                      </a:lnTo>
                      <a:lnTo>
                        <a:pt x="2" y="80"/>
                      </a:lnTo>
                      <a:lnTo>
                        <a:pt x="10" y="74"/>
                      </a:lnTo>
                      <a:lnTo>
                        <a:pt x="37" y="61"/>
                      </a:lnTo>
                      <a:lnTo>
                        <a:pt x="54" y="52"/>
                      </a:lnTo>
                      <a:lnTo>
                        <a:pt x="71" y="44"/>
                      </a:lnTo>
                      <a:lnTo>
                        <a:pt x="89" y="37"/>
                      </a:lnTo>
                      <a:lnTo>
                        <a:pt x="107" y="30"/>
                      </a:lnTo>
                      <a:lnTo>
                        <a:pt x="124" y="24"/>
                      </a:lnTo>
                      <a:lnTo>
                        <a:pt x="140" y="19"/>
                      </a:lnTo>
                      <a:lnTo>
                        <a:pt x="160" y="13"/>
                      </a:lnTo>
                      <a:lnTo>
                        <a:pt x="168" y="11"/>
                      </a:lnTo>
                      <a:lnTo>
                        <a:pt x="180" y="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8" name="Freeform 52"/>
                <p:cNvSpPr>
                  <a:spLocks noChangeAspect="1"/>
                </p:cNvSpPr>
                <p:nvPr/>
              </p:nvSpPr>
              <p:spPr bwMode="auto">
                <a:xfrm>
                  <a:off x="4670" y="1812"/>
                  <a:ext cx="13" cy="11"/>
                </a:xfrm>
                <a:custGeom>
                  <a:avLst/>
                  <a:gdLst/>
                  <a:ahLst/>
                  <a:cxnLst>
                    <a:cxn ang="0">
                      <a:pos x="25" y="3"/>
                    </a:cxn>
                    <a:cxn ang="0">
                      <a:pos x="24" y="0"/>
                    </a:cxn>
                    <a:cxn ang="0">
                      <a:pos x="6" y="10"/>
                    </a:cxn>
                    <a:cxn ang="0">
                      <a:pos x="8" y="14"/>
                    </a:cxn>
                    <a:cxn ang="0">
                      <a:pos x="9" y="17"/>
                    </a:cxn>
                    <a:cxn ang="0">
                      <a:pos x="0" y="22"/>
                    </a:cxn>
                    <a:cxn ang="0">
                      <a:pos x="26" y="6"/>
                    </a:cxn>
                    <a:cxn ang="0">
                      <a:pos x="25" y="3"/>
                    </a:cxn>
                  </a:cxnLst>
                  <a:rect l="0" t="0" r="r" b="b"/>
                  <a:pathLst>
                    <a:path w="26" h="22">
                      <a:moveTo>
                        <a:pt x="25" y="3"/>
                      </a:moveTo>
                      <a:lnTo>
                        <a:pt x="24" y="0"/>
                      </a:lnTo>
                      <a:lnTo>
                        <a:pt x="6" y="10"/>
                      </a:lnTo>
                      <a:lnTo>
                        <a:pt x="8" y="14"/>
                      </a:lnTo>
                      <a:lnTo>
                        <a:pt x="9" y="17"/>
                      </a:lnTo>
                      <a:lnTo>
                        <a:pt x="0" y="22"/>
                      </a:lnTo>
                      <a:lnTo>
                        <a:pt x="26" y="6"/>
                      </a:lnTo>
                      <a:lnTo>
                        <a:pt x="25"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89" name="Freeform 53"/>
                <p:cNvSpPr>
                  <a:spLocks noChangeAspect="1"/>
                </p:cNvSpPr>
                <p:nvPr/>
              </p:nvSpPr>
              <p:spPr bwMode="auto">
                <a:xfrm>
                  <a:off x="4673" y="1818"/>
                  <a:ext cx="1" cy="3"/>
                </a:xfrm>
                <a:custGeom>
                  <a:avLst/>
                  <a:gdLst/>
                  <a:ahLst/>
                  <a:cxnLst>
                    <a:cxn ang="0">
                      <a:pos x="0" y="0"/>
                    </a:cxn>
                    <a:cxn ang="0">
                      <a:pos x="0" y="0"/>
                    </a:cxn>
                    <a:cxn ang="0">
                      <a:pos x="2" y="7"/>
                    </a:cxn>
                    <a:cxn ang="0">
                      <a:pos x="3" y="7"/>
                    </a:cxn>
                    <a:cxn ang="0">
                      <a:pos x="3" y="0"/>
                    </a:cxn>
                    <a:cxn ang="0">
                      <a:pos x="2" y="0"/>
                    </a:cxn>
                    <a:cxn ang="0">
                      <a:pos x="2" y="4"/>
                    </a:cxn>
                    <a:cxn ang="0">
                      <a:pos x="0" y="0"/>
                    </a:cxn>
                  </a:cxnLst>
                  <a:rect l="0" t="0" r="r" b="b"/>
                  <a:pathLst>
                    <a:path w="3" h="7">
                      <a:moveTo>
                        <a:pt x="0" y="0"/>
                      </a:moveTo>
                      <a:lnTo>
                        <a:pt x="0" y="0"/>
                      </a:lnTo>
                      <a:lnTo>
                        <a:pt x="2" y="7"/>
                      </a:lnTo>
                      <a:lnTo>
                        <a:pt x="3" y="7"/>
                      </a:lnTo>
                      <a:lnTo>
                        <a:pt x="3" y="0"/>
                      </a:lnTo>
                      <a:lnTo>
                        <a:pt x="2" y="0"/>
                      </a:lnTo>
                      <a:lnTo>
                        <a:pt x="2" y="4"/>
                      </a:lnTo>
                      <a:lnTo>
                        <a:pt x="0"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0" name="Freeform 54"/>
                <p:cNvSpPr>
                  <a:spLocks noChangeAspect="1"/>
                </p:cNvSpPr>
                <p:nvPr/>
              </p:nvSpPr>
              <p:spPr bwMode="auto">
                <a:xfrm>
                  <a:off x="4516" y="1759"/>
                  <a:ext cx="158" cy="68"/>
                </a:xfrm>
                <a:custGeom>
                  <a:avLst/>
                  <a:gdLst/>
                  <a:ahLst/>
                  <a:cxnLst>
                    <a:cxn ang="0">
                      <a:pos x="317" y="117"/>
                    </a:cxn>
                    <a:cxn ang="0">
                      <a:pos x="316" y="117"/>
                    </a:cxn>
                    <a:cxn ang="0">
                      <a:pos x="129" y="0"/>
                    </a:cxn>
                    <a:cxn ang="0">
                      <a:pos x="120" y="9"/>
                    </a:cxn>
                    <a:cxn ang="0">
                      <a:pos x="41" y="88"/>
                    </a:cxn>
                    <a:cxn ang="0">
                      <a:pos x="28" y="102"/>
                    </a:cxn>
                    <a:cxn ang="0">
                      <a:pos x="3" y="128"/>
                    </a:cxn>
                    <a:cxn ang="0">
                      <a:pos x="0" y="129"/>
                    </a:cxn>
                    <a:cxn ang="0">
                      <a:pos x="1" y="132"/>
                    </a:cxn>
                    <a:cxn ang="0">
                      <a:pos x="3" y="136"/>
                    </a:cxn>
                    <a:cxn ang="0">
                      <a:pos x="5" y="135"/>
                    </a:cxn>
                    <a:cxn ang="0">
                      <a:pos x="32" y="107"/>
                    </a:cxn>
                    <a:cxn ang="0">
                      <a:pos x="45" y="93"/>
                    </a:cxn>
                    <a:cxn ang="0">
                      <a:pos x="125" y="14"/>
                    </a:cxn>
                    <a:cxn ang="0">
                      <a:pos x="129" y="7"/>
                    </a:cxn>
                    <a:cxn ang="0">
                      <a:pos x="314" y="123"/>
                    </a:cxn>
                    <a:cxn ang="0">
                      <a:pos x="316" y="124"/>
                    </a:cxn>
                    <a:cxn ang="0">
                      <a:pos x="316" y="117"/>
                    </a:cxn>
                    <a:cxn ang="0">
                      <a:pos x="317" y="117"/>
                    </a:cxn>
                  </a:cxnLst>
                  <a:rect l="0" t="0" r="r" b="b"/>
                  <a:pathLst>
                    <a:path w="317" h="136">
                      <a:moveTo>
                        <a:pt x="317" y="117"/>
                      </a:moveTo>
                      <a:lnTo>
                        <a:pt x="316" y="117"/>
                      </a:lnTo>
                      <a:lnTo>
                        <a:pt x="129" y="0"/>
                      </a:lnTo>
                      <a:lnTo>
                        <a:pt x="120" y="9"/>
                      </a:lnTo>
                      <a:lnTo>
                        <a:pt x="41" y="88"/>
                      </a:lnTo>
                      <a:lnTo>
                        <a:pt x="28" y="102"/>
                      </a:lnTo>
                      <a:lnTo>
                        <a:pt x="3" y="128"/>
                      </a:lnTo>
                      <a:lnTo>
                        <a:pt x="0" y="129"/>
                      </a:lnTo>
                      <a:lnTo>
                        <a:pt x="1" y="132"/>
                      </a:lnTo>
                      <a:lnTo>
                        <a:pt x="3" y="136"/>
                      </a:lnTo>
                      <a:lnTo>
                        <a:pt x="5" y="135"/>
                      </a:lnTo>
                      <a:lnTo>
                        <a:pt x="32" y="107"/>
                      </a:lnTo>
                      <a:lnTo>
                        <a:pt x="45" y="93"/>
                      </a:lnTo>
                      <a:lnTo>
                        <a:pt x="125" y="14"/>
                      </a:lnTo>
                      <a:lnTo>
                        <a:pt x="129" y="7"/>
                      </a:lnTo>
                      <a:lnTo>
                        <a:pt x="314" y="123"/>
                      </a:lnTo>
                      <a:lnTo>
                        <a:pt x="316" y="124"/>
                      </a:lnTo>
                      <a:lnTo>
                        <a:pt x="316" y="117"/>
                      </a:lnTo>
                      <a:lnTo>
                        <a:pt x="317" y="1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1" name="Freeform 55"/>
                <p:cNvSpPr>
                  <a:spLocks noChangeAspect="1"/>
                </p:cNvSpPr>
                <p:nvPr/>
              </p:nvSpPr>
              <p:spPr bwMode="auto">
                <a:xfrm>
                  <a:off x="4515" y="1823"/>
                  <a:ext cx="62" cy="96"/>
                </a:xfrm>
                <a:custGeom>
                  <a:avLst/>
                  <a:gdLst/>
                  <a:ahLst/>
                  <a:cxnLst>
                    <a:cxn ang="0">
                      <a:pos x="2" y="0"/>
                    </a:cxn>
                    <a:cxn ang="0">
                      <a:pos x="0" y="1"/>
                    </a:cxn>
                    <a:cxn ang="0">
                      <a:pos x="117" y="190"/>
                    </a:cxn>
                    <a:cxn ang="0">
                      <a:pos x="116" y="191"/>
                    </a:cxn>
                    <a:cxn ang="0">
                      <a:pos x="120" y="191"/>
                    </a:cxn>
                    <a:cxn ang="0">
                      <a:pos x="123" y="191"/>
                    </a:cxn>
                    <a:cxn ang="0">
                      <a:pos x="123" y="190"/>
                    </a:cxn>
                    <a:cxn ang="0">
                      <a:pos x="122" y="189"/>
                    </a:cxn>
                    <a:cxn ang="0">
                      <a:pos x="6" y="2"/>
                    </a:cxn>
                    <a:cxn ang="0">
                      <a:pos x="3" y="3"/>
                    </a:cxn>
                    <a:cxn ang="0">
                      <a:pos x="2" y="0"/>
                    </a:cxn>
                  </a:cxnLst>
                  <a:rect l="0" t="0" r="r" b="b"/>
                  <a:pathLst>
                    <a:path w="123" h="191">
                      <a:moveTo>
                        <a:pt x="2" y="0"/>
                      </a:moveTo>
                      <a:lnTo>
                        <a:pt x="0" y="1"/>
                      </a:lnTo>
                      <a:lnTo>
                        <a:pt x="117" y="190"/>
                      </a:lnTo>
                      <a:lnTo>
                        <a:pt x="116" y="191"/>
                      </a:lnTo>
                      <a:lnTo>
                        <a:pt x="120" y="191"/>
                      </a:lnTo>
                      <a:lnTo>
                        <a:pt x="123" y="191"/>
                      </a:lnTo>
                      <a:lnTo>
                        <a:pt x="123" y="190"/>
                      </a:lnTo>
                      <a:lnTo>
                        <a:pt x="122" y="189"/>
                      </a:lnTo>
                      <a:lnTo>
                        <a:pt x="6" y="2"/>
                      </a:lnTo>
                      <a:lnTo>
                        <a:pt x="3" y="3"/>
                      </a:lnTo>
                      <a:lnTo>
                        <a:pt x="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2" name="Freeform 56"/>
                <p:cNvSpPr>
                  <a:spLocks noChangeAspect="1"/>
                </p:cNvSpPr>
                <p:nvPr/>
              </p:nvSpPr>
              <p:spPr bwMode="auto">
                <a:xfrm>
                  <a:off x="4541" y="1918"/>
                  <a:ext cx="36" cy="72"/>
                </a:xfrm>
                <a:custGeom>
                  <a:avLst/>
                  <a:gdLst/>
                  <a:ahLst/>
                  <a:cxnLst>
                    <a:cxn ang="0">
                      <a:pos x="68" y="1"/>
                    </a:cxn>
                    <a:cxn ang="0">
                      <a:pos x="64" y="0"/>
                    </a:cxn>
                    <a:cxn ang="0">
                      <a:pos x="57" y="11"/>
                    </a:cxn>
                    <a:cxn ang="0">
                      <a:pos x="50" y="24"/>
                    </a:cxn>
                    <a:cxn ang="0">
                      <a:pos x="42" y="38"/>
                    </a:cxn>
                    <a:cxn ang="0">
                      <a:pos x="35" y="54"/>
                    </a:cxn>
                    <a:cxn ang="0">
                      <a:pos x="27" y="70"/>
                    </a:cxn>
                    <a:cxn ang="0">
                      <a:pos x="19" y="87"/>
                    </a:cxn>
                    <a:cxn ang="0">
                      <a:pos x="12" y="105"/>
                    </a:cxn>
                    <a:cxn ang="0">
                      <a:pos x="7" y="120"/>
                    </a:cxn>
                    <a:cxn ang="0">
                      <a:pos x="0" y="144"/>
                    </a:cxn>
                    <a:cxn ang="0">
                      <a:pos x="3" y="144"/>
                    </a:cxn>
                    <a:cxn ang="0">
                      <a:pos x="7" y="144"/>
                    </a:cxn>
                    <a:cxn ang="0">
                      <a:pos x="11" y="129"/>
                    </a:cxn>
                    <a:cxn ang="0">
                      <a:pos x="19" y="107"/>
                    </a:cxn>
                    <a:cxn ang="0">
                      <a:pos x="26" y="90"/>
                    </a:cxn>
                    <a:cxn ang="0">
                      <a:pos x="34" y="72"/>
                    </a:cxn>
                    <a:cxn ang="0">
                      <a:pos x="42" y="56"/>
                    </a:cxn>
                    <a:cxn ang="0">
                      <a:pos x="49" y="40"/>
                    </a:cxn>
                    <a:cxn ang="0">
                      <a:pos x="57" y="26"/>
                    </a:cxn>
                    <a:cxn ang="0">
                      <a:pos x="64" y="14"/>
                    </a:cxn>
                    <a:cxn ang="0">
                      <a:pos x="71" y="2"/>
                    </a:cxn>
                    <a:cxn ang="0">
                      <a:pos x="71" y="1"/>
                    </a:cxn>
                    <a:cxn ang="0">
                      <a:pos x="71" y="1"/>
                    </a:cxn>
                    <a:cxn ang="0">
                      <a:pos x="68" y="1"/>
                    </a:cxn>
                  </a:cxnLst>
                  <a:rect l="0" t="0" r="r" b="b"/>
                  <a:pathLst>
                    <a:path w="71" h="144">
                      <a:moveTo>
                        <a:pt x="68" y="1"/>
                      </a:moveTo>
                      <a:lnTo>
                        <a:pt x="64" y="0"/>
                      </a:lnTo>
                      <a:lnTo>
                        <a:pt x="57" y="11"/>
                      </a:lnTo>
                      <a:lnTo>
                        <a:pt x="50" y="24"/>
                      </a:lnTo>
                      <a:lnTo>
                        <a:pt x="42" y="38"/>
                      </a:lnTo>
                      <a:lnTo>
                        <a:pt x="35" y="54"/>
                      </a:lnTo>
                      <a:lnTo>
                        <a:pt x="27" y="70"/>
                      </a:lnTo>
                      <a:lnTo>
                        <a:pt x="19" y="87"/>
                      </a:lnTo>
                      <a:lnTo>
                        <a:pt x="12" y="105"/>
                      </a:lnTo>
                      <a:lnTo>
                        <a:pt x="7" y="120"/>
                      </a:lnTo>
                      <a:lnTo>
                        <a:pt x="0" y="144"/>
                      </a:lnTo>
                      <a:lnTo>
                        <a:pt x="3" y="144"/>
                      </a:lnTo>
                      <a:lnTo>
                        <a:pt x="7" y="144"/>
                      </a:lnTo>
                      <a:lnTo>
                        <a:pt x="11" y="129"/>
                      </a:lnTo>
                      <a:lnTo>
                        <a:pt x="19" y="107"/>
                      </a:lnTo>
                      <a:lnTo>
                        <a:pt x="26" y="90"/>
                      </a:lnTo>
                      <a:lnTo>
                        <a:pt x="34" y="72"/>
                      </a:lnTo>
                      <a:lnTo>
                        <a:pt x="42" y="56"/>
                      </a:lnTo>
                      <a:lnTo>
                        <a:pt x="49" y="40"/>
                      </a:lnTo>
                      <a:lnTo>
                        <a:pt x="57" y="26"/>
                      </a:lnTo>
                      <a:lnTo>
                        <a:pt x="64" y="14"/>
                      </a:lnTo>
                      <a:lnTo>
                        <a:pt x="71" y="2"/>
                      </a:lnTo>
                      <a:lnTo>
                        <a:pt x="71" y="1"/>
                      </a:lnTo>
                      <a:lnTo>
                        <a:pt x="71" y="1"/>
                      </a:lnTo>
                      <a:lnTo>
                        <a:pt x="68"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3" name="Freeform 57"/>
                <p:cNvSpPr>
                  <a:spLocks noChangeAspect="1"/>
                </p:cNvSpPr>
                <p:nvPr/>
              </p:nvSpPr>
              <p:spPr bwMode="auto">
                <a:xfrm>
                  <a:off x="4426" y="1990"/>
                  <a:ext cx="118" cy="145"/>
                </a:xfrm>
                <a:custGeom>
                  <a:avLst/>
                  <a:gdLst/>
                  <a:ahLst/>
                  <a:cxnLst>
                    <a:cxn ang="0">
                      <a:pos x="232" y="1"/>
                    </a:cxn>
                    <a:cxn ang="0">
                      <a:pos x="229" y="0"/>
                    </a:cxn>
                    <a:cxn ang="0">
                      <a:pos x="223" y="15"/>
                    </a:cxn>
                    <a:cxn ang="0">
                      <a:pos x="218" y="39"/>
                    </a:cxn>
                    <a:cxn ang="0">
                      <a:pos x="214" y="55"/>
                    </a:cxn>
                    <a:cxn ang="0">
                      <a:pos x="1" y="102"/>
                    </a:cxn>
                    <a:cxn ang="0">
                      <a:pos x="0" y="209"/>
                    </a:cxn>
                    <a:cxn ang="0">
                      <a:pos x="1" y="230"/>
                    </a:cxn>
                    <a:cxn ang="0">
                      <a:pos x="0" y="248"/>
                    </a:cxn>
                    <a:cxn ang="0">
                      <a:pos x="1" y="264"/>
                    </a:cxn>
                    <a:cxn ang="0">
                      <a:pos x="0" y="277"/>
                    </a:cxn>
                    <a:cxn ang="0">
                      <a:pos x="1" y="285"/>
                    </a:cxn>
                    <a:cxn ang="0">
                      <a:pos x="0" y="287"/>
                    </a:cxn>
                    <a:cxn ang="0">
                      <a:pos x="3" y="289"/>
                    </a:cxn>
                    <a:cxn ang="0">
                      <a:pos x="7" y="290"/>
                    </a:cxn>
                    <a:cxn ang="0">
                      <a:pos x="8" y="285"/>
                    </a:cxn>
                    <a:cxn ang="0">
                      <a:pos x="7" y="277"/>
                    </a:cxn>
                    <a:cxn ang="0">
                      <a:pos x="8" y="264"/>
                    </a:cxn>
                    <a:cxn ang="0">
                      <a:pos x="7" y="248"/>
                    </a:cxn>
                    <a:cxn ang="0">
                      <a:pos x="8" y="230"/>
                    </a:cxn>
                    <a:cxn ang="0">
                      <a:pos x="7" y="209"/>
                    </a:cxn>
                    <a:cxn ang="0">
                      <a:pos x="5" y="109"/>
                    </a:cxn>
                    <a:cxn ang="0">
                      <a:pos x="221" y="59"/>
                    </a:cxn>
                    <a:cxn ang="0">
                      <a:pos x="225" y="39"/>
                    </a:cxn>
                    <a:cxn ang="0">
                      <a:pos x="230" y="24"/>
                    </a:cxn>
                    <a:cxn ang="0">
                      <a:pos x="230" y="20"/>
                    </a:cxn>
                    <a:cxn ang="0">
                      <a:pos x="236" y="1"/>
                    </a:cxn>
                    <a:cxn ang="0">
                      <a:pos x="232" y="1"/>
                    </a:cxn>
                  </a:cxnLst>
                  <a:rect l="0" t="0" r="r" b="b"/>
                  <a:pathLst>
                    <a:path w="236" h="290">
                      <a:moveTo>
                        <a:pt x="232" y="1"/>
                      </a:moveTo>
                      <a:lnTo>
                        <a:pt x="229" y="0"/>
                      </a:lnTo>
                      <a:lnTo>
                        <a:pt x="223" y="15"/>
                      </a:lnTo>
                      <a:lnTo>
                        <a:pt x="218" y="39"/>
                      </a:lnTo>
                      <a:lnTo>
                        <a:pt x="214" y="55"/>
                      </a:lnTo>
                      <a:lnTo>
                        <a:pt x="1" y="102"/>
                      </a:lnTo>
                      <a:lnTo>
                        <a:pt x="0" y="209"/>
                      </a:lnTo>
                      <a:lnTo>
                        <a:pt x="1" y="230"/>
                      </a:lnTo>
                      <a:lnTo>
                        <a:pt x="0" y="248"/>
                      </a:lnTo>
                      <a:lnTo>
                        <a:pt x="1" y="264"/>
                      </a:lnTo>
                      <a:lnTo>
                        <a:pt x="0" y="277"/>
                      </a:lnTo>
                      <a:lnTo>
                        <a:pt x="1" y="285"/>
                      </a:lnTo>
                      <a:lnTo>
                        <a:pt x="0" y="287"/>
                      </a:lnTo>
                      <a:lnTo>
                        <a:pt x="3" y="289"/>
                      </a:lnTo>
                      <a:lnTo>
                        <a:pt x="7" y="290"/>
                      </a:lnTo>
                      <a:lnTo>
                        <a:pt x="8" y="285"/>
                      </a:lnTo>
                      <a:lnTo>
                        <a:pt x="7" y="277"/>
                      </a:lnTo>
                      <a:lnTo>
                        <a:pt x="8" y="264"/>
                      </a:lnTo>
                      <a:lnTo>
                        <a:pt x="7" y="248"/>
                      </a:lnTo>
                      <a:lnTo>
                        <a:pt x="8" y="230"/>
                      </a:lnTo>
                      <a:lnTo>
                        <a:pt x="7" y="209"/>
                      </a:lnTo>
                      <a:lnTo>
                        <a:pt x="5" y="109"/>
                      </a:lnTo>
                      <a:lnTo>
                        <a:pt x="221" y="59"/>
                      </a:lnTo>
                      <a:lnTo>
                        <a:pt x="225" y="39"/>
                      </a:lnTo>
                      <a:lnTo>
                        <a:pt x="230" y="24"/>
                      </a:lnTo>
                      <a:lnTo>
                        <a:pt x="230" y="20"/>
                      </a:lnTo>
                      <a:lnTo>
                        <a:pt x="236" y="1"/>
                      </a:lnTo>
                      <a:lnTo>
                        <a:pt x="232"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4" name="Freeform 58"/>
                <p:cNvSpPr>
                  <a:spLocks noChangeAspect="1"/>
                </p:cNvSpPr>
                <p:nvPr/>
              </p:nvSpPr>
              <p:spPr bwMode="auto">
                <a:xfrm>
                  <a:off x="4426" y="2133"/>
                  <a:ext cx="2" cy="2"/>
                </a:xfrm>
                <a:custGeom>
                  <a:avLst/>
                  <a:gdLst/>
                  <a:ahLst/>
                  <a:cxnLst>
                    <a:cxn ang="0">
                      <a:pos x="1" y="2"/>
                    </a:cxn>
                    <a:cxn ang="0">
                      <a:pos x="0" y="6"/>
                    </a:cxn>
                    <a:cxn ang="0">
                      <a:pos x="4" y="0"/>
                    </a:cxn>
                    <a:cxn ang="0">
                      <a:pos x="4" y="4"/>
                    </a:cxn>
                    <a:cxn ang="0">
                      <a:pos x="1" y="2"/>
                    </a:cxn>
                  </a:cxnLst>
                  <a:rect l="0" t="0" r="r" b="b"/>
                  <a:pathLst>
                    <a:path w="4" h="6">
                      <a:moveTo>
                        <a:pt x="1" y="2"/>
                      </a:moveTo>
                      <a:lnTo>
                        <a:pt x="0" y="6"/>
                      </a:lnTo>
                      <a:lnTo>
                        <a:pt x="4" y="0"/>
                      </a:lnTo>
                      <a:lnTo>
                        <a:pt x="4" y="4"/>
                      </a:lnTo>
                      <a:lnTo>
                        <a:pt x="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5" name="Freeform 59"/>
                <p:cNvSpPr>
                  <a:spLocks noChangeAspect="1"/>
                </p:cNvSpPr>
                <p:nvPr/>
              </p:nvSpPr>
              <p:spPr bwMode="auto">
                <a:xfrm>
                  <a:off x="4426" y="2133"/>
                  <a:ext cx="109" cy="27"/>
                </a:xfrm>
                <a:custGeom>
                  <a:avLst/>
                  <a:gdLst/>
                  <a:ahLst/>
                  <a:cxnLst>
                    <a:cxn ang="0">
                      <a:pos x="0" y="6"/>
                    </a:cxn>
                    <a:cxn ang="0">
                      <a:pos x="218" y="55"/>
                    </a:cxn>
                    <a:cxn ang="0">
                      <a:pos x="218" y="52"/>
                    </a:cxn>
                    <a:cxn ang="0">
                      <a:pos x="218" y="48"/>
                    </a:cxn>
                    <a:cxn ang="0">
                      <a:pos x="4" y="0"/>
                    </a:cxn>
                    <a:cxn ang="0">
                      <a:pos x="0" y="6"/>
                    </a:cxn>
                  </a:cxnLst>
                  <a:rect l="0" t="0" r="r" b="b"/>
                  <a:pathLst>
                    <a:path w="218" h="55">
                      <a:moveTo>
                        <a:pt x="0" y="6"/>
                      </a:moveTo>
                      <a:lnTo>
                        <a:pt x="218" y="55"/>
                      </a:lnTo>
                      <a:lnTo>
                        <a:pt x="218" y="52"/>
                      </a:lnTo>
                      <a:lnTo>
                        <a:pt x="218" y="48"/>
                      </a:lnTo>
                      <a:lnTo>
                        <a:pt x="4" y="0"/>
                      </a:lnTo>
                      <a:lnTo>
                        <a:pt x="0" y="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6" name="Freeform 60"/>
                <p:cNvSpPr>
                  <a:spLocks noChangeAspect="1"/>
                </p:cNvSpPr>
                <p:nvPr/>
              </p:nvSpPr>
              <p:spPr bwMode="auto">
                <a:xfrm>
                  <a:off x="4534" y="2157"/>
                  <a:ext cx="40" cy="92"/>
                </a:xfrm>
                <a:custGeom>
                  <a:avLst/>
                  <a:gdLst/>
                  <a:ahLst/>
                  <a:cxnLst>
                    <a:cxn ang="0">
                      <a:pos x="2" y="4"/>
                    </a:cxn>
                    <a:cxn ang="0">
                      <a:pos x="0" y="6"/>
                    </a:cxn>
                    <a:cxn ang="0">
                      <a:pos x="1" y="7"/>
                    </a:cxn>
                    <a:cxn ang="0">
                      <a:pos x="3" y="18"/>
                    </a:cxn>
                    <a:cxn ang="0">
                      <a:pos x="8" y="37"/>
                    </a:cxn>
                    <a:cxn ang="0">
                      <a:pos x="11" y="48"/>
                    </a:cxn>
                    <a:cxn ang="0">
                      <a:pos x="17" y="64"/>
                    </a:cxn>
                    <a:cxn ang="0">
                      <a:pos x="23" y="81"/>
                    </a:cxn>
                    <a:cxn ang="0">
                      <a:pos x="30" y="98"/>
                    </a:cxn>
                    <a:cxn ang="0">
                      <a:pos x="37" y="117"/>
                    </a:cxn>
                    <a:cxn ang="0">
                      <a:pos x="45" y="134"/>
                    </a:cxn>
                    <a:cxn ang="0">
                      <a:pos x="54" y="151"/>
                    </a:cxn>
                    <a:cxn ang="0">
                      <a:pos x="60" y="162"/>
                    </a:cxn>
                    <a:cxn ang="0">
                      <a:pos x="75" y="186"/>
                    </a:cxn>
                    <a:cxn ang="0">
                      <a:pos x="77" y="185"/>
                    </a:cxn>
                    <a:cxn ang="0">
                      <a:pos x="79" y="184"/>
                    </a:cxn>
                    <a:cxn ang="0">
                      <a:pos x="74" y="176"/>
                    </a:cxn>
                    <a:cxn ang="0">
                      <a:pos x="61" y="149"/>
                    </a:cxn>
                    <a:cxn ang="0">
                      <a:pos x="52" y="132"/>
                    </a:cxn>
                    <a:cxn ang="0">
                      <a:pos x="44" y="114"/>
                    </a:cxn>
                    <a:cxn ang="0">
                      <a:pos x="37" y="96"/>
                    </a:cxn>
                    <a:cxn ang="0">
                      <a:pos x="30" y="79"/>
                    </a:cxn>
                    <a:cxn ang="0">
                      <a:pos x="24" y="62"/>
                    </a:cxn>
                    <a:cxn ang="0">
                      <a:pos x="18" y="45"/>
                    </a:cxn>
                    <a:cxn ang="0">
                      <a:pos x="13" y="26"/>
                    </a:cxn>
                    <a:cxn ang="0">
                      <a:pos x="10" y="18"/>
                    </a:cxn>
                    <a:cxn ang="0">
                      <a:pos x="6" y="3"/>
                    </a:cxn>
                    <a:cxn ang="0">
                      <a:pos x="3" y="0"/>
                    </a:cxn>
                    <a:cxn ang="0">
                      <a:pos x="2" y="0"/>
                    </a:cxn>
                    <a:cxn ang="0">
                      <a:pos x="2" y="4"/>
                    </a:cxn>
                  </a:cxnLst>
                  <a:rect l="0" t="0" r="r" b="b"/>
                  <a:pathLst>
                    <a:path w="79" h="186">
                      <a:moveTo>
                        <a:pt x="2" y="4"/>
                      </a:moveTo>
                      <a:lnTo>
                        <a:pt x="0" y="6"/>
                      </a:lnTo>
                      <a:lnTo>
                        <a:pt x="1" y="7"/>
                      </a:lnTo>
                      <a:lnTo>
                        <a:pt x="3" y="18"/>
                      </a:lnTo>
                      <a:lnTo>
                        <a:pt x="8" y="37"/>
                      </a:lnTo>
                      <a:lnTo>
                        <a:pt x="11" y="48"/>
                      </a:lnTo>
                      <a:lnTo>
                        <a:pt x="17" y="64"/>
                      </a:lnTo>
                      <a:lnTo>
                        <a:pt x="23" y="81"/>
                      </a:lnTo>
                      <a:lnTo>
                        <a:pt x="30" y="98"/>
                      </a:lnTo>
                      <a:lnTo>
                        <a:pt x="37" y="117"/>
                      </a:lnTo>
                      <a:lnTo>
                        <a:pt x="45" y="134"/>
                      </a:lnTo>
                      <a:lnTo>
                        <a:pt x="54" y="151"/>
                      </a:lnTo>
                      <a:lnTo>
                        <a:pt x="60" y="162"/>
                      </a:lnTo>
                      <a:lnTo>
                        <a:pt x="75" y="186"/>
                      </a:lnTo>
                      <a:lnTo>
                        <a:pt x="77" y="185"/>
                      </a:lnTo>
                      <a:lnTo>
                        <a:pt x="79" y="184"/>
                      </a:lnTo>
                      <a:lnTo>
                        <a:pt x="74" y="176"/>
                      </a:lnTo>
                      <a:lnTo>
                        <a:pt x="61" y="149"/>
                      </a:lnTo>
                      <a:lnTo>
                        <a:pt x="52" y="132"/>
                      </a:lnTo>
                      <a:lnTo>
                        <a:pt x="44" y="114"/>
                      </a:lnTo>
                      <a:lnTo>
                        <a:pt x="37" y="96"/>
                      </a:lnTo>
                      <a:lnTo>
                        <a:pt x="30" y="79"/>
                      </a:lnTo>
                      <a:lnTo>
                        <a:pt x="24" y="62"/>
                      </a:lnTo>
                      <a:lnTo>
                        <a:pt x="18" y="45"/>
                      </a:lnTo>
                      <a:lnTo>
                        <a:pt x="13" y="26"/>
                      </a:lnTo>
                      <a:lnTo>
                        <a:pt x="10" y="18"/>
                      </a:lnTo>
                      <a:lnTo>
                        <a:pt x="6" y="3"/>
                      </a:lnTo>
                      <a:lnTo>
                        <a:pt x="3" y="0"/>
                      </a:lnTo>
                      <a:lnTo>
                        <a:pt x="2" y="0"/>
                      </a:lnTo>
                      <a:lnTo>
                        <a:pt x="2"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7" name="Freeform 61"/>
                <p:cNvSpPr>
                  <a:spLocks noChangeAspect="1"/>
                </p:cNvSpPr>
                <p:nvPr/>
              </p:nvSpPr>
              <p:spPr bwMode="auto">
                <a:xfrm>
                  <a:off x="4517" y="2248"/>
                  <a:ext cx="68" cy="168"/>
                </a:xfrm>
                <a:custGeom>
                  <a:avLst/>
                  <a:gdLst/>
                  <a:ahLst/>
                  <a:cxnLst>
                    <a:cxn ang="0">
                      <a:pos x="110" y="1"/>
                    </a:cxn>
                    <a:cxn ang="0">
                      <a:pos x="107" y="2"/>
                    </a:cxn>
                    <a:cxn ang="0">
                      <a:pos x="117" y="19"/>
                    </a:cxn>
                    <a:cxn ang="0">
                      <a:pos x="0" y="205"/>
                    </a:cxn>
                    <a:cxn ang="0">
                      <a:pos x="9" y="214"/>
                    </a:cxn>
                    <a:cxn ang="0">
                      <a:pos x="127" y="332"/>
                    </a:cxn>
                    <a:cxn ang="0">
                      <a:pos x="128" y="335"/>
                    </a:cxn>
                    <a:cxn ang="0">
                      <a:pos x="132" y="333"/>
                    </a:cxn>
                    <a:cxn ang="0">
                      <a:pos x="135" y="332"/>
                    </a:cxn>
                    <a:cxn ang="0">
                      <a:pos x="134" y="330"/>
                    </a:cxn>
                    <a:cxn ang="0">
                      <a:pos x="13" y="209"/>
                    </a:cxn>
                    <a:cxn ang="0">
                      <a:pos x="6" y="205"/>
                    </a:cxn>
                    <a:cxn ang="0">
                      <a:pos x="124" y="17"/>
                    </a:cxn>
                    <a:cxn ang="0">
                      <a:pos x="128" y="26"/>
                    </a:cxn>
                    <a:cxn ang="0">
                      <a:pos x="112" y="0"/>
                    </a:cxn>
                    <a:cxn ang="0">
                      <a:pos x="110" y="1"/>
                    </a:cxn>
                  </a:cxnLst>
                  <a:rect l="0" t="0" r="r" b="b"/>
                  <a:pathLst>
                    <a:path w="135" h="335">
                      <a:moveTo>
                        <a:pt x="110" y="1"/>
                      </a:moveTo>
                      <a:lnTo>
                        <a:pt x="107" y="2"/>
                      </a:lnTo>
                      <a:lnTo>
                        <a:pt x="117" y="19"/>
                      </a:lnTo>
                      <a:lnTo>
                        <a:pt x="0" y="205"/>
                      </a:lnTo>
                      <a:lnTo>
                        <a:pt x="9" y="214"/>
                      </a:lnTo>
                      <a:lnTo>
                        <a:pt x="127" y="332"/>
                      </a:lnTo>
                      <a:lnTo>
                        <a:pt x="128" y="335"/>
                      </a:lnTo>
                      <a:lnTo>
                        <a:pt x="132" y="333"/>
                      </a:lnTo>
                      <a:lnTo>
                        <a:pt x="135" y="332"/>
                      </a:lnTo>
                      <a:lnTo>
                        <a:pt x="134" y="330"/>
                      </a:lnTo>
                      <a:lnTo>
                        <a:pt x="13" y="209"/>
                      </a:lnTo>
                      <a:lnTo>
                        <a:pt x="6" y="205"/>
                      </a:lnTo>
                      <a:lnTo>
                        <a:pt x="124" y="17"/>
                      </a:lnTo>
                      <a:lnTo>
                        <a:pt x="128" y="26"/>
                      </a:lnTo>
                      <a:lnTo>
                        <a:pt x="112" y="0"/>
                      </a:lnTo>
                      <a:lnTo>
                        <a:pt x="110"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8" name="Freeform 62"/>
                <p:cNvSpPr>
                  <a:spLocks noChangeAspect="1"/>
                </p:cNvSpPr>
                <p:nvPr/>
              </p:nvSpPr>
              <p:spPr bwMode="auto">
                <a:xfrm>
                  <a:off x="4582" y="2355"/>
                  <a:ext cx="95" cy="62"/>
                </a:xfrm>
                <a:custGeom>
                  <a:avLst/>
                  <a:gdLst/>
                  <a:ahLst/>
                  <a:cxnLst>
                    <a:cxn ang="0">
                      <a:pos x="0" y="122"/>
                    </a:cxn>
                    <a:cxn ang="0">
                      <a:pos x="2" y="124"/>
                    </a:cxn>
                    <a:cxn ang="0">
                      <a:pos x="190" y="6"/>
                    </a:cxn>
                    <a:cxn ang="0">
                      <a:pos x="192" y="6"/>
                    </a:cxn>
                    <a:cxn ang="0">
                      <a:pos x="192" y="3"/>
                    </a:cxn>
                    <a:cxn ang="0">
                      <a:pos x="192" y="0"/>
                    </a:cxn>
                    <a:cxn ang="0">
                      <a:pos x="190" y="0"/>
                    </a:cxn>
                    <a:cxn ang="0">
                      <a:pos x="189" y="1"/>
                    </a:cxn>
                    <a:cxn ang="0">
                      <a:pos x="3" y="118"/>
                    </a:cxn>
                    <a:cxn ang="0">
                      <a:pos x="4" y="120"/>
                    </a:cxn>
                    <a:cxn ang="0">
                      <a:pos x="0" y="122"/>
                    </a:cxn>
                  </a:cxnLst>
                  <a:rect l="0" t="0" r="r" b="b"/>
                  <a:pathLst>
                    <a:path w="192" h="124">
                      <a:moveTo>
                        <a:pt x="0" y="122"/>
                      </a:moveTo>
                      <a:lnTo>
                        <a:pt x="2" y="124"/>
                      </a:lnTo>
                      <a:lnTo>
                        <a:pt x="190" y="6"/>
                      </a:lnTo>
                      <a:lnTo>
                        <a:pt x="192" y="6"/>
                      </a:lnTo>
                      <a:lnTo>
                        <a:pt x="192" y="3"/>
                      </a:lnTo>
                      <a:lnTo>
                        <a:pt x="192" y="0"/>
                      </a:lnTo>
                      <a:lnTo>
                        <a:pt x="190" y="0"/>
                      </a:lnTo>
                      <a:lnTo>
                        <a:pt x="189" y="1"/>
                      </a:lnTo>
                      <a:lnTo>
                        <a:pt x="3" y="118"/>
                      </a:lnTo>
                      <a:lnTo>
                        <a:pt x="4" y="120"/>
                      </a:lnTo>
                      <a:lnTo>
                        <a:pt x="0" y="12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799" name="Freeform 63"/>
                <p:cNvSpPr>
                  <a:spLocks noChangeAspect="1"/>
                </p:cNvSpPr>
                <p:nvPr/>
              </p:nvSpPr>
              <p:spPr bwMode="auto">
                <a:xfrm>
                  <a:off x="4677" y="2355"/>
                  <a:ext cx="72" cy="35"/>
                </a:xfrm>
                <a:custGeom>
                  <a:avLst/>
                  <a:gdLst/>
                  <a:ahLst/>
                  <a:cxnLst>
                    <a:cxn ang="0">
                      <a:pos x="2" y="3"/>
                    </a:cxn>
                    <a:cxn ang="0">
                      <a:pos x="0" y="6"/>
                    </a:cxn>
                    <a:cxn ang="0">
                      <a:pos x="12" y="13"/>
                    </a:cxn>
                    <a:cxn ang="0">
                      <a:pos x="25" y="20"/>
                    </a:cxn>
                    <a:cxn ang="0">
                      <a:pos x="38" y="28"/>
                    </a:cxn>
                    <a:cxn ang="0">
                      <a:pos x="54" y="35"/>
                    </a:cxn>
                    <a:cxn ang="0">
                      <a:pos x="71" y="43"/>
                    </a:cxn>
                    <a:cxn ang="0">
                      <a:pos x="88" y="51"/>
                    </a:cxn>
                    <a:cxn ang="0">
                      <a:pos x="105" y="58"/>
                    </a:cxn>
                    <a:cxn ang="0">
                      <a:pos x="120" y="64"/>
                    </a:cxn>
                    <a:cxn ang="0">
                      <a:pos x="144" y="71"/>
                    </a:cxn>
                    <a:cxn ang="0">
                      <a:pos x="144" y="68"/>
                    </a:cxn>
                    <a:cxn ang="0">
                      <a:pos x="144" y="64"/>
                    </a:cxn>
                    <a:cxn ang="0">
                      <a:pos x="129" y="59"/>
                    </a:cxn>
                    <a:cxn ang="0">
                      <a:pos x="107" y="51"/>
                    </a:cxn>
                    <a:cxn ang="0">
                      <a:pos x="90" y="44"/>
                    </a:cxn>
                    <a:cxn ang="0">
                      <a:pos x="73" y="36"/>
                    </a:cxn>
                    <a:cxn ang="0">
                      <a:pos x="57" y="28"/>
                    </a:cxn>
                    <a:cxn ang="0">
                      <a:pos x="41" y="21"/>
                    </a:cxn>
                    <a:cxn ang="0">
                      <a:pos x="27" y="13"/>
                    </a:cxn>
                    <a:cxn ang="0">
                      <a:pos x="14" y="6"/>
                    </a:cxn>
                    <a:cxn ang="0">
                      <a:pos x="3" y="0"/>
                    </a:cxn>
                    <a:cxn ang="0">
                      <a:pos x="2" y="0"/>
                    </a:cxn>
                    <a:cxn ang="0">
                      <a:pos x="2" y="0"/>
                    </a:cxn>
                    <a:cxn ang="0">
                      <a:pos x="2" y="3"/>
                    </a:cxn>
                  </a:cxnLst>
                  <a:rect l="0" t="0" r="r" b="b"/>
                  <a:pathLst>
                    <a:path w="144" h="71">
                      <a:moveTo>
                        <a:pt x="2" y="3"/>
                      </a:moveTo>
                      <a:lnTo>
                        <a:pt x="0" y="6"/>
                      </a:lnTo>
                      <a:lnTo>
                        <a:pt x="12" y="13"/>
                      </a:lnTo>
                      <a:lnTo>
                        <a:pt x="25" y="20"/>
                      </a:lnTo>
                      <a:lnTo>
                        <a:pt x="38" y="28"/>
                      </a:lnTo>
                      <a:lnTo>
                        <a:pt x="54" y="35"/>
                      </a:lnTo>
                      <a:lnTo>
                        <a:pt x="71" y="43"/>
                      </a:lnTo>
                      <a:lnTo>
                        <a:pt x="88" y="51"/>
                      </a:lnTo>
                      <a:lnTo>
                        <a:pt x="105" y="58"/>
                      </a:lnTo>
                      <a:lnTo>
                        <a:pt x="120" y="64"/>
                      </a:lnTo>
                      <a:lnTo>
                        <a:pt x="144" y="71"/>
                      </a:lnTo>
                      <a:lnTo>
                        <a:pt x="144" y="68"/>
                      </a:lnTo>
                      <a:lnTo>
                        <a:pt x="144" y="64"/>
                      </a:lnTo>
                      <a:lnTo>
                        <a:pt x="129" y="59"/>
                      </a:lnTo>
                      <a:lnTo>
                        <a:pt x="107" y="51"/>
                      </a:lnTo>
                      <a:lnTo>
                        <a:pt x="90" y="44"/>
                      </a:lnTo>
                      <a:lnTo>
                        <a:pt x="73" y="36"/>
                      </a:lnTo>
                      <a:lnTo>
                        <a:pt x="57" y="28"/>
                      </a:lnTo>
                      <a:lnTo>
                        <a:pt x="41" y="21"/>
                      </a:lnTo>
                      <a:lnTo>
                        <a:pt x="27" y="13"/>
                      </a:lnTo>
                      <a:lnTo>
                        <a:pt x="14" y="6"/>
                      </a:lnTo>
                      <a:lnTo>
                        <a:pt x="3" y="0"/>
                      </a:lnTo>
                      <a:lnTo>
                        <a:pt x="2" y="0"/>
                      </a:lnTo>
                      <a:lnTo>
                        <a:pt x="2" y="0"/>
                      </a:lnTo>
                      <a:lnTo>
                        <a:pt x="2"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0" name="Freeform 64"/>
                <p:cNvSpPr>
                  <a:spLocks noChangeAspect="1"/>
                </p:cNvSpPr>
                <p:nvPr/>
              </p:nvSpPr>
              <p:spPr bwMode="auto">
                <a:xfrm>
                  <a:off x="4748" y="2387"/>
                  <a:ext cx="145" cy="119"/>
                </a:xfrm>
                <a:custGeom>
                  <a:avLst/>
                  <a:gdLst/>
                  <a:ahLst/>
                  <a:cxnLst>
                    <a:cxn ang="0">
                      <a:pos x="1" y="4"/>
                    </a:cxn>
                    <a:cxn ang="0">
                      <a:pos x="0" y="7"/>
                    </a:cxn>
                    <a:cxn ang="0">
                      <a:pos x="15" y="13"/>
                    </a:cxn>
                    <a:cxn ang="0">
                      <a:pos x="39" y="17"/>
                    </a:cxn>
                    <a:cxn ang="0">
                      <a:pos x="55" y="22"/>
                    </a:cxn>
                    <a:cxn ang="0">
                      <a:pos x="103" y="236"/>
                    </a:cxn>
                    <a:cxn ang="0">
                      <a:pos x="210" y="237"/>
                    </a:cxn>
                    <a:cxn ang="0">
                      <a:pos x="230" y="236"/>
                    </a:cxn>
                    <a:cxn ang="0">
                      <a:pos x="249" y="237"/>
                    </a:cxn>
                    <a:cxn ang="0">
                      <a:pos x="265" y="236"/>
                    </a:cxn>
                    <a:cxn ang="0">
                      <a:pos x="277" y="237"/>
                    </a:cxn>
                    <a:cxn ang="0">
                      <a:pos x="285" y="236"/>
                    </a:cxn>
                    <a:cxn ang="0">
                      <a:pos x="288" y="237"/>
                    </a:cxn>
                    <a:cxn ang="0">
                      <a:pos x="289" y="234"/>
                    </a:cxn>
                    <a:cxn ang="0">
                      <a:pos x="290" y="230"/>
                    </a:cxn>
                    <a:cxn ang="0">
                      <a:pos x="285" y="229"/>
                    </a:cxn>
                    <a:cxn ang="0">
                      <a:pos x="277" y="230"/>
                    </a:cxn>
                    <a:cxn ang="0">
                      <a:pos x="265" y="229"/>
                    </a:cxn>
                    <a:cxn ang="0">
                      <a:pos x="249" y="230"/>
                    </a:cxn>
                    <a:cxn ang="0">
                      <a:pos x="230" y="229"/>
                    </a:cxn>
                    <a:cxn ang="0">
                      <a:pos x="210" y="230"/>
                    </a:cxn>
                    <a:cxn ang="0">
                      <a:pos x="109" y="232"/>
                    </a:cxn>
                    <a:cxn ang="0">
                      <a:pos x="60" y="15"/>
                    </a:cxn>
                    <a:cxn ang="0">
                      <a:pos x="39" y="10"/>
                    </a:cxn>
                    <a:cxn ang="0">
                      <a:pos x="24" y="6"/>
                    </a:cxn>
                    <a:cxn ang="0">
                      <a:pos x="21" y="6"/>
                    </a:cxn>
                    <a:cxn ang="0">
                      <a:pos x="1" y="0"/>
                    </a:cxn>
                    <a:cxn ang="0">
                      <a:pos x="1" y="4"/>
                    </a:cxn>
                  </a:cxnLst>
                  <a:rect l="0" t="0" r="r" b="b"/>
                  <a:pathLst>
                    <a:path w="290" h="237">
                      <a:moveTo>
                        <a:pt x="1" y="4"/>
                      </a:moveTo>
                      <a:lnTo>
                        <a:pt x="0" y="7"/>
                      </a:lnTo>
                      <a:lnTo>
                        <a:pt x="15" y="13"/>
                      </a:lnTo>
                      <a:lnTo>
                        <a:pt x="39" y="17"/>
                      </a:lnTo>
                      <a:lnTo>
                        <a:pt x="55" y="22"/>
                      </a:lnTo>
                      <a:lnTo>
                        <a:pt x="103" y="236"/>
                      </a:lnTo>
                      <a:lnTo>
                        <a:pt x="210" y="237"/>
                      </a:lnTo>
                      <a:lnTo>
                        <a:pt x="230" y="236"/>
                      </a:lnTo>
                      <a:lnTo>
                        <a:pt x="249" y="237"/>
                      </a:lnTo>
                      <a:lnTo>
                        <a:pt x="265" y="236"/>
                      </a:lnTo>
                      <a:lnTo>
                        <a:pt x="277" y="237"/>
                      </a:lnTo>
                      <a:lnTo>
                        <a:pt x="285" y="236"/>
                      </a:lnTo>
                      <a:lnTo>
                        <a:pt x="288" y="237"/>
                      </a:lnTo>
                      <a:lnTo>
                        <a:pt x="289" y="234"/>
                      </a:lnTo>
                      <a:lnTo>
                        <a:pt x="290" y="230"/>
                      </a:lnTo>
                      <a:lnTo>
                        <a:pt x="285" y="229"/>
                      </a:lnTo>
                      <a:lnTo>
                        <a:pt x="277" y="230"/>
                      </a:lnTo>
                      <a:lnTo>
                        <a:pt x="265" y="229"/>
                      </a:lnTo>
                      <a:lnTo>
                        <a:pt x="249" y="230"/>
                      </a:lnTo>
                      <a:lnTo>
                        <a:pt x="230" y="229"/>
                      </a:lnTo>
                      <a:lnTo>
                        <a:pt x="210" y="230"/>
                      </a:lnTo>
                      <a:lnTo>
                        <a:pt x="109" y="232"/>
                      </a:lnTo>
                      <a:lnTo>
                        <a:pt x="60" y="15"/>
                      </a:lnTo>
                      <a:lnTo>
                        <a:pt x="39" y="10"/>
                      </a:lnTo>
                      <a:lnTo>
                        <a:pt x="24" y="6"/>
                      </a:lnTo>
                      <a:lnTo>
                        <a:pt x="21" y="6"/>
                      </a:lnTo>
                      <a:lnTo>
                        <a:pt x="1" y="0"/>
                      </a:lnTo>
                      <a:lnTo>
                        <a:pt x="1"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1" name="Freeform 65"/>
                <p:cNvSpPr>
                  <a:spLocks noChangeAspect="1"/>
                </p:cNvSpPr>
                <p:nvPr/>
              </p:nvSpPr>
              <p:spPr bwMode="auto">
                <a:xfrm>
                  <a:off x="4891" y="2504"/>
                  <a:ext cx="3" cy="2"/>
                </a:xfrm>
                <a:custGeom>
                  <a:avLst/>
                  <a:gdLst/>
                  <a:ahLst/>
                  <a:cxnLst>
                    <a:cxn ang="0">
                      <a:pos x="3" y="3"/>
                    </a:cxn>
                    <a:cxn ang="0">
                      <a:pos x="6" y="4"/>
                    </a:cxn>
                    <a:cxn ang="0">
                      <a:pos x="0" y="0"/>
                    </a:cxn>
                    <a:cxn ang="0">
                      <a:pos x="4" y="0"/>
                    </a:cxn>
                    <a:cxn ang="0">
                      <a:pos x="3" y="3"/>
                    </a:cxn>
                  </a:cxnLst>
                  <a:rect l="0" t="0" r="r" b="b"/>
                  <a:pathLst>
                    <a:path w="6" h="4">
                      <a:moveTo>
                        <a:pt x="3" y="3"/>
                      </a:moveTo>
                      <a:lnTo>
                        <a:pt x="6" y="4"/>
                      </a:lnTo>
                      <a:lnTo>
                        <a:pt x="0" y="0"/>
                      </a:lnTo>
                      <a:lnTo>
                        <a:pt x="4" y="0"/>
                      </a:lnTo>
                      <a:lnTo>
                        <a:pt x="3"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2" name="Freeform 66"/>
                <p:cNvSpPr>
                  <a:spLocks noChangeAspect="1"/>
                </p:cNvSpPr>
                <p:nvPr/>
              </p:nvSpPr>
              <p:spPr bwMode="auto">
                <a:xfrm>
                  <a:off x="4891" y="2396"/>
                  <a:ext cx="27" cy="110"/>
                </a:xfrm>
                <a:custGeom>
                  <a:avLst/>
                  <a:gdLst/>
                  <a:ahLst/>
                  <a:cxnLst>
                    <a:cxn ang="0">
                      <a:pos x="6" y="220"/>
                    </a:cxn>
                    <a:cxn ang="0">
                      <a:pos x="56" y="0"/>
                    </a:cxn>
                    <a:cxn ang="0">
                      <a:pos x="52" y="0"/>
                    </a:cxn>
                    <a:cxn ang="0">
                      <a:pos x="49" y="0"/>
                    </a:cxn>
                    <a:cxn ang="0">
                      <a:pos x="0" y="216"/>
                    </a:cxn>
                    <a:cxn ang="0">
                      <a:pos x="6" y="220"/>
                    </a:cxn>
                  </a:cxnLst>
                  <a:rect l="0" t="0" r="r" b="b"/>
                  <a:pathLst>
                    <a:path w="56" h="220">
                      <a:moveTo>
                        <a:pt x="6" y="220"/>
                      </a:moveTo>
                      <a:lnTo>
                        <a:pt x="56" y="0"/>
                      </a:lnTo>
                      <a:lnTo>
                        <a:pt x="52" y="0"/>
                      </a:lnTo>
                      <a:lnTo>
                        <a:pt x="49" y="0"/>
                      </a:lnTo>
                      <a:lnTo>
                        <a:pt x="0" y="216"/>
                      </a:lnTo>
                      <a:lnTo>
                        <a:pt x="6" y="22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3" name="Freeform 67"/>
                <p:cNvSpPr>
                  <a:spLocks noChangeAspect="1"/>
                </p:cNvSpPr>
                <p:nvPr/>
              </p:nvSpPr>
              <p:spPr bwMode="auto">
                <a:xfrm>
                  <a:off x="4915" y="2358"/>
                  <a:ext cx="93" cy="39"/>
                </a:xfrm>
                <a:custGeom>
                  <a:avLst/>
                  <a:gdLst/>
                  <a:ahLst/>
                  <a:cxnLst>
                    <a:cxn ang="0">
                      <a:pos x="3" y="77"/>
                    </a:cxn>
                    <a:cxn ang="0">
                      <a:pos x="6" y="80"/>
                    </a:cxn>
                    <a:cxn ang="0">
                      <a:pos x="7" y="79"/>
                    </a:cxn>
                    <a:cxn ang="0">
                      <a:pos x="17" y="76"/>
                    </a:cxn>
                    <a:cxn ang="0">
                      <a:pos x="37" y="72"/>
                    </a:cxn>
                    <a:cxn ang="0">
                      <a:pos x="47" y="68"/>
                    </a:cxn>
                    <a:cxn ang="0">
                      <a:pos x="63" y="63"/>
                    </a:cxn>
                    <a:cxn ang="0">
                      <a:pos x="80" y="57"/>
                    </a:cxn>
                    <a:cxn ang="0">
                      <a:pos x="98" y="50"/>
                    </a:cxn>
                    <a:cxn ang="0">
                      <a:pos x="116" y="43"/>
                    </a:cxn>
                    <a:cxn ang="0">
                      <a:pos x="133" y="35"/>
                    </a:cxn>
                    <a:cxn ang="0">
                      <a:pos x="151" y="26"/>
                    </a:cxn>
                    <a:cxn ang="0">
                      <a:pos x="161" y="20"/>
                    </a:cxn>
                    <a:cxn ang="0">
                      <a:pos x="185" y="5"/>
                    </a:cxn>
                    <a:cxn ang="0">
                      <a:pos x="184" y="3"/>
                    </a:cxn>
                    <a:cxn ang="0">
                      <a:pos x="183" y="0"/>
                    </a:cxn>
                    <a:cxn ang="0">
                      <a:pos x="175" y="6"/>
                    </a:cxn>
                    <a:cxn ang="0">
                      <a:pos x="148" y="19"/>
                    </a:cxn>
                    <a:cxn ang="0">
                      <a:pos x="131" y="28"/>
                    </a:cxn>
                    <a:cxn ang="0">
                      <a:pos x="114" y="36"/>
                    </a:cxn>
                    <a:cxn ang="0">
                      <a:pos x="95" y="43"/>
                    </a:cxn>
                    <a:cxn ang="0">
                      <a:pos x="78" y="50"/>
                    </a:cxn>
                    <a:cxn ang="0">
                      <a:pos x="61" y="56"/>
                    </a:cxn>
                    <a:cxn ang="0">
                      <a:pos x="45" y="61"/>
                    </a:cxn>
                    <a:cxn ang="0">
                      <a:pos x="25" y="67"/>
                    </a:cxn>
                    <a:cxn ang="0">
                      <a:pos x="17" y="69"/>
                    </a:cxn>
                    <a:cxn ang="0">
                      <a:pos x="2" y="74"/>
                    </a:cxn>
                    <a:cxn ang="0">
                      <a:pos x="0" y="76"/>
                    </a:cxn>
                    <a:cxn ang="0">
                      <a:pos x="0" y="77"/>
                    </a:cxn>
                    <a:cxn ang="0">
                      <a:pos x="3" y="77"/>
                    </a:cxn>
                  </a:cxnLst>
                  <a:rect l="0" t="0" r="r" b="b"/>
                  <a:pathLst>
                    <a:path w="185" h="80">
                      <a:moveTo>
                        <a:pt x="3" y="77"/>
                      </a:moveTo>
                      <a:lnTo>
                        <a:pt x="6" y="80"/>
                      </a:lnTo>
                      <a:lnTo>
                        <a:pt x="7" y="79"/>
                      </a:lnTo>
                      <a:lnTo>
                        <a:pt x="17" y="76"/>
                      </a:lnTo>
                      <a:lnTo>
                        <a:pt x="37" y="72"/>
                      </a:lnTo>
                      <a:lnTo>
                        <a:pt x="47" y="68"/>
                      </a:lnTo>
                      <a:lnTo>
                        <a:pt x="63" y="63"/>
                      </a:lnTo>
                      <a:lnTo>
                        <a:pt x="80" y="57"/>
                      </a:lnTo>
                      <a:lnTo>
                        <a:pt x="98" y="50"/>
                      </a:lnTo>
                      <a:lnTo>
                        <a:pt x="116" y="43"/>
                      </a:lnTo>
                      <a:lnTo>
                        <a:pt x="133" y="35"/>
                      </a:lnTo>
                      <a:lnTo>
                        <a:pt x="151" y="26"/>
                      </a:lnTo>
                      <a:lnTo>
                        <a:pt x="161" y="20"/>
                      </a:lnTo>
                      <a:lnTo>
                        <a:pt x="185" y="5"/>
                      </a:lnTo>
                      <a:lnTo>
                        <a:pt x="184" y="3"/>
                      </a:lnTo>
                      <a:lnTo>
                        <a:pt x="183" y="0"/>
                      </a:lnTo>
                      <a:lnTo>
                        <a:pt x="175" y="6"/>
                      </a:lnTo>
                      <a:lnTo>
                        <a:pt x="148" y="19"/>
                      </a:lnTo>
                      <a:lnTo>
                        <a:pt x="131" y="28"/>
                      </a:lnTo>
                      <a:lnTo>
                        <a:pt x="114" y="36"/>
                      </a:lnTo>
                      <a:lnTo>
                        <a:pt x="95" y="43"/>
                      </a:lnTo>
                      <a:lnTo>
                        <a:pt x="78" y="50"/>
                      </a:lnTo>
                      <a:lnTo>
                        <a:pt x="61" y="56"/>
                      </a:lnTo>
                      <a:lnTo>
                        <a:pt x="45" y="61"/>
                      </a:lnTo>
                      <a:lnTo>
                        <a:pt x="25" y="67"/>
                      </a:lnTo>
                      <a:lnTo>
                        <a:pt x="17" y="69"/>
                      </a:lnTo>
                      <a:lnTo>
                        <a:pt x="2" y="74"/>
                      </a:lnTo>
                      <a:lnTo>
                        <a:pt x="0" y="76"/>
                      </a:lnTo>
                      <a:lnTo>
                        <a:pt x="0" y="77"/>
                      </a:lnTo>
                      <a:lnTo>
                        <a:pt x="3" y="7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4" name="Freeform 68"/>
                <p:cNvSpPr>
                  <a:spLocks noChangeAspect="1"/>
                </p:cNvSpPr>
                <p:nvPr/>
              </p:nvSpPr>
              <p:spPr bwMode="auto">
                <a:xfrm>
                  <a:off x="5006" y="2346"/>
                  <a:ext cx="168" cy="68"/>
                </a:xfrm>
                <a:custGeom>
                  <a:avLst/>
                  <a:gdLst/>
                  <a:ahLst/>
                  <a:cxnLst>
                    <a:cxn ang="0">
                      <a:pos x="1" y="26"/>
                    </a:cxn>
                    <a:cxn ang="0">
                      <a:pos x="2" y="29"/>
                    </a:cxn>
                    <a:cxn ang="0">
                      <a:pos x="19" y="19"/>
                    </a:cxn>
                    <a:cxn ang="0">
                      <a:pos x="205" y="136"/>
                    </a:cxn>
                    <a:cxn ang="0">
                      <a:pos x="214" y="127"/>
                    </a:cxn>
                    <a:cxn ang="0">
                      <a:pos x="332" y="8"/>
                    </a:cxn>
                    <a:cxn ang="0">
                      <a:pos x="335" y="7"/>
                    </a:cxn>
                    <a:cxn ang="0">
                      <a:pos x="334" y="4"/>
                    </a:cxn>
                    <a:cxn ang="0">
                      <a:pos x="332" y="0"/>
                    </a:cxn>
                    <a:cxn ang="0">
                      <a:pos x="330" y="1"/>
                    </a:cxn>
                    <a:cxn ang="0">
                      <a:pos x="209" y="122"/>
                    </a:cxn>
                    <a:cxn ang="0">
                      <a:pos x="205" y="129"/>
                    </a:cxn>
                    <a:cxn ang="0">
                      <a:pos x="17" y="12"/>
                    </a:cxn>
                    <a:cxn ang="0">
                      <a:pos x="26" y="7"/>
                    </a:cxn>
                    <a:cxn ang="0">
                      <a:pos x="0" y="23"/>
                    </a:cxn>
                    <a:cxn ang="0">
                      <a:pos x="1" y="26"/>
                    </a:cxn>
                  </a:cxnLst>
                  <a:rect l="0" t="0" r="r" b="b"/>
                  <a:pathLst>
                    <a:path w="335" h="136">
                      <a:moveTo>
                        <a:pt x="1" y="26"/>
                      </a:moveTo>
                      <a:lnTo>
                        <a:pt x="2" y="29"/>
                      </a:lnTo>
                      <a:lnTo>
                        <a:pt x="19" y="19"/>
                      </a:lnTo>
                      <a:lnTo>
                        <a:pt x="205" y="136"/>
                      </a:lnTo>
                      <a:lnTo>
                        <a:pt x="214" y="127"/>
                      </a:lnTo>
                      <a:lnTo>
                        <a:pt x="332" y="8"/>
                      </a:lnTo>
                      <a:lnTo>
                        <a:pt x="335" y="7"/>
                      </a:lnTo>
                      <a:lnTo>
                        <a:pt x="334" y="4"/>
                      </a:lnTo>
                      <a:lnTo>
                        <a:pt x="332" y="0"/>
                      </a:lnTo>
                      <a:lnTo>
                        <a:pt x="330" y="1"/>
                      </a:lnTo>
                      <a:lnTo>
                        <a:pt x="209" y="122"/>
                      </a:lnTo>
                      <a:lnTo>
                        <a:pt x="205" y="129"/>
                      </a:lnTo>
                      <a:lnTo>
                        <a:pt x="17" y="12"/>
                      </a:lnTo>
                      <a:lnTo>
                        <a:pt x="26" y="7"/>
                      </a:lnTo>
                      <a:lnTo>
                        <a:pt x="0" y="23"/>
                      </a:lnTo>
                      <a:lnTo>
                        <a:pt x="1" y="2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5" name="Freeform 69"/>
                <p:cNvSpPr>
                  <a:spLocks noChangeAspect="1"/>
                </p:cNvSpPr>
                <p:nvPr/>
              </p:nvSpPr>
              <p:spPr bwMode="auto">
                <a:xfrm>
                  <a:off x="5113" y="2254"/>
                  <a:ext cx="62" cy="96"/>
                </a:xfrm>
                <a:custGeom>
                  <a:avLst/>
                  <a:gdLst/>
                  <a:ahLst/>
                  <a:cxnLst>
                    <a:cxn ang="0">
                      <a:pos x="122" y="191"/>
                    </a:cxn>
                    <a:cxn ang="0">
                      <a:pos x="124" y="190"/>
                    </a:cxn>
                    <a:cxn ang="0">
                      <a:pos x="7" y="1"/>
                    </a:cxn>
                    <a:cxn ang="0">
                      <a:pos x="7" y="0"/>
                    </a:cxn>
                    <a:cxn ang="0">
                      <a:pos x="3" y="0"/>
                    </a:cxn>
                    <a:cxn ang="0">
                      <a:pos x="0" y="0"/>
                    </a:cxn>
                    <a:cxn ang="0">
                      <a:pos x="0" y="1"/>
                    </a:cxn>
                    <a:cxn ang="0">
                      <a:pos x="1" y="2"/>
                    </a:cxn>
                    <a:cxn ang="0">
                      <a:pos x="118" y="189"/>
                    </a:cxn>
                    <a:cxn ang="0">
                      <a:pos x="121" y="188"/>
                    </a:cxn>
                    <a:cxn ang="0">
                      <a:pos x="122" y="191"/>
                    </a:cxn>
                  </a:cxnLst>
                  <a:rect l="0" t="0" r="r" b="b"/>
                  <a:pathLst>
                    <a:path w="124" h="191">
                      <a:moveTo>
                        <a:pt x="122" y="191"/>
                      </a:moveTo>
                      <a:lnTo>
                        <a:pt x="124" y="190"/>
                      </a:lnTo>
                      <a:lnTo>
                        <a:pt x="7" y="1"/>
                      </a:lnTo>
                      <a:lnTo>
                        <a:pt x="7" y="0"/>
                      </a:lnTo>
                      <a:lnTo>
                        <a:pt x="3" y="0"/>
                      </a:lnTo>
                      <a:lnTo>
                        <a:pt x="0" y="0"/>
                      </a:lnTo>
                      <a:lnTo>
                        <a:pt x="0" y="1"/>
                      </a:lnTo>
                      <a:lnTo>
                        <a:pt x="1" y="2"/>
                      </a:lnTo>
                      <a:lnTo>
                        <a:pt x="118" y="189"/>
                      </a:lnTo>
                      <a:lnTo>
                        <a:pt x="121" y="188"/>
                      </a:lnTo>
                      <a:lnTo>
                        <a:pt x="122" y="19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6" name="Freeform 70"/>
                <p:cNvSpPr>
                  <a:spLocks noChangeAspect="1"/>
                </p:cNvSpPr>
                <p:nvPr/>
              </p:nvSpPr>
              <p:spPr bwMode="auto">
                <a:xfrm>
                  <a:off x="5113" y="2233"/>
                  <a:ext cx="15" cy="22"/>
                </a:xfrm>
                <a:custGeom>
                  <a:avLst/>
                  <a:gdLst/>
                  <a:ahLst/>
                  <a:cxnLst>
                    <a:cxn ang="0">
                      <a:pos x="3" y="43"/>
                    </a:cxn>
                    <a:cxn ang="0">
                      <a:pos x="7" y="44"/>
                    </a:cxn>
                    <a:cxn ang="0">
                      <a:pos x="27" y="6"/>
                    </a:cxn>
                    <a:cxn ang="0">
                      <a:pos x="30" y="3"/>
                    </a:cxn>
                    <a:cxn ang="0">
                      <a:pos x="27" y="2"/>
                    </a:cxn>
                    <a:cxn ang="0">
                      <a:pos x="25" y="0"/>
                    </a:cxn>
                    <a:cxn ang="0">
                      <a:pos x="4" y="34"/>
                    </a:cxn>
                    <a:cxn ang="0">
                      <a:pos x="0" y="42"/>
                    </a:cxn>
                    <a:cxn ang="0">
                      <a:pos x="0" y="43"/>
                    </a:cxn>
                    <a:cxn ang="0">
                      <a:pos x="0" y="43"/>
                    </a:cxn>
                    <a:cxn ang="0">
                      <a:pos x="3" y="43"/>
                    </a:cxn>
                  </a:cxnLst>
                  <a:rect l="0" t="0" r="r" b="b"/>
                  <a:pathLst>
                    <a:path w="30" h="44">
                      <a:moveTo>
                        <a:pt x="3" y="43"/>
                      </a:moveTo>
                      <a:lnTo>
                        <a:pt x="7" y="44"/>
                      </a:lnTo>
                      <a:lnTo>
                        <a:pt x="27" y="6"/>
                      </a:lnTo>
                      <a:lnTo>
                        <a:pt x="30" y="3"/>
                      </a:lnTo>
                      <a:lnTo>
                        <a:pt x="27" y="2"/>
                      </a:lnTo>
                      <a:lnTo>
                        <a:pt x="25" y="0"/>
                      </a:lnTo>
                      <a:lnTo>
                        <a:pt x="4" y="34"/>
                      </a:lnTo>
                      <a:lnTo>
                        <a:pt x="0" y="42"/>
                      </a:lnTo>
                      <a:lnTo>
                        <a:pt x="0" y="43"/>
                      </a:lnTo>
                      <a:lnTo>
                        <a:pt x="0" y="43"/>
                      </a:lnTo>
                      <a:lnTo>
                        <a:pt x="3" y="4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7" name="Freeform 71"/>
                <p:cNvSpPr>
                  <a:spLocks noChangeAspect="1"/>
                </p:cNvSpPr>
                <p:nvPr/>
              </p:nvSpPr>
              <p:spPr bwMode="auto">
                <a:xfrm>
                  <a:off x="5125" y="2154"/>
                  <a:ext cx="31" cy="80"/>
                </a:xfrm>
                <a:custGeom>
                  <a:avLst/>
                  <a:gdLst/>
                  <a:ahLst/>
                  <a:cxnLst>
                    <a:cxn ang="0">
                      <a:pos x="6" y="159"/>
                    </a:cxn>
                    <a:cxn ang="0">
                      <a:pos x="34" y="113"/>
                    </a:cxn>
                    <a:cxn ang="0">
                      <a:pos x="17" y="142"/>
                    </a:cxn>
                    <a:cxn ang="0">
                      <a:pos x="25" y="127"/>
                    </a:cxn>
                    <a:cxn ang="0">
                      <a:pos x="32" y="113"/>
                    </a:cxn>
                    <a:cxn ang="0">
                      <a:pos x="38" y="100"/>
                    </a:cxn>
                    <a:cxn ang="0">
                      <a:pos x="43" y="90"/>
                    </a:cxn>
                    <a:cxn ang="0">
                      <a:pos x="45" y="78"/>
                    </a:cxn>
                    <a:cxn ang="0">
                      <a:pos x="51" y="61"/>
                    </a:cxn>
                    <a:cxn ang="0">
                      <a:pos x="54" y="41"/>
                    </a:cxn>
                    <a:cxn ang="0">
                      <a:pos x="57" y="23"/>
                    </a:cxn>
                    <a:cxn ang="0">
                      <a:pos x="62" y="1"/>
                    </a:cxn>
                    <a:cxn ang="0">
                      <a:pos x="62" y="1"/>
                    </a:cxn>
                    <a:cxn ang="0">
                      <a:pos x="62" y="0"/>
                    </a:cxn>
                    <a:cxn ang="0">
                      <a:pos x="59" y="0"/>
                    </a:cxn>
                    <a:cxn ang="0">
                      <a:pos x="55" y="0"/>
                    </a:cxn>
                    <a:cxn ang="0">
                      <a:pos x="55" y="1"/>
                    </a:cxn>
                    <a:cxn ang="0">
                      <a:pos x="51" y="23"/>
                    </a:cxn>
                    <a:cxn ang="0">
                      <a:pos x="47" y="41"/>
                    </a:cxn>
                    <a:cxn ang="0">
                      <a:pos x="44" y="54"/>
                    </a:cxn>
                    <a:cxn ang="0">
                      <a:pos x="40" y="67"/>
                    </a:cxn>
                    <a:cxn ang="0">
                      <a:pos x="36" y="83"/>
                    </a:cxn>
                    <a:cxn ang="0">
                      <a:pos x="31" y="98"/>
                    </a:cxn>
                    <a:cxn ang="0">
                      <a:pos x="25" y="110"/>
                    </a:cxn>
                    <a:cxn ang="0">
                      <a:pos x="18" y="124"/>
                    </a:cxn>
                    <a:cxn ang="0">
                      <a:pos x="10" y="139"/>
                    </a:cxn>
                    <a:cxn ang="0">
                      <a:pos x="0" y="156"/>
                    </a:cxn>
                    <a:cxn ang="0">
                      <a:pos x="3" y="158"/>
                    </a:cxn>
                    <a:cxn ang="0">
                      <a:pos x="6" y="159"/>
                    </a:cxn>
                  </a:cxnLst>
                  <a:rect l="0" t="0" r="r" b="b"/>
                  <a:pathLst>
                    <a:path w="62" h="159">
                      <a:moveTo>
                        <a:pt x="6" y="159"/>
                      </a:moveTo>
                      <a:lnTo>
                        <a:pt x="34" y="113"/>
                      </a:lnTo>
                      <a:lnTo>
                        <a:pt x="17" y="142"/>
                      </a:lnTo>
                      <a:lnTo>
                        <a:pt x="25" y="127"/>
                      </a:lnTo>
                      <a:lnTo>
                        <a:pt x="32" y="113"/>
                      </a:lnTo>
                      <a:lnTo>
                        <a:pt x="38" y="100"/>
                      </a:lnTo>
                      <a:lnTo>
                        <a:pt x="43" y="90"/>
                      </a:lnTo>
                      <a:lnTo>
                        <a:pt x="45" y="78"/>
                      </a:lnTo>
                      <a:lnTo>
                        <a:pt x="51" y="61"/>
                      </a:lnTo>
                      <a:lnTo>
                        <a:pt x="54" y="41"/>
                      </a:lnTo>
                      <a:lnTo>
                        <a:pt x="57" y="23"/>
                      </a:lnTo>
                      <a:lnTo>
                        <a:pt x="62" y="1"/>
                      </a:lnTo>
                      <a:lnTo>
                        <a:pt x="62" y="1"/>
                      </a:lnTo>
                      <a:lnTo>
                        <a:pt x="62" y="0"/>
                      </a:lnTo>
                      <a:lnTo>
                        <a:pt x="59" y="0"/>
                      </a:lnTo>
                      <a:lnTo>
                        <a:pt x="55" y="0"/>
                      </a:lnTo>
                      <a:lnTo>
                        <a:pt x="55" y="1"/>
                      </a:lnTo>
                      <a:lnTo>
                        <a:pt x="51" y="23"/>
                      </a:lnTo>
                      <a:lnTo>
                        <a:pt x="47" y="41"/>
                      </a:lnTo>
                      <a:lnTo>
                        <a:pt x="44" y="54"/>
                      </a:lnTo>
                      <a:lnTo>
                        <a:pt x="40" y="67"/>
                      </a:lnTo>
                      <a:lnTo>
                        <a:pt x="36" y="83"/>
                      </a:lnTo>
                      <a:lnTo>
                        <a:pt x="31" y="98"/>
                      </a:lnTo>
                      <a:lnTo>
                        <a:pt x="25" y="110"/>
                      </a:lnTo>
                      <a:lnTo>
                        <a:pt x="18" y="124"/>
                      </a:lnTo>
                      <a:lnTo>
                        <a:pt x="10" y="139"/>
                      </a:lnTo>
                      <a:lnTo>
                        <a:pt x="0" y="156"/>
                      </a:lnTo>
                      <a:lnTo>
                        <a:pt x="3" y="158"/>
                      </a:lnTo>
                      <a:lnTo>
                        <a:pt x="6" y="15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8" name="Freeform 72"/>
                <p:cNvSpPr>
                  <a:spLocks noChangeAspect="1"/>
                </p:cNvSpPr>
                <p:nvPr/>
              </p:nvSpPr>
              <p:spPr bwMode="auto">
                <a:xfrm>
                  <a:off x="5153" y="2039"/>
                  <a:ext cx="111" cy="117"/>
                </a:xfrm>
                <a:custGeom>
                  <a:avLst/>
                  <a:gdLst/>
                  <a:ahLst/>
                  <a:cxnLst>
                    <a:cxn ang="0">
                      <a:pos x="4" y="232"/>
                    </a:cxn>
                    <a:cxn ang="0">
                      <a:pos x="4" y="235"/>
                    </a:cxn>
                    <a:cxn ang="0">
                      <a:pos x="221" y="187"/>
                    </a:cxn>
                    <a:cxn ang="0">
                      <a:pos x="222" y="81"/>
                    </a:cxn>
                    <a:cxn ang="0">
                      <a:pos x="221" y="60"/>
                    </a:cxn>
                    <a:cxn ang="0">
                      <a:pos x="222" y="42"/>
                    </a:cxn>
                    <a:cxn ang="0">
                      <a:pos x="221" y="26"/>
                    </a:cxn>
                    <a:cxn ang="0">
                      <a:pos x="222" y="13"/>
                    </a:cxn>
                    <a:cxn ang="0">
                      <a:pos x="221" y="5"/>
                    </a:cxn>
                    <a:cxn ang="0">
                      <a:pos x="222" y="3"/>
                    </a:cxn>
                    <a:cxn ang="0">
                      <a:pos x="219" y="2"/>
                    </a:cxn>
                    <a:cxn ang="0">
                      <a:pos x="215" y="0"/>
                    </a:cxn>
                    <a:cxn ang="0">
                      <a:pos x="214" y="5"/>
                    </a:cxn>
                    <a:cxn ang="0">
                      <a:pos x="215" y="13"/>
                    </a:cxn>
                    <a:cxn ang="0">
                      <a:pos x="214" y="26"/>
                    </a:cxn>
                    <a:cxn ang="0">
                      <a:pos x="215" y="42"/>
                    </a:cxn>
                    <a:cxn ang="0">
                      <a:pos x="214" y="60"/>
                    </a:cxn>
                    <a:cxn ang="0">
                      <a:pos x="215" y="81"/>
                    </a:cxn>
                    <a:cxn ang="0">
                      <a:pos x="217" y="180"/>
                    </a:cxn>
                    <a:cxn ang="0">
                      <a:pos x="4" y="228"/>
                    </a:cxn>
                    <a:cxn ang="0">
                      <a:pos x="0" y="232"/>
                    </a:cxn>
                    <a:cxn ang="0">
                      <a:pos x="0" y="232"/>
                    </a:cxn>
                    <a:cxn ang="0">
                      <a:pos x="4" y="232"/>
                    </a:cxn>
                  </a:cxnLst>
                  <a:rect l="0" t="0" r="r" b="b"/>
                  <a:pathLst>
                    <a:path w="222" h="235">
                      <a:moveTo>
                        <a:pt x="4" y="232"/>
                      </a:moveTo>
                      <a:lnTo>
                        <a:pt x="4" y="235"/>
                      </a:lnTo>
                      <a:lnTo>
                        <a:pt x="221" y="187"/>
                      </a:lnTo>
                      <a:lnTo>
                        <a:pt x="222" y="81"/>
                      </a:lnTo>
                      <a:lnTo>
                        <a:pt x="221" y="60"/>
                      </a:lnTo>
                      <a:lnTo>
                        <a:pt x="222" y="42"/>
                      </a:lnTo>
                      <a:lnTo>
                        <a:pt x="221" y="26"/>
                      </a:lnTo>
                      <a:lnTo>
                        <a:pt x="222" y="13"/>
                      </a:lnTo>
                      <a:lnTo>
                        <a:pt x="221" y="5"/>
                      </a:lnTo>
                      <a:lnTo>
                        <a:pt x="222" y="3"/>
                      </a:lnTo>
                      <a:lnTo>
                        <a:pt x="219" y="2"/>
                      </a:lnTo>
                      <a:lnTo>
                        <a:pt x="215" y="0"/>
                      </a:lnTo>
                      <a:lnTo>
                        <a:pt x="214" y="5"/>
                      </a:lnTo>
                      <a:lnTo>
                        <a:pt x="215" y="13"/>
                      </a:lnTo>
                      <a:lnTo>
                        <a:pt x="214" y="26"/>
                      </a:lnTo>
                      <a:lnTo>
                        <a:pt x="215" y="42"/>
                      </a:lnTo>
                      <a:lnTo>
                        <a:pt x="214" y="60"/>
                      </a:lnTo>
                      <a:lnTo>
                        <a:pt x="215" y="81"/>
                      </a:lnTo>
                      <a:lnTo>
                        <a:pt x="217" y="180"/>
                      </a:lnTo>
                      <a:lnTo>
                        <a:pt x="4" y="228"/>
                      </a:lnTo>
                      <a:lnTo>
                        <a:pt x="0" y="232"/>
                      </a:lnTo>
                      <a:lnTo>
                        <a:pt x="0" y="232"/>
                      </a:lnTo>
                      <a:lnTo>
                        <a:pt x="4" y="23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09" name="Freeform 73"/>
                <p:cNvSpPr>
                  <a:spLocks noChangeAspect="1"/>
                </p:cNvSpPr>
                <p:nvPr/>
              </p:nvSpPr>
              <p:spPr bwMode="auto">
                <a:xfrm>
                  <a:off x="5262" y="2038"/>
                  <a:ext cx="2" cy="3"/>
                </a:xfrm>
                <a:custGeom>
                  <a:avLst/>
                  <a:gdLst/>
                  <a:ahLst/>
                  <a:cxnLst>
                    <a:cxn ang="0">
                      <a:pos x="3" y="4"/>
                    </a:cxn>
                    <a:cxn ang="0">
                      <a:pos x="4" y="0"/>
                    </a:cxn>
                    <a:cxn ang="0">
                      <a:pos x="0" y="6"/>
                    </a:cxn>
                    <a:cxn ang="0">
                      <a:pos x="0" y="3"/>
                    </a:cxn>
                    <a:cxn ang="0">
                      <a:pos x="3" y="4"/>
                    </a:cxn>
                  </a:cxnLst>
                  <a:rect l="0" t="0" r="r" b="b"/>
                  <a:pathLst>
                    <a:path w="4" h="6">
                      <a:moveTo>
                        <a:pt x="3" y="4"/>
                      </a:moveTo>
                      <a:lnTo>
                        <a:pt x="4" y="0"/>
                      </a:lnTo>
                      <a:lnTo>
                        <a:pt x="0" y="6"/>
                      </a:lnTo>
                      <a:lnTo>
                        <a:pt x="0" y="3"/>
                      </a:lnTo>
                      <a:lnTo>
                        <a:pt x="3"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0" name="Freeform 74"/>
                <p:cNvSpPr>
                  <a:spLocks noChangeAspect="1"/>
                </p:cNvSpPr>
                <p:nvPr/>
              </p:nvSpPr>
              <p:spPr bwMode="auto">
                <a:xfrm>
                  <a:off x="5154" y="2013"/>
                  <a:ext cx="110" cy="28"/>
                </a:xfrm>
                <a:custGeom>
                  <a:avLst/>
                  <a:gdLst/>
                  <a:ahLst/>
                  <a:cxnLst>
                    <a:cxn ang="0">
                      <a:pos x="219" y="50"/>
                    </a:cxn>
                    <a:cxn ang="0">
                      <a:pos x="0" y="0"/>
                    </a:cxn>
                    <a:cxn ang="0">
                      <a:pos x="0" y="3"/>
                    </a:cxn>
                    <a:cxn ang="0">
                      <a:pos x="0" y="7"/>
                    </a:cxn>
                    <a:cxn ang="0">
                      <a:pos x="215" y="56"/>
                    </a:cxn>
                    <a:cxn ang="0">
                      <a:pos x="219" y="50"/>
                    </a:cxn>
                  </a:cxnLst>
                  <a:rect l="0" t="0" r="r" b="b"/>
                  <a:pathLst>
                    <a:path w="219" h="56">
                      <a:moveTo>
                        <a:pt x="219" y="50"/>
                      </a:moveTo>
                      <a:lnTo>
                        <a:pt x="0" y="0"/>
                      </a:lnTo>
                      <a:lnTo>
                        <a:pt x="0" y="3"/>
                      </a:lnTo>
                      <a:lnTo>
                        <a:pt x="0" y="7"/>
                      </a:lnTo>
                      <a:lnTo>
                        <a:pt x="215" y="56"/>
                      </a:lnTo>
                      <a:lnTo>
                        <a:pt x="219" y="5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1" name="Freeform 75"/>
                <p:cNvSpPr>
                  <a:spLocks noChangeAspect="1"/>
                </p:cNvSpPr>
                <p:nvPr/>
              </p:nvSpPr>
              <p:spPr bwMode="auto">
                <a:xfrm>
                  <a:off x="5116" y="1924"/>
                  <a:ext cx="39" cy="92"/>
                </a:xfrm>
                <a:custGeom>
                  <a:avLst/>
                  <a:gdLst/>
                  <a:ahLst/>
                  <a:cxnLst>
                    <a:cxn ang="0">
                      <a:pos x="77" y="182"/>
                    </a:cxn>
                    <a:cxn ang="0">
                      <a:pos x="79" y="180"/>
                    </a:cxn>
                    <a:cxn ang="0">
                      <a:pos x="78" y="179"/>
                    </a:cxn>
                    <a:cxn ang="0">
                      <a:pos x="75" y="168"/>
                    </a:cxn>
                    <a:cxn ang="0">
                      <a:pos x="71" y="149"/>
                    </a:cxn>
                    <a:cxn ang="0">
                      <a:pos x="67" y="138"/>
                    </a:cxn>
                    <a:cxn ang="0">
                      <a:pos x="62" y="122"/>
                    </a:cxn>
                    <a:cxn ang="0">
                      <a:pos x="56" y="105"/>
                    </a:cxn>
                    <a:cxn ang="0">
                      <a:pos x="49" y="88"/>
                    </a:cxn>
                    <a:cxn ang="0">
                      <a:pos x="42" y="69"/>
                    </a:cxn>
                    <a:cxn ang="0">
                      <a:pos x="34" y="52"/>
                    </a:cxn>
                    <a:cxn ang="0">
                      <a:pos x="25" y="35"/>
                    </a:cxn>
                    <a:cxn ang="0">
                      <a:pos x="19" y="24"/>
                    </a:cxn>
                    <a:cxn ang="0">
                      <a:pos x="4" y="0"/>
                    </a:cxn>
                    <a:cxn ang="0">
                      <a:pos x="2" y="1"/>
                    </a:cxn>
                    <a:cxn ang="0">
                      <a:pos x="0" y="2"/>
                    </a:cxn>
                    <a:cxn ang="0">
                      <a:pos x="5" y="10"/>
                    </a:cxn>
                    <a:cxn ang="0">
                      <a:pos x="18" y="37"/>
                    </a:cxn>
                    <a:cxn ang="0">
                      <a:pos x="27" y="54"/>
                    </a:cxn>
                    <a:cxn ang="0">
                      <a:pos x="35" y="72"/>
                    </a:cxn>
                    <a:cxn ang="0">
                      <a:pos x="42" y="90"/>
                    </a:cxn>
                    <a:cxn ang="0">
                      <a:pos x="49" y="107"/>
                    </a:cxn>
                    <a:cxn ang="0">
                      <a:pos x="55" y="124"/>
                    </a:cxn>
                    <a:cxn ang="0">
                      <a:pos x="61" y="141"/>
                    </a:cxn>
                    <a:cxn ang="0">
                      <a:pos x="66" y="160"/>
                    </a:cxn>
                    <a:cxn ang="0">
                      <a:pos x="69" y="168"/>
                    </a:cxn>
                    <a:cxn ang="0">
                      <a:pos x="73" y="183"/>
                    </a:cxn>
                    <a:cxn ang="0">
                      <a:pos x="75" y="186"/>
                    </a:cxn>
                    <a:cxn ang="0">
                      <a:pos x="77" y="186"/>
                    </a:cxn>
                    <a:cxn ang="0">
                      <a:pos x="77" y="182"/>
                    </a:cxn>
                  </a:cxnLst>
                  <a:rect l="0" t="0" r="r" b="b"/>
                  <a:pathLst>
                    <a:path w="79" h="186">
                      <a:moveTo>
                        <a:pt x="77" y="182"/>
                      </a:moveTo>
                      <a:lnTo>
                        <a:pt x="79" y="180"/>
                      </a:lnTo>
                      <a:lnTo>
                        <a:pt x="78" y="179"/>
                      </a:lnTo>
                      <a:lnTo>
                        <a:pt x="75" y="168"/>
                      </a:lnTo>
                      <a:lnTo>
                        <a:pt x="71" y="149"/>
                      </a:lnTo>
                      <a:lnTo>
                        <a:pt x="67" y="138"/>
                      </a:lnTo>
                      <a:lnTo>
                        <a:pt x="62" y="122"/>
                      </a:lnTo>
                      <a:lnTo>
                        <a:pt x="56" y="105"/>
                      </a:lnTo>
                      <a:lnTo>
                        <a:pt x="49" y="88"/>
                      </a:lnTo>
                      <a:lnTo>
                        <a:pt x="42" y="69"/>
                      </a:lnTo>
                      <a:lnTo>
                        <a:pt x="34" y="52"/>
                      </a:lnTo>
                      <a:lnTo>
                        <a:pt x="25" y="35"/>
                      </a:lnTo>
                      <a:lnTo>
                        <a:pt x="19" y="24"/>
                      </a:lnTo>
                      <a:lnTo>
                        <a:pt x="4" y="0"/>
                      </a:lnTo>
                      <a:lnTo>
                        <a:pt x="2" y="1"/>
                      </a:lnTo>
                      <a:lnTo>
                        <a:pt x="0" y="2"/>
                      </a:lnTo>
                      <a:lnTo>
                        <a:pt x="5" y="10"/>
                      </a:lnTo>
                      <a:lnTo>
                        <a:pt x="18" y="37"/>
                      </a:lnTo>
                      <a:lnTo>
                        <a:pt x="27" y="54"/>
                      </a:lnTo>
                      <a:lnTo>
                        <a:pt x="35" y="72"/>
                      </a:lnTo>
                      <a:lnTo>
                        <a:pt x="42" y="90"/>
                      </a:lnTo>
                      <a:lnTo>
                        <a:pt x="49" y="107"/>
                      </a:lnTo>
                      <a:lnTo>
                        <a:pt x="55" y="124"/>
                      </a:lnTo>
                      <a:lnTo>
                        <a:pt x="61" y="141"/>
                      </a:lnTo>
                      <a:lnTo>
                        <a:pt x="66" y="160"/>
                      </a:lnTo>
                      <a:lnTo>
                        <a:pt x="69" y="168"/>
                      </a:lnTo>
                      <a:lnTo>
                        <a:pt x="73" y="183"/>
                      </a:lnTo>
                      <a:lnTo>
                        <a:pt x="75" y="186"/>
                      </a:lnTo>
                      <a:lnTo>
                        <a:pt x="77" y="186"/>
                      </a:lnTo>
                      <a:lnTo>
                        <a:pt x="77" y="18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2" name="Freeform 76"/>
                <p:cNvSpPr>
                  <a:spLocks noChangeAspect="1"/>
                </p:cNvSpPr>
                <p:nvPr/>
              </p:nvSpPr>
              <p:spPr bwMode="auto">
                <a:xfrm>
                  <a:off x="5104" y="1757"/>
                  <a:ext cx="68" cy="168"/>
                </a:xfrm>
                <a:custGeom>
                  <a:avLst/>
                  <a:gdLst/>
                  <a:ahLst/>
                  <a:cxnLst>
                    <a:cxn ang="0">
                      <a:pos x="26" y="334"/>
                    </a:cxn>
                    <a:cxn ang="0">
                      <a:pos x="29" y="333"/>
                    </a:cxn>
                    <a:cxn ang="0">
                      <a:pos x="19" y="316"/>
                    </a:cxn>
                    <a:cxn ang="0">
                      <a:pos x="136" y="130"/>
                    </a:cxn>
                    <a:cxn ang="0">
                      <a:pos x="127" y="121"/>
                    </a:cxn>
                    <a:cxn ang="0">
                      <a:pos x="9" y="3"/>
                    </a:cxn>
                    <a:cxn ang="0">
                      <a:pos x="7" y="0"/>
                    </a:cxn>
                    <a:cxn ang="0">
                      <a:pos x="4" y="2"/>
                    </a:cxn>
                    <a:cxn ang="0">
                      <a:pos x="0" y="3"/>
                    </a:cxn>
                    <a:cxn ang="0">
                      <a:pos x="2" y="5"/>
                    </a:cxn>
                    <a:cxn ang="0">
                      <a:pos x="122" y="126"/>
                    </a:cxn>
                    <a:cxn ang="0">
                      <a:pos x="129" y="130"/>
                    </a:cxn>
                    <a:cxn ang="0">
                      <a:pos x="12" y="318"/>
                    </a:cxn>
                    <a:cxn ang="0">
                      <a:pos x="7" y="309"/>
                    </a:cxn>
                    <a:cxn ang="0">
                      <a:pos x="24" y="335"/>
                    </a:cxn>
                    <a:cxn ang="0">
                      <a:pos x="26" y="334"/>
                    </a:cxn>
                  </a:cxnLst>
                  <a:rect l="0" t="0" r="r" b="b"/>
                  <a:pathLst>
                    <a:path w="136" h="335">
                      <a:moveTo>
                        <a:pt x="26" y="334"/>
                      </a:moveTo>
                      <a:lnTo>
                        <a:pt x="29" y="333"/>
                      </a:lnTo>
                      <a:lnTo>
                        <a:pt x="19" y="316"/>
                      </a:lnTo>
                      <a:lnTo>
                        <a:pt x="136" y="130"/>
                      </a:lnTo>
                      <a:lnTo>
                        <a:pt x="127" y="121"/>
                      </a:lnTo>
                      <a:lnTo>
                        <a:pt x="9" y="3"/>
                      </a:lnTo>
                      <a:lnTo>
                        <a:pt x="7" y="0"/>
                      </a:lnTo>
                      <a:lnTo>
                        <a:pt x="4" y="2"/>
                      </a:lnTo>
                      <a:lnTo>
                        <a:pt x="0" y="3"/>
                      </a:lnTo>
                      <a:lnTo>
                        <a:pt x="2" y="5"/>
                      </a:lnTo>
                      <a:lnTo>
                        <a:pt x="122" y="126"/>
                      </a:lnTo>
                      <a:lnTo>
                        <a:pt x="129" y="130"/>
                      </a:lnTo>
                      <a:lnTo>
                        <a:pt x="12" y="318"/>
                      </a:lnTo>
                      <a:lnTo>
                        <a:pt x="7" y="309"/>
                      </a:lnTo>
                      <a:lnTo>
                        <a:pt x="24" y="335"/>
                      </a:lnTo>
                      <a:lnTo>
                        <a:pt x="26" y="33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3" name="Freeform 77"/>
                <p:cNvSpPr>
                  <a:spLocks noChangeAspect="1"/>
                </p:cNvSpPr>
                <p:nvPr/>
              </p:nvSpPr>
              <p:spPr bwMode="auto">
                <a:xfrm>
                  <a:off x="5012" y="1756"/>
                  <a:ext cx="96" cy="62"/>
                </a:xfrm>
                <a:custGeom>
                  <a:avLst/>
                  <a:gdLst/>
                  <a:ahLst/>
                  <a:cxnLst>
                    <a:cxn ang="0">
                      <a:pos x="191" y="2"/>
                    </a:cxn>
                    <a:cxn ang="0">
                      <a:pos x="190" y="0"/>
                    </a:cxn>
                    <a:cxn ang="0">
                      <a:pos x="1" y="118"/>
                    </a:cxn>
                    <a:cxn ang="0">
                      <a:pos x="0" y="118"/>
                    </a:cxn>
                    <a:cxn ang="0">
                      <a:pos x="0" y="121"/>
                    </a:cxn>
                    <a:cxn ang="0">
                      <a:pos x="0" y="124"/>
                    </a:cxn>
                    <a:cxn ang="0">
                      <a:pos x="1" y="124"/>
                    </a:cxn>
                    <a:cxn ang="0">
                      <a:pos x="3" y="123"/>
                    </a:cxn>
                    <a:cxn ang="0">
                      <a:pos x="189" y="6"/>
                    </a:cxn>
                    <a:cxn ang="0">
                      <a:pos x="188" y="4"/>
                    </a:cxn>
                    <a:cxn ang="0">
                      <a:pos x="191" y="2"/>
                    </a:cxn>
                  </a:cxnLst>
                  <a:rect l="0" t="0" r="r" b="b"/>
                  <a:pathLst>
                    <a:path w="191" h="124">
                      <a:moveTo>
                        <a:pt x="191" y="2"/>
                      </a:moveTo>
                      <a:lnTo>
                        <a:pt x="190" y="0"/>
                      </a:lnTo>
                      <a:lnTo>
                        <a:pt x="1" y="118"/>
                      </a:lnTo>
                      <a:lnTo>
                        <a:pt x="0" y="118"/>
                      </a:lnTo>
                      <a:lnTo>
                        <a:pt x="0" y="121"/>
                      </a:lnTo>
                      <a:lnTo>
                        <a:pt x="0" y="124"/>
                      </a:lnTo>
                      <a:lnTo>
                        <a:pt x="1" y="124"/>
                      </a:lnTo>
                      <a:lnTo>
                        <a:pt x="3" y="123"/>
                      </a:lnTo>
                      <a:lnTo>
                        <a:pt x="189" y="6"/>
                      </a:lnTo>
                      <a:lnTo>
                        <a:pt x="188" y="4"/>
                      </a:lnTo>
                      <a:lnTo>
                        <a:pt x="19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4" name="Freeform 78"/>
                <p:cNvSpPr>
                  <a:spLocks noChangeAspect="1"/>
                </p:cNvSpPr>
                <p:nvPr/>
              </p:nvSpPr>
              <p:spPr bwMode="auto">
                <a:xfrm>
                  <a:off x="4913" y="1775"/>
                  <a:ext cx="100" cy="43"/>
                </a:xfrm>
                <a:custGeom>
                  <a:avLst/>
                  <a:gdLst/>
                  <a:ahLst/>
                  <a:cxnLst>
                    <a:cxn ang="0">
                      <a:pos x="199" y="83"/>
                    </a:cxn>
                    <a:cxn ang="0">
                      <a:pos x="200" y="80"/>
                    </a:cxn>
                    <a:cxn ang="0">
                      <a:pos x="176" y="67"/>
                    </a:cxn>
                    <a:cxn ang="0">
                      <a:pos x="157" y="55"/>
                    </a:cxn>
                    <a:cxn ang="0">
                      <a:pos x="139" y="45"/>
                    </a:cxn>
                    <a:cxn ang="0">
                      <a:pos x="125" y="37"/>
                    </a:cxn>
                    <a:cxn ang="0">
                      <a:pos x="111" y="30"/>
                    </a:cxn>
                    <a:cxn ang="0">
                      <a:pos x="98" y="24"/>
                    </a:cxn>
                    <a:cxn ang="0">
                      <a:pos x="89" y="21"/>
                    </a:cxn>
                    <a:cxn ang="0">
                      <a:pos x="77" y="17"/>
                    </a:cxn>
                    <a:cxn ang="0">
                      <a:pos x="60" y="12"/>
                    </a:cxn>
                    <a:cxn ang="0">
                      <a:pos x="42" y="8"/>
                    </a:cxn>
                    <a:cxn ang="0">
                      <a:pos x="23" y="5"/>
                    </a:cxn>
                    <a:cxn ang="0">
                      <a:pos x="1" y="0"/>
                    </a:cxn>
                    <a:cxn ang="0">
                      <a:pos x="1" y="0"/>
                    </a:cxn>
                    <a:cxn ang="0">
                      <a:pos x="0" y="0"/>
                    </a:cxn>
                    <a:cxn ang="0">
                      <a:pos x="0" y="4"/>
                    </a:cxn>
                    <a:cxn ang="0">
                      <a:pos x="0" y="7"/>
                    </a:cxn>
                    <a:cxn ang="0">
                      <a:pos x="1" y="7"/>
                    </a:cxn>
                    <a:cxn ang="0">
                      <a:pos x="23" y="12"/>
                    </a:cxn>
                    <a:cxn ang="0">
                      <a:pos x="42" y="15"/>
                    </a:cxn>
                    <a:cxn ang="0">
                      <a:pos x="55" y="18"/>
                    </a:cxn>
                    <a:cxn ang="0">
                      <a:pos x="66" y="22"/>
                    </a:cxn>
                    <a:cxn ang="0">
                      <a:pos x="80" y="25"/>
                    </a:cxn>
                    <a:cxn ang="0">
                      <a:pos x="96" y="31"/>
                    </a:cxn>
                    <a:cxn ang="0">
                      <a:pos x="108" y="37"/>
                    </a:cxn>
                    <a:cxn ang="0">
                      <a:pos x="122" y="44"/>
                    </a:cxn>
                    <a:cxn ang="0">
                      <a:pos x="137" y="52"/>
                    </a:cxn>
                    <a:cxn ang="0">
                      <a:pos x="154" y="62"/>
                    </a:cxn>
                    <a:cxn ang="0">
                      <a:pos x="174" y="74"/>
                    </a:cxn>
                    <a:cxn ang="0">
                      <a:pos x="198" y="86"/>
                    </a:cxn>
                    <a:cxn ang="0">
                      <a:pos x="199" y="86"/>
                    </a:cxn>
                    <a:cxn ang="0">
                      <a:pos x="199" y="86"/>
                    </a:cxn>
                    <a:cxn ang="0">
                      <a:pos x="199" y="83"/>
                    </a:cxn>
                  </a:cxnLst>
                  <a:rect l="0" t="0" r="r" b="b"/>
                  <a:pathLst>
                    <a:path w="200" h="86">
                      <a:moveTo>
                        <a:pt x="199" y="83"/>
                      </a:moveTo>
                      <a:lnTo>
                        <a:pt x="200" y="80"/>
                      </a:lnTo>
                      <a:lnTo>
                        <a:pt x="176" y="67"/>
                      </a:lnTo>
                      <a:lnTo>
                        <a:pt x="157" y="55"/>
                      </a:lnTo>
                      <a:lnTo>
                        <a:pt x="139" y="45"/>
                      </a:lnTo>
                      <a:lnTo>
                        <a:pt x="125" y="37"/>
                      </a:lnTo>
                      <a:lnTo>
                        <a:pt x="111" y="30"/>
                      </a:lnTo>
                      <a:lnTo>
                        <a:pt x="98" y="24"/>
                      </a:lnTo>
                      <a:lnTo>
                        <a:pt x="89" y="21"/>
                      </a:lnTo>
                      <a:lnTo>
                        <a:pt x="77" y="17"/>
                      </a:lnTo>
                      <a:lnTo>
                        <a:pt x="60" y="12"/>
                      </a:lnTo>
                      <a:lnTo>
                        <a:pt x="42" y="8"/>
                      </a:lnTo>
                      <a:lnTo>
                        <a:pt x="23" y="5"/>
                      </a:lnTo>
                      <a:lnTo>
                        <a:pt x="1" y="0"/>
                      </a:lnTo>
                      <a:lnTo>
                        <a:pt x="1" y="0"/>
                      </a:lnTo>
                      <a:lnTo>
                        <a:pt x="0" y="0"/>
                      </a:lnTo>
                      <a:lnTo>
                        <a:pt x="0" y="4"/>
                      </a:lnTo>
                      <a:lnTo>
                        <a:pt x="0" y="7"/>
                      </a:lnTo>
                      <a:lnTo>
                        <a:pt x="1" y="7"/>
                      </a:lnTo>
                      <a:lnTo>
                        <a:pt x="23" y="12"/>
                      </a:lnTo>
                      <a:lnTo>
                        <a:pt x="42" y="15"/>
                      </a:lnTo>
                      <a:lnTo>
                        <a:pt x="55" y="18"/>
                      </a:lnTo>
                      <a:lnTo>
                        <a:pt x="66" y="22"/>
                      </a:lnTo>
                      <a:lnTo>
                        <a:pt x="80" y="25"/>
                      </a:lnTo>
                      <a:lnTo>
                        <a:pt x="96" y="31"/>
                      </a:lnTo>
                      <a:lnTo>
                        <a:pt x="108" y="37"/>
                      </a:lnTo>
                      <a:lnTo>
                        <a:pt x="122" y="44"/>
                      </a:lnTo>
                      <a:lnTo>
                        <a:pt x="137" y="52"/>
                      </a:lnTo>
                      <a:lnTo>
                        <a:pt x="154" y="62"/>
                      </a:lnTo>
                      <a:lnTo>
                        <a:pt x="174" y="74"/>
                      </a:lnTo>
                      <a:lnTo>
                        <a:pt x="198" y="86"/>
                      </a:lnTo>
                      <a:lnTo>
                        <a:pt x="199" y="86"/>
                      </a:lnTo>
                      <a:lnTo>
                        <a:pt x="199" y="86"/>
                      </a:lnTo>
                      <a:lnTo>
                        <a:pt x="199" y="8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5" name="Freeform 79"/>
                <p:cNvSpPr>
                  <a:spLocks noChangeAspect="1"/>
                </p:cNvSpPr>
                <p:nvPr/>
              </p:nvSpPr>
              <p:spPr bwMode="auto">
                <a:xfrm>
                  <a:off x="4797" y="1667"/>
                  <a:ext cx="117" cy="111"/>
                </a:xfrm>
                <a:custGeom>
                  <a:avLst/>
                  <a:gdLst/>
                  <a:ahLst/>
                  <a:cxnLst>
                    <a:cxn ang="0">
                      <a:pos x="231" y="219"/>
                    </a:cxn>
                    <a:cxn ang="0">
                      <a:pos x="235" y="219"/>
                    </a:cxn>
                    <a:cxn ang="0">
                      <a:pos x="186" y="2"/>
                    </a:cxn>
                    <a:cxn ang="0">
                      <a:pos x="6" y="1"/>
                    </a:cxn>
                    <a:cxn ang="0">
                      <a:pos x="2" y="0"/>
                    </a:cxn>
                    <a:cxn ang="0">
                      <a:pos x="1" y="3"/>
                    </a:cxn>
                    <a:cxn ang="0">
                      <a:pos x="0" y="7"/>
                    </a:cxn>
                    <a:cxn ang="0">
                      <a:pos x="3" y="8"/>
                    </a:cxn>
                    <a:cxn ang="0">
                      <a:pos x="179" y="7"/>
                    </a:cxn>
                    <a:cxn ang="0">
                      <a:pos x="228" y="219"/>
                    </a:cxn>
                    <a:cxn ang="0">
                      <a:pos x="231" y="222"/>
                    </a:cxn>
                    <a:cxn ang="0">
                      <a:pos x="231" y="222"/>
                    </a:cxn>
                    <a:cxn ang="0">
                      <a:pos x="231" y="219"/>
                    </a:cxn>
                  </a:cxnLst>
                  <a:rect l="0" t="0" r="r" b="b"/>
                  <a:pathLst>
                    <a:path w="235" h="222">
                      <a:moveTo>
                        <a:pt x="231" y="219"/>
                      </a:moveTo>
                      <a:lnTo>
                        <a:pt x="235" y="219"/>
                      </a:lnTo>
                      <a:lnTo>
                        <a:pt x="186" y="2"/>
                      </a:lnTo>
                      <a:lnTo>
                        <a:pt x="6" y="1"/>
                      </a:lnTo>
                      <a:lnTo>
                        <a:pt x="2" y="0"/>
                      </a:lnTo>
                      <a:lnTo>
                        <a:pt x="1" y="3"/>
                      </a:lnTo>
                      <a:lnTo>
                        <a:pt x="0" y="7"/>
                      </a:lnTo>
                      <a:lnTo>
                        <a:pt x="3" y="8"/>
                      </a:lnTo>
                      <a:lnTo>
                        <a:pt x="179" y="7"/>
                      </a:lnTo>
                      <a:lnTo>
                        <a:pt x="228" y="219"/>
                      </a:lnTo>
                      <a:lnTo>
                        <a:pt x="231" y="222"/>
                      </a:lnTo>
                      <a:lnTo>
                        <a:pt x="231" y="222"/>
                      </a:lnTo>
                      <a:lnTo>
                        <a:pt x="231" y="21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6" name="Freeform 80"/>
                <p:cNvSpPr>
                  <a:spLocks noChangeAspect="1"/>
                </p:cNvSpPr>
                <p:nvPr/>
              </p:nvSpPr>
              <p:spPr bwMode="auto">
                <a:xfrm>
                  <a:off x="4796" y="1667"/>
                  <a:ext cx="3" cy="2"/>
                </a:xfrm>
                <a:custGeom>
                  <a:avLst/>
                  <a:gdLst/>
                  <a:ahLst/>
                  <a:cxnLst>
                    <a:cxn ang="0">
                      <a:pos x="3" y="1"/>
                    </a:cxn>
                    <a:cxn ang="0">
                      <a:pos x="0" y="0"/>
                    </a:cxn>
                    <a:cxn ang="0">
                      <a:pos x="6" y="4"/>
                    </a:cxn>
                    <a:cxn ang="0">
                      <a:pos x="2" y="4"/>
                    </a:cxn>
                    <a:cxn ang="0">
                      <a:pos x="3" y="1"/>
                    </a:cxn>
                  </a:cxnLst>
                  <a:rect l="0" t="0" r="r" b="b"/>
                  <a:pathLst>
                    <a:path w="6" h="4">
                      <a:moveTo>
                        <a:pt x="3" y="1"/>
                      </a:moveTo>
                      <a:lnTo>
                        <a:pt x="0" y="0"/>
                      </a:lnTo>
                      <a:lnTo>
                        <a:pt x="6" y="4"/>
                      </a:lnTo>
                      <a:lnTo>
                        <a:pt x="2" y="4"/>
                      </a:lnTo>
                      <a:lnTo>
                        <a:pt x="3"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7" name="Freeform 81"/>
                <p:cNvSpPr>
                  <a:spLocks noChangeAspect="1"/>
                </p:cNvSpPr>
                <p:nvPr/>
              </p:nvSpPr>
              <p:spPr bwMode="auto">
                <a:xfrm>
                  <a:off x="4771" y="1667"/>
                  <a:ext cx="28" cy="110"/>
                </a:xfrm>
                <a:custGeom>
                  <a:avLst/>
                  <a:gdLst/>
                  <a:ahLst/>
                  <a:cxnLst>
                    <a:cxn ang="0">
                      <a:pos x="51" y="0"/>
                    </a:cxn>
                    <a:cxn ang="0">
                      <a:pos x="0" y="220"/>
                    </a:cxn>
                    <a:cxn ang="0">
                      <a:pos x="4" y="220"/>
                    </a:cxn>
                    <a:cxn ang="0">
                      <a:pos x="7" y="220"/>
                    </a:cxn>
                    <a:cxn ang="0">
                      <a:pos x="57" y="4"/>
                    </a:cxn>
                    <a:cxn ang="0">
                      <a:pos x="51" y="0"/>
                    </a:cxn>
                  </a:cxnLst>
                  <a:rect l="0" t="0" r="r" b="b"/>
                  <a:pathLst>
                    <a:path w="57" h="220">
                      <a:moveTo>
                        <a:pt x="51" y="0"/>
                      </a:moveTo>
                      <a:lnTo>
                        <a:pt x="0" y="220"/>
                      </a:lnTo>
                      <a:lnTo>
                        <a:pt x="4" y="220"/>
                      </a:lnTo>
                      <a:lnTo>
                        <a:pt x="7" y="220"/>
                      </a:lnTo>
                      <a:lnTo>
                        <a:pt x="57" y="4"/>
                      </a:lnTo>
                      <a:lnTo>
                        <a:pt x="51"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8" name="Freeform 82"/>
                <p:cNvSpPr>
                  <a:spLocks noChangeAspect="1"/>
                </p:cNvSpPr>
                <p:nvPr/>
              </p:nvSpPr>
              <p:spPr bwMode="auto">
                <a:xfrm>
                  <a:off x="4771" y="1776"/>
                  <a:ext cx="4" cy="3"/>
                </a:xfrm>
                <a:custGeom>
                  <a:avLst/>
                  <a:gdLst/>
                  <a:ahLst/>
                  <a:cxnLst>
                    <a:cxn ang="0">
                      <a:pos x="4" y="3"/>
                    </a:cxn>
                    <a:cxn ang="0">
                      <a:pos x="1" y="0"/>
                    </a:cxn>
                    <a:cxn ang="0">
                      <a:pos x="0" y="1"/>
                    </a:cxn>
                    <a:cxn ang="0">
                      <a:pos x="2" y="7"/>
                    </a:cxn>
                    <a:cxn ang="0">
                      <a:pos x="5" y="6"/>
                    </a:cxn>
                    <a:cxn ang="0">
                      <a:pos x="7" y="4"/>
                    </a:cxn>
                    <a:cxn ang="0">
                      <a:pos x="7" y="3"/>
                    </a:cxn>
                    <a:cxn ang="0">
                      <a:pos x="4" y="3"/>
                    </a:cxn>
                  </a:cxnLst>
                  <a:rect l="0" t="0" r="r" b="b"/>
                  <a:pathLst>
                    <a:path w="7" h="7">
                      <a:moveTo>
                        <a:pt x="4" y="3"/>
                      </a:moveTo>
                      <a:lnTo>
                        <a:pt x="1" y="0"/>
                      </a:lnTo>
                      <a:lnTo>
                        <a:pt x="0" y="1"/>
                      </a:lnTo>
                      <a:lnTo>
                        <a:pt x="2" y="7"/>
                      </a:lnTo>
                      <a:lnTo>
                        <a:pt x="5" y="6"/>
                      </a:lnTo>
                      <a:lnTo>
                        <a:pt x="7" y="4"/>
                      </a:lnTo>
                      <a:lnTo>
                        <a:pt x="7" y="3"/>
                      </a:lnTo>
                      <a:lnTo>
                        <a:pt x="4"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19" name="Freeform 83"/>
                <p:cNvSpPr>
                  <a:spLocks noChangeAspect="1"/>
                </p:cNvSpPr>
                <p:nvPr/>
              </p:nvSpPr>
              <p:spPr bwMode="auto">
                <a:xfrm>
                  <a:off x="4845" y="1840"/>
                  <a:ext cx="246" cy="493"/>
                </a:xfrm>
                <a:custGeom>
                  <a:avLst/>
                  <a:gdLst/>
                  <a:ahLst/>
                  <a:cxnLst>
                    <a:cxn ang="0">
                      <a:pos x="0" y="979"/>
                    </a:cxn>
                    <a:cxn ang="0">
                      <a:pos x="0" y="986"/>
                    </a:cxn>
                    <a:cxn ang="0">
                      <a:pos x="66" y="981"/>
                    </a:cxn>
                    <a:cxn ang="0">
                      <a:pos x="133" y="967"/>
                    </a:cxn>
                    <a:cxn ang="0">
                      <a:pos x="191" y="947"/>
                    </a:cxn>
                    <a:cxn ang="0">
                      <a:pos x="242" y="921"/>
                    </a:cxn>
                    <a:cxn ang="0">
                      <a:pos x="304" y="879"/>
                    </a:cxn>
                    <a:cxn ang="0">
                      <a:pos x="348" y="841"/>
                    </a:cxn>
                    <a:cxn ang="0">
                      <a:pos x="386" y="797"/>
                    </a:cxn>
                    <a:cxn ang="0">
                      <a:pos x="429" y="735"/>
                    </a:cxn>
                    <a:cxn ang="0">
                      <a:pos x="454" y="684"/>
                    </a:cxn>
                    <a:cxn ang="0">
                      <a:pos x="475" y="625"/>
                    </a:cxn>
                    <a:cxn ang="0">
                      <a:pos x="488" y="559"/>
                    </a:cxn>
                    <a:cxn ang="0">
                      <a:pos x="493" y="493"/>
                    </a:cxn>
                    <a:cxn ang="0">
                      <a:pos x="488" y="427"/>
                    </a:cxn>
                    <a:cxn ang="0">
                      <a:pos x="475" y="362"/>
                    </a:cxn>
                    <a:cxn ang="0">
                      <a:pos x="454" y="302"/>
                    </a:cxn>
                    <a:cxn ang="0">
                      <a:pos x="429" y="251"/>
                    </a:cxn>
                    <a:cxn ang="0">
                      <a:pos x="386" y="189"/>
                    </a:cxn>
                    <a:cxn ang="0">
                      <a:pos x="348" y="145"/>
                    </a:cxn>
                    <a:cxn ang="0">
                      <a:pos x="304" y="106"/>
                    </a:cxn>
                    <a:cxn ang="0">
                      <a:pos x="241" y="65"/>
                    </a:cxn>
                    <a:cxn ang="0">
                      <a:pos x="191" y="39"/>
                    </a:cxn>
                    <a:cxn ang="0">
                      <a:pos x="133" y="19"/>
                    </a:cxn>
                    <a:cxn ang="0">
                      <a:pos x="66" y="5"/>
                    </a:cxn>
                    <a:cxn ang="0">
                      <a:pos x="0" y="0"/>
                    </a:cxn>
                    <a:cxn ang="0">
                      <a:pos x="0" y="7"/>
                    </a:cxn>
                    <a:cxn ang="0">
                      <a:pos x="66" y="12"/>
                    </a:cxn>
                    <a:cxn ang="0">
                      <a:pos x="128" y="26"/>
                    </a:cxn>
                    <a:cxn ang="0">
                      <a:pos x="189" y="46"/>
                    </a:cxn>
                    <a:cxn ang="0">
                      <a:pos x="252" y="78"/>
                    </a:cxn>
                    <a:cxn ang="0">
                      <a:pos x="293" y="106"/>
                    </a:cxn>
                    <a:cxn ang="0">
                      <a:pos x="343" y="150"/>
                    </a:cxn>
                    <a:cxn ang="0">
                      <a:pos x="388" y="201"/>
                    </a:cxn>
                    <a:cxn ang="0">
                      <a:pos x="417" y="242"/>
                    </a:cxn>
                    <a:cxn ang="0">
                      <a:pos x="447" y="304"/>
                    </a:cxn>
                    <a:cxn ang="0">
                      <a:pos x="468" y="366"/>
                    </a:cxn>
                    <a:cxn ang="0">
                      <a:pos x="482" y="427"/>
                    </a:cxn>
                    <a:cxn ang="0">
                      <a:pos x="486" y="493"/>
                    </a:cxn>
                    <a:cxn ang="0">
                      <a:pos x="482" y="559"/>
                    </a:cxn>
                    <a:cxn ang="0">
                      <a:pos x="468" y="621"/>
                    </a:cxn>
                    <a:cxn ang="0">
                      <a:pos x="447" y="682"/>
                    </a:cxn>
                    <a:cxn ang="0">
                      <a:pos x="417" y="744"/>
                    </a:cxn>
                    <a:cxn ang="0">
                      <a:pos x="388" y="785"/>
                    </a:cxn>
                    <a:cxn ang="0">
                      <a:pos x="343" y="836"/>
                    </a:cxn>
                    <a:cxn ang="0">
                      <a:pos x="293" y="881"/>
                    </a:cxn>
                    <a:cxn ang="0">
                      <a:pos x="251" y="910"/>
                    </a:cxn>
                    <a:cxn ang="0">
                      <a:pos x="189" y="940"/>
                    </a:cxn>
                    <a:cxn ang="0">
                      <a:pos x="128" y="960"/>
                    </a:cxn>
                    <a:cxn ang="0">
                      <a:pos x="66" y="974"/>
                    </a:cxn>
                    <a:cxn ang="0">
                      <a:pos x="0" y="979"/>
                    </a:cxn>
                  </a:cxnLst>
                  <a:rect l="0" t="0" r="r" b="b"/>
                  <a:pathLst>
                    <a:path w="493" h="986">
                      <a:moveTo>
                        <a:pt x="0" y="979"/>
                      </a:moveTo>
                      <a:lnTo>
                        <a:pt x="0" y="986"/>
                      </a:lnTo>
                      <a:lnTo>
                        <a:pt x="66" y="981"/>
                      </a:lnTo>
                      <a:lnTo>
                        <a:pt x="133" y="967"/>
                      </a:lnTo>
                      <a:lnTo>
                        <a:pt x="191" y="947"/>
                      </a:lnTo>
                      <a:lnTo>
                        <a:pt x="242" y="921"/>
                      </a:lnTo>
                      <a:lnTo>
                        <a:pt x="304" y="879"/>
                      </a:lnTo>
                      <a:lnTo>
                        <a:pt x="348" y="841"/>
                      </a:lnTo>
                      <a:lnTo>
                        <a:pt x="386" y="797"/>
                      </a:lnTo>
                      <a:lnTo>
                        <a:pt x="429" y="735"/>
                      </a:lnTo>
                      <a:lnTo>
                        <a:pt x="454" y="684"/>
                      </a:lnTo>
                      <a:lnTo>
                        <a:pt x="475" y="625"/>
                      </a:lnTo>
                      <a:lnTo>
                        <a:pt x="488" y="559"/>
                      </a:lnTo>
                      <a:lnTo>
                        <a:pt x="493" y="493"/>
                      </a:lnTo>
                      <a:lnTo>
                        <a:pt x="488" y="427"/>
                      </a:lnTo>
                      <a:lnTo>
                        <a:pt x="475" y="362"/>
                      </a:lnTo>
                      <a:lnTo>
                        <a:pt x="454" y="302"/>
                      </a:lnTo>
                      <a:lnTo>
                        <a:pt x="429" y="251"/>
                      </a:lnTo>
                      <a:lnTo>
                        <a:pt x="386" y="189"/>
                      </a:lnTo>
                      <a:lnTo>
                        <a:pt x="348" y="145"/>
                      </a:lnTo>
                      <a:lnTo>
                        <a:pt x="304" y="106"/>
                      </a:lnTo>
                      <a:lnTo>
                        <a:pt x="241" y="65"/>
                      </a:lnTo>
                      <a:lnTo>
                        <a:pt x="191" y="39"/>
                      </a:lnTo>
                      <a:lnTo>
                        <a:pt x="133" y="19"/>
                      </a:lnTo>
                      <a:lnTo>
                        <a:pt x="66" y="5"/>
                      </a:lnTo>
                      <a:lnTo>
                        <a:pt x="0" y="0"/>
                      </a:lnTo>
                      <a:lnTo>
                        <a:pt x="0" y="7"/>
                      </a:lnTo>
                      <a:lnTo>
                        <a:pt x="66" y="12"/>
                      </a:lnTo>
                      <a:lnTo>
                        <a:pt x="128" y="26"/>
                      </a:lnTo>
                      <a:lnTo>
                        <a:pt x="189" y="46"/>
                      </a:lnTo>
                      <a:lnTo>
                        <a:pt x="252" y="78"/>
                      </a:lnTo>
                      <a:lnTo>
                        <a:pt x="293" y="106"/>
                      </a:lnTo>
                      <a:lnTo>
                        <a:pt x="343" y="150"/>
                      </a:lnTo>
                      <a:lnTo>
                        <a:pt x="388" y="201"/>
                      </a:lnTo>
                      <a:lnTo>
                        <a:pt x="417" y="242"/>
                      </a:lnTo>
                      <a:lnTo>
                        <a:pt x="447" y="304"/>
                      </a:lnTo>
                      <a:lnTo>
                        <a:pt x="468" y="366"/>
                      </a:lnTo>
                      <a:lnTo>
                        <a:pt x="482" y="427"/>
                      </a:lnTo>
                      <a:lnTo>
                        <a:pt x="486" y="493"/>
                      </a:lnTo>
                      <a:lnTo>
                        <a:pt x="482" y="559"/>
                      </a:lnTo>
                      <a:lnTo>
                        <a:pt x="468" y="621"/>
                      </a:lnTo>
                      <a:lnTo>
                        <a:pt x="447" y="682"/>
                      </a:lnTo>
                      <a:lnTo>
                        <a:pt x="417" y="744"/>
                      </a:lnTo>
                      <a:lnTo>
                        <a:pt x="388" y="785"/>
                      </a:lnTo>
                      <a:lnTo>
                        <a:pt x="343" y="836"/>
                      </a:lnTo>
                      <a:lnTo>
                        <a:pt x="293" y="881"/>
                      </a:lnTo>
                      <a:lnTo>
                        <a:pt x="251" y="910"/>
                      </a:lnTo>
                      <a:lnTo>
                        <a:pt x="189" y="940"/>
                      </a:lnTo>
                      <a:lnTo>
                        <a:pt x="128" y="960"/>
                      </a:lnTo>
                      <a:lnTo>
                        <a:pt x="66" y="974"/>
                      </a:lnTo>
                      <a:lnTo>
                        <a:pt x="0" y="97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0" name="Freeform 84"/>
                <p:cNvSpPr>
                  <a:spLocks noChangeAspect="1"/>
                </p:cNvSpPr>
                <p:nvPr/>
              </p:nvSpPr>
              <p:spPr bwMode="auto">
                <a:xfrm>
                  <a:off x="4598" y="1840"/>
                  <a:ext cx="247" cy="493"/>
                </a:xfrm>
                <a:custGeom>
                  <a:avLst/>
                  <a:gdLst/>
                  <a:ahLst/>
                  <a:cxnLst>
                    <a:cxn ang="0">
                      <a:pos x="492" y="0"/>
                    </a:cxn>
                    <a:cxn ang="0">
                      <a:pos x="427" y="5"/>
                    </a:cxn>
                    <a:cxn ang="0">
                      <a:pos x="361" y="19"/>
                    </a:cxn>
                    <a:cxn ang="0">
                      <a:pos x="301" y="39"/>
                    </a:cxn>
                    <a:cxn ang="0">
                      <a:pos x="252" y="65"/>
                    </a:cxn>
                    <a:cxn ang="0">
                      <a:pos x="189" y="106"/>
                    </a:cxn>
                    <a:cxn ang="0">
                      <a:pos x="145" y="145"/>
                    </a:cxn>
                    <a:cxn ang="0">
                      <a:pos x="106" y="189"/>
                    </a:cxn>
                    <a:cxn ang="0">
                      <a:pos x="64" y="252"/>
                    </a:cxn>
                    <a:cxn ang="0">
                      <a:pos x="39" y="302"/>
                    </a:cxn>
                    <a:cxn ang="0">
                      <a:pos x="18" y="362"/>
                    </a:cxn>
                    <a:cxn ang="0">
                      <a:pos x="4" y="427"/>
                    </a:cxn>
                    <a:cxn ang="0">
                      <a:pos x="0" y="493"/>
                    </a:cxn>
                    <a:cxn ang="0">
                      <a:pos x="4" y="559"/>
                    </a:cxn>
                    <a:cxn ang="0">
                      <a:pos x="18" y="625"/>
                    </a:cxn>
                    <a:cxn ang="0">
                      <a:pos x="39" y="684"/>
                    </a:cxn>
                    <a:cxn ang="0">
                      <a:pos x="64" y="734"/>
                    </a:cxn>
                    <a:cxn ang="0">
                      <a:pos x="106" y="797"/>
                    </a:cxn>
                    <a:cxn ang="0">
                      <a:pos x="145" y="841"/>
                    </a:cxn>
                    <a:cxn ang="0">
                      <a:pos x="189" y="879"/>
                    </a:cxn>
                    <a:cxn ang="0">
                      <a:pos x="251" y="921"/>
                    </a:cxn>
                    <a:cxn ang="0">
                      <a:pos x="301" y="947"/>
                    </a:cxn>
                    <a:cxn ang="0">
                      <a:pos x="361" y="967"/>
                    </a:cxn>
                    <a:cxn ang="0">
                      <a:pos x="427" y="981"/>
                    </a:cxn>
                    <a:cxn ang="0">
                      <a:pos x="492" y="986"/>
                    </a:cxn>
                    <a:cxn ang="0">
                      <a:pos x="492" y="986"/>
                    </a:cxn>
                    <a:cxn ang="0">
                      <a:pos x="492" y="979"/>
                    </a:cxn>
                    <a:cxn ang="0">
                      <a:pos x="427" y="974"/>
                    </a:cxn>
                    <a:cxn ang="0">
                      <a:pos x="366" y="960"/>
                    </a:cxn>
                    <a:cxn ang="0">
                      <a:pos x="304" y="940"/>
                    </a:cxn>
                    <a:cxn ang="0">
                      <a:pos x="242" y="910"/>
                    </a:cxn>
                    <a:cxn ang="0">
                      <a:pos x="200" y="881"/>
                    </a:cxn>
                    <a:cxn ang="0">
                      <a:pos x="149" y="836"/>
                    </a:cxn>
                    <a:cxn ang="0">
                      <a:pos x="106" y="785"/>
                    </a:cxn>
                    <a:cxn ang="0">
                      <a:pos x="78" y="745"/>
                    </a:cxn>
                    <a:cxn ang="0">
                      <a:pos x="46" y="682"/>
                    </a:cxn>
                    <a:cxn ang="0">
                      <a:pos x="25" y="621"/>
                    </a:cxn>
                    <a:cxn ang="0">
                      <a:pos x="11" y="559"/>
                    </a:cxn>
                    <a:cxn ang="0">
                      <a:pos x="7" y="493"/>
                    </a:cxn>
                    <a:cxn ang="0">
                      <a:pos x="11" y="427"/>
                    </a:cxn>
                    <a:cxn ang="0">
                      <a:pos x="25" y="366"/>
                    </a:cxn>
                    <a:cxn ang="0">
                      <a:pos x="46" y="304"/>
                    </a:cxn>
                    <a:cxn ang="0">
                      <a:pos x="78" y="241"/>
                    </a:cxn>
                    <a:cxn ang="0">
                      <a:pos x="106" y="201"/>
                    </a:cxn>
                    <a:cxn ang="0">
                      <a:pos x="149" y="150"/>
                    </a:cxn>
                    <a:cxn ang="0">
                      <a:pos x="200" y="106"/>
                    </a:cxn>
                    <a:cxn ang="0">
                      <a:pos x="240" y="78"/>
                    </a:cxn>
                    <a:cxn ang="0">
                      <a:pos x="304" y="46"/>
                    </a:cxn>
                    <a:cxn ang="0">
                      <a:pos x="366" y="26"/>
                    </a:cxn>
                    <a:cxn ang="0">
                      <a:pos x="427" y="12"/>
                    </a:cxn>
                    <a:cxn ang="0">
                      <a:pos x="492" y="7"/>
                    </a:cxn>
                    <a:cxn ang="0">
                      <a:pos x="492" y="0"/>
                    </a:cxn>
                  </a:cxnLst>
                  <a:rect l="0" t="0" r="r" b="b"/>
                  <a:pathLst>
                    <a:path w="492" h="986">
                      <a:moveTo>
                        <a:pt x="492" y="0"/>
                      </a:moveTo>
                      <a:lnTo>
                        <a:pt x="427" y="5"/>
                      </a:lnTo>
                      <a:lnTo>
                        <a:pt x="361" y="19"/>
                      </a:lnTo>
                      <a:lnTo>
                        <a:pt x="301" y="39"/>
                      </a:lnTo>
                      <a:lnTo>
                        <a:pt x="252" y="65"/>
                      </a:lnTo>
                      <a:lnTo>
                        <a:pt x="189" y="106"/>
                      </a:lnTo>
                      <a:lnTo>
                        <a:pt x="145" y="145"/>
                      </a:lnTo>
                      <a:lnTo>
                        <a:pt x="106" y="189"/>
                      </a:lnTo>
                      <a:lnTo>
                        <a:pt x="64" y="252"/>
                      </a:lnTo>
                      <a:lnTo>
                        <a:pt x="39" y="302"/>
                      </a:lnTo>
                      <a:lnTo>
                        <a:pt x="18" y="362"/>
                      </a:lnTo>
                      <a:lnTo>
                        <a:pt x="4" y="427"/>
                      </a:lnTo>
                      <a:lnTo>
                        <a:pt x="0" y="493"/>
                      </a:lnTo>
                      <a:lnTo>
                        <a:pt x="4" y="559"/>
                      </a:lnTo>
                      <a:lnTo>
                        <a:pt x="18" y="625"/>
                      </a:lnTo>
                      <a:lnTo>
                        <a:pt x="39" y="684"/>
                      </a:lnTo>
                      <a:lnTo>
                        <a:pt x="64" y="734"/>
                      </a:lnTo>
                      <a:lnTo>
                        <a:pt x="106" y="797"/>
                      </a:lnTo>
                      <a:lnTo>
                        <a:pt x="145" y="841"/>
                      </a:lnTo>
                      <a:lnTo>
                        <a:pt x="189" y="879"/>
                      </a:lnTo>
                      <a:lnTo>
                        <a:pt x="251" y="921"/>
                      </a:lnTo>
                      <a:lnTo>
                        <a:pt x="301" y="947"/>
                      </a:lnTo>
                      <a:lnTo>
                        <a:pt x="361" y="967"/>
                      </a:lnTo>
                      <a:lnTo>
                        <a:pt x="427" y="981"/>
                      </a:lnTo>
                      <a:lnTo>
                        <a:pt x="492" y="986"/>
                      </a:lnTo>
                      <a:lnTo>
                        <a:pt x="492" y="986"/>
                      </a:lnTo>
                      <a:lnTo>
                        <a:pt x="492" y="979"/>
                      </a:lnTo>
                      <a:lnTo>
                        <a:pt x="427" y="974"/>
                      </a:lnTo>
                      <a:lnTo>
                        <a:pt x="366" y="960"/>
                      </a:lnTo>
                      <a:lnTo>
                        <a:pt x="304" y="940"/>
                      </a:lnTo>
                      <a:lnTo>
                        <a:pt x="242" y="910"/>
                      </a:lnTo>
                      <a:lnTo>
                        <a:pt x="200" y="881"/>
                      </a:lnTo>
                      <a:lnTo>
                        <a:pt x="149" y="836"/>
                      </a:lnTo>
                      <a:lnTo>
                        <a:pt x="106" y="785"/>
                      </a:lnTo>
                      <a:lnTo>
                        <a:pt x="78" y="745"/>
                      </a:lnTo>
                      <a:lnTo>
                        <a:pt x="46" y="682"/>
                      </a:lnTo>
                      <a:lnTo>
                        <a:pt x="25" y="621"/>
                      </a:lnTo>
                      <a:lnTo>
                        <a:pt x="11" y="559"/>
                      </a:lnTo>
                      <a:lnTo>
                        <a:pt x="7" y="493"/>
                      </a:lnTo>
                      <a:lnTo>
                        <a:pt x="11" y="427"/>
                      </a:lnTo>
                      <a:lnTo>
                        <a:pt x="25" y="366"/>
                      </a:lnTo>
                      <a:lnTo>
                        <a:pt x="46" y="304"/>
                      </a:lnTo>
                      <a:lnTo>
                        <a:pt x="78" y="241"/>
                      </a:lnTo>
                      <a:lnTo>
                        <a:pt x="106" y="201"/>
                      </a:lnTo>
                      <a:lnTo>
                        <a:pt x="149" y="150"/>
                      </a:lnTo>
                      <a:lnTo>
                        <a:pt x="200" y="106"/>
                      </a:lnTo>
                      <a:lnTo>
                        <a:pt x="240" y="78"/>
                      </a:lnTo>
                      <a:lnTo>
                        <a:pt x="304" y="46"/>
                      </a:lnTo>
                      <a:lnTo>
                        <a:pt x="366" y="26"/>
                      </a:lnTo>
                      <a:lnTo>
                        <a:pt x="427" y="12"/>
                      </a:lnTo>
                      <a:lnTo>
                        <a:pt x="492" y="7"/>
                      </a:lnTo>
                      <a:lnTo>
                        <a:pt x="49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1" name="Freeform 85"/>
                <p:cNvSpPr>
                  <a:spLocks noChangeAspect="1"/>
                </p:cNvSpPr>
                <p:nvPr/>
              </p:nvSpPr>
              <p:spPr bwMode="auto">
                <a:xfrm>
                  <a:off x="4845" y="2010"/>
                  <a:ext cx="76" cy="153"/>
                </a:xfrm>
                <a:custGeom>
                  <a:avLst/>
                  <a:gdLst/>
                  <a:ahLst/>
                  <a:cxnLst>
                    <a:cxn ang="0">
                      <a:pos x="0" y="299"/>
                    </a:cxn>
                    <a:cxn ang="0">
                      <a:pos x="0" y="306"/>
                    </a:cxn>
                    <a:cxn ang="0">
                      <a:pos x="20" y="304"/>
                    </a:cxn>
                    <a:cxn ang="0">
                      <a:pos x="41" y="300"/>
                    </a:cxn>
                    <a:cxn ang="0">
                      <a:pos x="59" y="293"/>
                    </a:cxn>
                    <a:cxn ang="0">
                      <a:pos x="75" y="285"/>
                    </a:cxn>
                    <a:cxn ang="0">
                      <a:pos x="94" y="273"/>
                    </a:cxn>
                    <a:cxn ang="0">
                      <a:pos x="109" y="260"/>
                    </a:cxn>
                    <a:cxn ang="0">
                      <a:pos x="120" y="246"/>
                    </a:cxn>
                    <a:cxn ang="0">
                      <a:pos x="133" y="228"/>
                    </a:cxn>
                    <a:cxn ang="0">
                      <a:pos x="141" y="212"/>
                    </a:cxn>
                    <a:cxn ang="0">
                      <a:pos x="148" y="193"/>
                    </a:cxn>
                    <a:cxn ang="0">
                      <a:pos x="151" y="173"/>
                    </a:cxn>
                    <a:cxn ang="0">
                      <a:pos x="153" y="153"/>
                    </a:cxn>
                    <a:cxn ang="0">
                      <a:pos x="151" y="133"/>
                    </a:cxn>
                    <a:cxn ang="0">
                      <a:pos x="148" y="113"/>
                    </a:cxn>
                    <a:cxn ang="0">
                      <a:pos x="141" y="94"/>
                    </a:cxn>
                    <a:cxn ang="0">
                      <a:pos x="133" y="78"/>
                    </a:cxn>
                    <a:cxn ang="0">
                      <a:pos x="120" y="60"/>
                    </a:cxn>
                    <a:cxn ang="0">
                      <a:pos x="107" y="45"/>
                    </a:cxn>
                    <a:cxn ang="0">
                      <a:pos x="94" y="33"/>
                    </a:cxn>
                    <a:cxn ang="0">
                      <a:pos x="75" y="21"/>
                    </a:cxn>
                    <a:cxn ang="0">
                      <a:pos x="59" y="13"/>
                    </a:cxn>
                    <a:cxn ang="0">
                      <a:pos x="41" y="6"/>
                    </a:cxn>
                    <a:cxn ang="0">
                      <a:pos x="20" y="2"/>
                    </a:cxn>
                    <a:cxn ang="0">
                      <a:pos x="0" y="0"/>
                    </a:cxn>
                    <a:cxn ang="0">
                      <a:pos x="0" y="7"/>
                    </a:cxn>
                    <a:cxn ang="0">
                      <a:pos x="20" y="9"/>
                    </a:cxn>
                    <a:cxn ang="0">
                      <a:pos x="38" y="13"/>
                    </a:cxn>
                    <a:cxn ang="0">
                      <a:pos x="57" y="19"/>
                    </a:cxn>
                    <a:cxn ang="0">
                      <a:pos x="75" y="27"/>
                    </a:cxn>
                    <a:cxn ang="0">
                      <a:pos x="89" y="38"/>
                    </a:cxn>
                    <a:cxn ang="0">
                      <a:pos x="103" y="49"/>
                    </a:cxn>
                    <a:cxn ang="0">
                      <a:pos x="116" y="64"/>
                    </a:cxn>
                    <a:cxn ang="0">
                      <a:pos x="126" y="78"/>
                    </a:cxn>
                    <a:cxn ang="0">
                      <a:pos x="134" y="97"/>
                    </a:cxn>
                    <a:cxn ang="0">
                      <a:pos x="141" y="115"/>
                    </a:cxn>
                    <a:cxn ang="0">
                      <a:pos x="144" y="133"/>
                    </a:cxn>
                    <a:cxn ang="0">
                      <a:pos x="147" y="153"/>
                    </a:cxn>
                    <a:cxn ang="0">
                      <a:pos x="144" y="173"/>
                    </a:cxn>
                    <a:cxn ang="0">
                      <a:pos x="141" y="191"/>
                    </a:cxn>
                    <a:cxn ang="0">
                      <a:pos x="134" y="209"/>
                    </a:cxn>
                    <a:cxn ang="0">
                      <a:pos x="126" y="228"/>
                    </a:cxn>
                    <a:cxn ang="0">
                      <a:pos x="116" y="242"/>
                    </a:cxn>
                    <a:cxn ang="0">
                      <a:pos x="104" y="255"/>
                    </a:cxn>
                    <a:cxn ang="0">
                      <a:pos x="89" y="268"/>
                    </a:cxn>
                    <a:cxn ang="0">
                      <a:pos x="75" y="279"/>
                    </a:cxn>
                    <a:cxn ang="0">
                      <a:pos x="57" y="287"/>
                    </a:cxn>
                    <a:cxn ang="0">
                      <a:pos x="38" y="293"/>
                    </a:cxn>
                    <a:cxn ang="0">
                      <a:pos x="20" y="297"/>
                    </a:cxn>
                    <a:cxn ang="0">
                      <a:pos x="0" y="299"/>
                    </a:cxn>
                  </a:cxnLst>
                  <a:rect l="0" t="0" r="r" b="b"/>
                  <a:pathLst>
                    <a:path w="153" h="306">
                      <a:moveTo>
                        <a:pt x="0" y="299"/>
                      </a:moveTo>
                      <a:lnTo>
                        <a:pt x="0" y="306"/>
                      </a:lnTo>
                      <a:lnTo>
                        <a:pt x="20" y="304"/>
                      </a:lnTo>
                      <a:lnTo>
                        <a:pt x="41" y="300"/>
                      </a:lnTo>
                      <a:lnTo>
                        <a:pt x="59" y="293"/>
                      </a:lnTo>
                      <a:lnTo>
                        <a:pt x="75" y="285"/>
                      </a:lnTo>
                      <a:lnTo>
                        <a:pt x="94" y="273"/>
                      </a:lnTo>
                      <a:lnTo>
                        <a:pt x="109" y="260"/>
                      </a:lnTo>
                      <a:lnTo>
                        <a:pt x="120" y="246"/>
                      </a:lnTo>
                      <a:lnTo>
                        <a:pt x="133" y="228"/>
                      </a:lnTo>
                      <a:lnTo>
                        <a:pt x="141" y="212"/>
                      </a:lnTo>
                      <a:lnTo>
                        <a:pt x="148" y="193"/>
                      </a:lnTo>
                      <a:lnTo>
                        <a:pt x="151" y="173"/>
                      </a:lnTo>
                      <a:lnTo>
                        <a:pt x="153" y="153"/>
                      </a:lnTo>
                      <a:lnTo>
                        <a:pt x="151" y="133"/>
                      </a:lnTo>
                      <a:lnTo>
                        <a:pt x="148" y="113"/>
                      </a:lnTo>
                      <a:lnTo>
                        <a:pt x="141" y="94"/>
                      </a:lnTo>
                      <a:lnTo>
                        <a:pt x="133" y="78"/>
                      </a:lnTo>
                      <a:lnTo>
                        <a:pt x="120" y="60"/>
                      </a:lnTo>
                      <a:lnTo>
                        <a:pt x="107" y="45"/>
                      </a:lnTo>
                      <a:lnTo>
                        <a:pt x="94" y="33"/>
                      </a:lnTo>
                      <a:lnTo>
                        <a:pt x="75" y="21"/>
                      </a:lnTo>
                      <a:lnTo>
                        <a:pt x="59" y="13"/>
                      </a:lnTo>
                      <a:lnTo>
                        <a:pt x="41" y="6"/>
                      </a:lnTo>
                      <a:lnTo>
                        <a:pt x="20" y="2"/>
                      </a:lnTo>
                      <a:lnTo>
                        <a:pt x="0" y="0"/>
                      </a:lnTo>
                      <a:lnTo>
                        <a:pt x="0" y="7"/>
                      </a:lnTo>
                      <a:lnTo>
                        <a:pt x="20" y="9"/>
                      </a:lnTo>
                      <a:lnTo>
                        <a:pt x="38" y="13"/>
                      </a:lnTo>
                      <a:lnTo>
                        <a:pt x="57" y="19"/>
                      </a:lnTo>
                      <a:lnTo>
                        <a:pt x="75" y="27"/>
                      </a:lnTo>
                      <a:lnTo>
                        <a:pt x="89" y="38"/>
                      </a:lnTo>
                      <a:lnTo>
                        <a:pt x="103" y="49"/>
                      </a:lnTo>
                      <a:lnTo>
                        <a:pt x="116" y="64"/>
                      </a:lnTo>
                      <a:lnTo>
                        <a:pt x="126" y="78"/>
                      </a:lnTo>
                      <a:lnTo>
                        <a:pt x="134" y="97"/>
                      </a:lnTo>
                      <a:lnTo>
                        <a:pt x="141" y="115"/>
                      </a:lnTo>
                      <a:lnTo>
                        <a:pt x="144" y="133"/>
                      </a:lnTo>
                      <a:lnTo>
                        <a:pt x="147" y="153"/>
                      </a:lnTo>
                      <a:lnTo>
                        <a:pt x="144" y="173"/>
                      </a:lnTo>
                      <a:lnTo>
                        <a:pt x="141" y="191"/>
                      </a:lnTo>
                      <a:lnTo>
                        <a:pt x="134" y="209"/>
                      </a:lnTo>
                      <a:lnTo>
                        <a:pt x="126" y="228"/>
                      </a:lnTo>
                      <a:lnTo>
                        <a:pt x="116" y="242"/>
                      </a:lnTo>
                      <a:lnTo>
                        <a:pt x="104" y="255"/>
                      </a:lnTo>
                      <a:lnTo>
                        <a:pt x="89" y="268"/>
                      </a:lnTo>
                      <a:lnTo>
                        <a:pt x="75" y="279"/>
                      </a:lnTo>
                      <a:lnTo>
                        <a:pt x="57" y="287"/>
                      </a:lnTo>
                      <a:lnTo>
                        <a:pt x="38" y="293"/>
                      </a:lnTo>
                      <a:lnTo>
                        <a:pt x="20" y="297"/>
                      </a:lnTo>
                      <a:lnTo>
                        <a:pt x="0" y="29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2" name="Freeform 86"/>
                <p:cNvSpPr>
                  <a:spLocks noChangeAspect="1"/>
                </p:cNvSpPr>
                <p:nvPr/>
              </p:nvSpPr>
              <p:spPr bwMode="auto">
                <a:xfrm>
                  <a:off x="4768" y="2010"/>
                  <a:ext cx="77" cy="153"/>
                </a:xfrm>
                <a:custGeom>
                  <a:avLst/>
                  <a:gdLst/>
                  <a:ahLst/>
                  <a:cxnLst>
                    <a:cxn ang="0">
                      <a:pos x="153" y="0"/>
                    </a:cxn>
                    <a:cxn ang="0">
                      <a:pos x="134" y="2"/>
                    </a:cxn>
                    <a:cxn ang="0">
                      <a:pos x="113" y="6"/>
                    </a:cxn>
                    <a:cxn ang="0">
                      <a:pos x="95" y="13"/>
                    </a:cxn>
                    <a:cxn ang="0">
                      <a:pos x="79" y="21"/>
                    </a:cxn>
                    <a:cxn ang="0">
                      <a:pos x="60" y="33"/>
                    </a:cxn>
                    <a:cxn ang="0">
                      <a:pos x="45" y="46"/>
                    </a:cxn>
                    <a:cxn ang="0">
                      <a:pos x="34" y="60"/>
                    </a:cxn>
                    <a:cxn ang="0">
                      <a:pos x="21" y="78"/>
                    </a:cxn>
                    <a:cxn ang="0">
                      <a:pos x="13" y="94"/>
                    </a:cxn>
                    <a:cxn ang="0">
                      <a:pos x="6" y="113"/>
                    </a:cxn>
                    <a:cxn ang="0">
                      <a:pos x="3" y="133"/>
                    </a:cxn>
                    <a:cxn ang="0">
                      <a:pos x="0" y="153"/>
                    </a:cxn>
                    <a:cxn ang="0">
                      <a:pos x="3" y="173"/>
                    </a:cxn>
                    <a:cxn ang="0">
                      <a:pos x="6" y="193"/>
                    </a:cxn>
                    <a:cxn ang="0">
                      <a:pos x="13" y="212"/>
                    </a:cxn>
                    <a:cxn ang="0">
                      <a:pos x="21" y="228"/>
                    </a:cxn>
                    <a:cxn ang="0">
                      <a:pos x="34" y="246"/>
                    </a:cxn>
                    <a:cxn ang="0">
                      <a:pos x="46" y="261"/>
                    </a:cxn>
                    <a:cxn ang="0">
                      <a:pos x="60" y="273"/>
                    </a:cxn>
                    <a:cxn ang="0">
                      <a:pos x="79" y="285"/>
                    </a:cxn>
                    <a:cxn ang="0">
                      <a:pos x="95" y="293"/>
                    </a:cxn>
                    <a:cxn ang="0">
                      <a:pos x="113" y="300"/>
                    </a:cxn>
                    <a:cxn ang="0">
                      <a:pos x="134" y="304"/>
                    </a:cxn>
                    <a:cxn ang="0">
                      <a:pos x="153" y="306"/>
                    </a:cxn>
                    <a:cxn ang="0">
                      <a:pos x="153" y="306"/>
                    </a:cxn>
                    <a:cxn ang="0">
                      <a:pos x="153" y="299"/>
                    </a:cxn>
                    <a:cxn ang="0">
                      <a:pos x="134" y="297"/>
                    </a:cxn>
                    <a:cxn ang="0">
                      <a:pos x="115" y="293"/>
                    </a:cxn>
                    <a:cxn ang="0">
                      <a:pos x="97" y="287"/>
                    </a:cxn>
                    <a:cxn ang="0">
                      <a:pos x="79" y="279"/>
                    </a:cxn>
                    <a:cxn ang="0">
                      <a:pos x="65" y="268"/>
                    </a:cxn>
                    <a:cxn ang="0">
                      <a:pos x="51" y="257"/>
                    </a:cxn>
                    <a:cxn ang="0">
                      <a:pos x="38" y="242"/>
                    </a:cxn>
                    <a:cxn ang="0">
                      <a:pos x="28" y="228"/>
                    </a:cxn>
                    <a:cxn ang="0">
                      <a:pos x="20" y="209"/>
                    </a:cxn>
                    <a:cxn ang="0">
                      <a:pos x="13" y="191"/>
                    </a:cxn>
                    <a:cxn ang="0">
                      <a:pos x="10" y="173"/>
                    </a:cxn>
                    <a:cxn ang="0">
                      <a:pos x="7" y="153"/>
                    </a:cxn>
                    <a:cxn ang="0">
                      <a:pos x="10" y="133"/>
                    </a:cxn>
                    <a:cxn ang="0">
                      <a:pos x="13" y="115"/>
                    </a:cxn>
                    <a:cxn ang="0">
                      <a:pos x="20" y="97"/>
                    </a:cxn>
                    <a:cxn ang="0">
                      <a:pos x="28" y="78"/>
                    </a:cxn>
                    <a:cxn ang="0">
                      <a:pos x="38" y="64"/>
                    </a:cxn>
                    <a:cxn ang="0">
                      <a:pos x="50" y="51"/>
                    </a:cxn>
                    <a:cxn ang="0">
                      <a:pos x="65" y="38"/>
                    </a:cxn>
                    <a:cxn ang="0">
                      <a:pos x="79" y="27"/>
                    </a:cxn>
                    <a:cxn ang="0">
                      <a:pos x="97" y="19"/>
                    </a:cxn>
                    <a:cxn ang="0">
                      <a:pos x="115" y="13"/>
                    </a:cxn>
                    <a:cxn ang="0">
                      <a:pos x="134" y="9"/>
                    </a:cxn>
                    <a:cxn ang="0">
                      <a:pos x="153" y="7"/>
                    </a:cxn>
                    <a:cxn ang="0">
                      <a:pos x="153" y="0"/>
                    </a:cxn>
                  </a:cxnLst>
                  <a:rect l="0" t="0" r="r" b="b"/>
                  <a:pathLst>
                    <a:path w="153" h="306">
                      <a:moveTo>
                        <a:pt x="153" y="0"/>
                      </a:moveTo>
                      <a:lnTo>
                        <a:pt x="134" y="2"/>
                      </a:lnTo>
                      <a:lnTo>
                        <a:pt x="113" y="6"/>
                      </a:lnTo>
                      <a:lnTo>
                        <a:pt x="95" y="13"/>
                      </a:lnTo>
                      <a:lnTo>
                        <a:pt x="79" y="21"/>
                      </a:lnTo>
                      <a:lnTo>
                        <a:pt x="60" y="33"/>
                      </a:lnTo>
                      <a:lnTo>
                        <a:pt x="45" y="46"/>
                      </a:lnTo>
                      <a:lnTo>
                        <a:pt x="34" y="60"/>
                      </a:lnTo>
                      <a:lnTo>
                        <a:pt x="21" y="78"/>
                      </a:lnTo>
                      <a:lnTo>
                        <a:pt x="13" y="94"/>
                      </a:lnTo>
                      <a:lnTo>
                        <a:pt x="6" y="113"/>
                      </a:lnTo>
                      <a:lnTo>
                        <a:pt x="3" y="133"/>
                      </a:lnTo>
                      <a:lnTo>
                        <a:pt x="0" y="153"/>
                      </a:lnTo>
                      <a:lnTo>
                        <a:pt x="3" y="173"/>
                      </a:lnTo>
                      <a:lnTo>
                        <a:pt x="6" y="193"/>
                      </a:lnTo>
                      <a:lnTo>
                        <a:pt x="13" y="212"/>
                      </a:lnTo>
                      <a:lnTo>
                        <a:pt x="21" y="228"/>
                      </a:lnTo>
                      <a:lnTo>
                        <a:pt x="34" y="246"/>
                      </a:lnTo>
                      <a:lnTo>
                        <a:pt x="46" y="261"/>
                      </a:lnTo>
                      <a:lnTo>
                        <a:pt x="60" y="273"/>
                      </a:lnTo>
                      <a:lnTo>
                        <a:pt x="79" y="285"/>
                      </a:lnTo>
                      <a:lnTo>
                        <a:pt x="95" y="293"/>
                      </a:lnTo>
                      <a:lnTo>
                        <a:pt x="113" y="300"/>
                      </a:lnTo>
                      <a:lnTo>
                        <a:pt x="134" y="304"/>
                      </a:lnTo>
                      <a:lnTo>
                        <a:pt x="153" y="306"/>
                      </a:lnTo>
                      <a:lnTo>
                        <a:pt x="153" y="306"/>
                      </a:lnTo>
                      <a:lnTo>
                        <a:pt x="153" y="299"/>
                      </a:lnTo>
                      <a:lnTo>
                        <a:pt x="134" y="297"/>
                      </a:lnTo>
                      <a:lnTo>
                        <a:pt x="115" y="293"/>
                      </a:lnTo>
                      <a:lnTo>
                        <a:pt x="97" y="287"/>
                      </a:lnTo>
                      <a:lnTo>
                        <a:pt x="79" y="279"/>
                      </a:lnTo>
                      <a:lnTo>
                        <a:pt x="65" y="268"/>
                      </a:lnTo>
                      <a:lnTo>
                        <a:pt x="51" y="257"/>
                      </a:lnTo>
                      <a:lnTo>
                        <a:pt x="38" y="242"/>
                      </a:lnTo>
                      <a:lnTo>
                        <a:pt x="28" y="228"/>
                      </a:lnTo>
                      <a:lnTo>
                        <a:pt x="20" y="209"/>
                      </a:lnTo>
                      <a:lnTo>
                        <a:pt x="13" y="191"/>
                      </a:lnTo>
                      <a:lnTo>
                        <a:pt x="10" y="173"/>
                      </a:lnTo>
                      <a:lnTo>
                        <a:pt x="7" y="153"/>
                      </a:lnTo>
                      <a:lnTo>
                        <a:pt x="10" y="133"/>
                      </a:lnTo>
                      <a:lnTo>
                        <a:pt x="13" y="115"/>
                      </a:lnTo>
                      <a:lnTo>
                        <a:pt x="20" y="97"/>
                      </a:lnTo>
                      <a:lnTo>
                        <a:pt x="28" y="78"/>
                      </a:lnTo>
                      <a:lnTo>
                        <a:pt x="38" y="64"/>
                      </a:lnTo>
                      <a:lnTo>
                        <a:pt x="50" y="51"/>
                      </a:lnTo>
                      <a:lnTo>
                        <a:pt x="65" y="38"/>
                      </a:lnTo>
                      <a:lnTo>
                        <a:pt x="79" y="27"/>
                      </a:lnTo>
                      <a:lnTo>
                        <a:pt x="97" y="19"/>
                      </a:lnTo>
                      <a:lnTo>
                        <a:pt x="115" y="13"/>
                      </a:lnTo>
                      <a:lnTo>
                        <a:pt x="134" y="9"/>
                      </a:lnTo>
                      <a:lnTo>
                        <a:pt x="153" y="7"/>
                      </a:lnTo>
                      <a:lnTo>
                        <a:pt x="153"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grpSp>
          <p:grpSp>
            <p:nvGrpSpPr>
              <p:cNvPr id="6" name="Group 87"/>
              <p:cNvGrpSpPr>
                <a:grpSpLocks noChangeAspect="1"/>
              </p:cNvGrpSpPr>
              <p:nvPr/>
            </p:nvGrpSpPr>
            <p:grpSpPr bwMode="auto">
              <a:xfrm>
                <a:off x="3424" y="1903"/>
                <a:ext cx="341" cy="366"/>
                <a:chOff x="4426" y="1667"/>
                <a:chExt cx="838" cy="839"/>
              </a:xfrm>
            </p:grpSpPr>
            <p:sp>
              <p:nvSpPr>
                <p:cNvPr id="116824" name="Freeform 88"/>
                <p:cNvSpPr>
                  <a:spLocks noChangeAspect="1"/>
                </p:cNvSpPr>
                <p:nvPr/>
              </p:nvSpPr>
              <p:spPr bwMode="auto">
                <a:xfrm>
                  <a:off x="4428" y="1669"/>
                  <a:ext cx="834" cy="835"/>
                </a:xfrm>
                <a:custGeom>
                  <a:avLst/>
                  <a:gdLst/>
                  <a:ahLst/>
                  <a:cxnLst>
                    <a:cxn ang="0">
                      <a:pos x="647" y="228"/>
                    </a:cxn>
                    <a:cxn ang="0">
                      <a:pos x="578" y="254"/>
                    </a:cxn>
                    <a:cxn ang="0">
                      <a:pos x="509" y="290"/>
                    </a:cxn>
                    <a:cxn ang="0">
                      <a:pos x="305" y="183"/>
                    </a:cxn>
                    <a:cxn ang="0">
                      <a:pos x="263" y="227"/>
                    </a:cxn>
                    <a:cxn ang="0">
                      <a:pos x="206" y="285"/>
                    </a:cxn>
                    <a:cxn ang="0">
                      <a:pos x="177" y="312"/>
                    </a:cxn>
                    <a:cxn ang="0">
                      <a:pos x="280" y="524"/>
                    </a:cxn>
                    <a:cxn ang="0">
                      <a:pos x="249" y="587"/>
                    </a:cxn>
                    <a:cxn ang="0">
                      <a:pos x="223" y="661"/>
                    </a:cxn>
                    <a:cxn ang="0">
                      <a:pos x="214" y="699"/>
                    </a:cxn>
                    <a:cxn ang="0">
                      <a:pos x="0" y="791"/>
                    </a:cxn>
                    <a:cxn ang="0">
                      <a:pos x="1" y="872"/>
                    </a:cxn>
                    <a:cxn ang="0">
                      <a:pos x="1" y="927"/>
                    </a:cxn>
                    <a:cxn ang="0">
                      <a:pos x="219" y="993"/>
                    </a:cxn>
                    <a:cxn ang="0">
                      <a:pos x="238" y="1055"/>
                    </a:cxn>
                    <a:cxn ang="0">
                      <a:pos x="269" y="1125"/>
                    </a:cxn>
                    <a:cxn ang="0">
                      <a:pos x="299" y="1177"/>
                    </a:cxn>
                    <a:cxn ang="0">
                      <a:pos x="200" y="1381"/>
                    </a:cxn>
                    <a:cxn ang="0">
                      <a:pos x="256" y="1436"/>
                    </a:cxn>
                    <a:cxn ang="0">
                      <a:pos x="304" y="1484"/>
                    </a:cxn>
                    <a:cxn ang="0">
                      <a:pos x="499" y="1375"/>
                    </a:cxn>
                    <a:cxn ang="0">
                      <a:pos x="553" y="1404"/>
                    </a:cxn>
                    <a:cxn ang="0">
                      <a:pos x="622" y="1434"/>
                    </a:cxn>
                    <a:cxn ang="0">
                      <a:pos x="698" y="1454"/>
                    </a:cxn>
                    <a:cxn ang="0">
                      <a:pos x="757" y="1670"/>
                    </a:cxn>
                    <a:cxn ang="0">
                      <a:pos x="830" y="1670"/>
                    </a:cxn>
                    <a:cxn ang="0">
                      <a:pos x="905" y="1669"/>
                    </a:cxn>
                    <a:cxn ang="0">
                      <a:pos x="977" y="1454"/>
                    </a:cxn>
                    <a:cxn ang="0">
                      <a:pos x="1020" y="1442"/>
                    </a:cxn>
                    <a:cxn ang="0">
                      <a:pos x="1089" y="1416"/>
                    </a:cxn>
                    <a:cxn ang="0">
                      <a:pos x="1158" y="1380"/>
                    </a:cxn>
                    <a:cxn ang="0">
                      <a:pos x="1362" y="1487"/>
                    </a:cxn>
                    <a:cxn ang="0">
                      <a:pos x="1404" y="1443"/>
                    </a:cxn>
                    <a:cxn ang="0">
                      <a:pos x="1462" y="1385"/>
                    </a:cxn>
                    <a:cxn ang="0">
                      <a:pos x="1491" y="1358"/>
                    </a:cxn>
                    <a:cxn ang="0">
                      <a:pos x="1397" y="1129"/>
                    </a:cxn>
                    <a:cxn ang="0">
                      <a:pos x="1428" y="1070"/>
                    </a:cxn>
                    <a:cxn ang="0">
                      <a:pos x="1445" y="1012"/>
                    </a:cxn>
                    <a:cxn ang="0">
                      <a:pos x="1668" y="923"/>
                    </a:cxn>
                    <a:cxn ang="0">
                      <a:pos x="1668" y="860"/>
                    </a:cxn>
                    <a:cxn ang="0">
                      <a:pos x="1668" y="781"/>
                    </a:cxn>
                    <a:cxn ang="0">
                      <a:pos x="1668" y="741"/>
                    </a:cxn>
                    <a:cxn ang="0">
                      <a:pos x="1445" y="663"/>
                    </a:cxn>
                    <a:cxn ang="0">
                      <a:pos x="1422" y="598"/>
                    </a:cxn>
                    <a:cxn ang="0">
                      <a:pos x="1388" y="526"/>
                    </a:cxn>
                    <a:cxn ang="0">
                      <a:pos x="1367" y="493"/>
                    </a:cxn>
                    <a:cxn ang="0">
                      <a:pos x="1455" y="278"/>
                    </a:cxn>
                    <a:cxn ang="0">
                      <a:pos x="1397" y="220"/>
                    </a:cxn>
                    <a:cxn ang="0">
                      <a:pos x="1357" y="180"/>
                    </a:cxn>
                    <a:cxn ang="0">
                      <a:pos x="1144" y="282"/>
                    </a:cxn>
                    <a:cxn ang="0">
                      <a:pos x="1079" y="245"/>
                    </a:cxn>
                    <a:cxn ang="0">
                      <a:pos x="1027" y="227"/>
                    </a:cxn>
                    <a:cxn ang="0">
                      <a:pos x="969" y="216"/>
                    </a:cxn>
                    <a:cxn ang="0">
                      <a:pos x="878" y="1"/>
                    </a:cxn>
                    <a:cxn ang="0">
                      <a:pos x="798" y="1"/>
                    </a:cxn>
                    <a:cxn ang="0">
                      <a:pos x="743" y="1"/>
                    </a:cxn>
                    <a:cxn ang="0">
                      <a:pos x="688" y="217"/>
                    </a:cxn>
                  </a:cxnLst>
                  <a:rect l="0" t="0" r="r" b="b"/>
                  <a:pathLst>
                    <a:path w="1668" h="1670">
                      <a:moveTo>
                        <a:pt x="688" y="217"/>
                      </a:moveTo>
                      <a:lnTo>
                        <a:pt x="676" y="220"/>
                      </a:lnTo>
                      <a:lnTo>
                        <a:pt x="662" y="224"/>
                      </a:lnTo>
                      <a:lnTo>
                        <a:pt x="647" y="228"/>
                      </a:lnTo>
                      <a:lnTo>
                        <a:pt x="631" y="234"/>
                      </a:lnTo>
                      <a:lnTo>
                        <a:pt x="614" y="240"/>
                      </a:lnTo>
                      <a:lnTo>
                        <a:pt x="596" y="247"/>
                      </a:lnTo>
                      <a:lnTo>
                        <a:pt x="578" y="254"/>
                      </a:lnTo>
                      <a:lnTo>
                        <a:pt x="561" y="262"/>
                      </a:lnTo>
                      <a:lnTo>
                        <a:pt x="543" y="271"/>
                      </a:lnTo>
                      <a:lnTo>
                        <a:pt x="525" y="280"/>
                      </a:lnTo>
                      <a:lnTo>
                        <a:pt x="509" y="290"/>
                      </a:lnTo>
                      <a:lnTo>
                        <a:pt x="492" y="301"/>
                      </a:lnTo>
                      <a:lnTo>
                        <a:pt x="493" y="301"/>
                      </a:lnTo>
                      <a:lnTo>
                        <a:pt x="492" y="301"/>
                      </a:lnTo>
                      <a:lnTo>
                        <a:pt x="305" y="183"/>
                      </a:lnTo>
                      <a:lnTo>
                        <a:pt x="298" y="191"/>
                      </a:lnTo>
                      <a:lnTo>
                        <a:pt x="288" y="202"/>
                      </a:lnTo>
                      <a:lnTo>
                        <a:pt x="276" y="213"/>
                      </a:lnTo>
                      <a:lnTo>
                        <a:pt x="263" y="227"/>
                      </a:lnTo>
                      <a:lnTo>
                        <a:pt x="248" y="242"/>
                      </a:lnTo>
                      <a:lnTo>
                        <a:pt x="233" y="257"/>
                      </a:lnTo>
                      <a:lnTo>
                        <a:pt x="219" y="271"/>
                      </a:lnTo>
                      <a:lnTo>
                        <a:pt x="206" y="285"/>
                      </a:lnTo>
                      <a:lnTo>
                        <a:pt x="195" y="296"/>
                      </a:lnTo>
                      <a:lnTo>
                        <a:pt x="185" y="305"/>
                      </a:lnTo>
                      <a:lnTo>
                        <a:pt x="180" y="311"/>
                      </a:lnTo>
                      <a:lnTo>
                        <a:pt x="177" y="312"/>
                      </a:lnTo>
                      <a:lnTo>
                        <a:pt x="294" y="499"/>
                      </a:lnTo>
                      <a:lnTo>
                        <a:pt x="294" y="500"/>
                      </a:lnTo>
                      <a:lnTo>
                        <a:pt x="287" y="511"/>
                      </a:lnTo>
                      <a:lnTo>
                        <a:pt x="280" y="524"/>
                      </a:lnTo>
                      <a:lnTo>
                        <a:pt x="272" y="538"/>
                      </a:lnTo>
                      <a:lnTo>
                        <a:pt x="265" y="554"/>
                      </a:lnTo>
                      <a:lnTo>
                        <a:pt x="257" y="570"/>
                      </a:lnTo>
                      <a:lnTo>
                        <a:pt x="249" y="587"/>
                      </a:lnTo>
                      <a:lnTo>
                        <a:pt x="242" y="605"/>
                      </a:lnTo>
                      <a:lnTo>
                        <a:pt x="235" y="623"/>
                      </a:lnTo>
                      <a:lnTo>
                        <a:pt x="229" y="643"/>
                      </a:lnTo>
                      <a:lnTo>
                        <a:pt x="223" y="661"/>
                      </a:lnTo>
                      <a:lnTo>
                        <a:pt x="219" y="681"/>
                      </a:lnTo>
                      <a:lnTo>
                        <a:pt x="214" y="699"/>
                      </a:lnTo>
                      <a:lnTo>
                        <a:pt x="214" y="699"/>
                      </a:lnTo>
                      <a:lnTo>
                        <a:pt x="214" y="699"/>
                      </a:lnTo>
                      <a:lnTo>
                        <a:pt x="0" y="747"/>
                      </a:lnTo>
                      <a:lnTo>
                        <a:pt x="0" y="759"/>
                      </a:lnTo>
                      <a:lnTo>
                        <a:pt x="0" y="773"/>
                      </a:lnTo>
                      <a:lnTo>
                        <a:pt x="0" y="791"/>
                      </a:lnTo>
                      <a:lnTo>
                        <a:pt x="0" y="811"/>
                      </a:lnTo>
                      <a:lnTo>
                        <a:pt x="0" y="832"/>
                      </a:lnTo>
                      <a:lnTo>
                        <a:pt x="0" y="851"/>
                      </a:lnTo>
                      <a:lnTo>
                        <a:pt x="1" y="872"/>
                      </a:lnTo>
                      <a:lnTo>
                        <a:pt x="0" y="890"/>
                      </a:lnTo>
                      <a:lnTo>
                        <a:pt x="1" y="906"/>
                      </a:lnTo>
                      <a:lnTo>
                        <a:pt x="0" y="919"/>
                      </a:lnTo>
                      <a:lnTo>
                        <a:pt x="1" y="927"/>
                      </a:lnTo>
                      <a:lnTo>
                        <a:pt x="0" y="931"/>
                      </a:lnTo>
                      <a:lnTo>
                        <a:pt x="214" y="979"/>
                      </a:lnTo>
                      <a:lnTo>
                        <a:pt x="215" y="980"/>
                      </a:lnTo>
                      <a:lnTo>
                        <a:pt x="219" y="993"/>
                      </a:lnTo>
                      <a:lnTo>
                        <a:pt x="222" y="1007"/>
                      </a:lnTo>
                      <a:lnTo>
                        <a:pt x="227" y="1022"/>
                      </a:lnTo>
                      <a:lnTo>
                        <a:pt x="233" y="1038"/>
                      </a:lnTo>
                      <a:lnTo>
                        <a:pt x="238" y="1055"/>
                      </a:lnTo>
                      <a:lnTo>
                        <a:pt x="245" y="1072"/>
                      </a:lnTo>
                      <a:lnTo>
                        <a:pt x="252" y="1091"/>
                      </a:lnTo>
                      <a:lnTo>
                        <a:pt x="260" y="1108"/>
                      </a:lnTo>
                      <a:lnTo>
                        <a:pt x="269" y="1125"/>
                      </a:lnTo>
                      <a:lnTo>
                        <a:pt x="279" y="1144"/>
                      </a:lnTo>
                      <a:lnTo>
                        <a:pt x="289" y="1160"/>
                      </a:lnTo>
                      <a:lnTo>
                        <a:pt x="299" y="1177"/>
                      </a:lnTo>
                      <a:lnTo>
                        <a:pt x="299" y="1177"/>
                      </a:lnTo>
                      <a:lnTo>
                        <a:pt x="299" y="1177"/>
                      </a:lnTo>
                      <a:lnTo>
                        <a:pt x="182" y="1364"/>
                      </a:lnTo>
                      <a:lnTo>
                        <a:pt x="190" y="1370"/>
                      </a:lnTo>
                      <a:lnTo>
                        <a:pt x="200" y="1381"/>
                      </a:lnTo>
                      <a:lnTo>
                        <a:pt x="212" y="1392"/>
                      </a:lnTo>
                      <a:lnTo>
                        <a:pt x="226" y="1406"/>
                      </a:lnTo>
                      <a:lnTo>
                        <a:pt x="241" y="1421"/>
                      </a:lnTo>
                      <a:lnTo>
                        <a:pt x="256" y="1436"/>
                      </a:lnTo>
                      <a:lnTo>
                        <a:pt x="269" y="1450"/>
                      </a:lnTo>
                      <a:lnTo>
                        <a:pt x="283" y="1464"/>
                      </a:lnTo>
                      <a:lnTo>
                        <a:pt x="295" y="1475"/>
                      </a:lnTo>
                      <a:lnTo>
                        <a:pt x="304" y="1484"/>
                      </a:lnTo>
                      <a:lnTo>
                        <a:pt x="310" y="1490"/>
                      </a:lnTo>
                      <a:lnTo>
                        <a:pt x="311" y="1492"/>
                      </a:lnTo>
                      <a:lnTo>
                        <a:pt x="497" y="1375"/>
                      </a:lnTo>
                      <a:lnTo>
                        <a:pt x="499" y="1375"/>
                      </a:lnTo>
                      <a:lnTo>
                        <a:pt x="510" y="1382"/>
                      </a:lnTo>
                      <a:lnTo>
                        <a:pt x="523" y="1389"/>
                      </a:lnTo>
                      <a:lnTo>
                        <a:pt x="536" y="1397"/>
                      </a:lnTo>
                      <a:lnTo>
                        <a:pt x="553" y="1404"/>
                      </a:lnTo>
                      <a:lnTo>
                        <a:pt x="569" y="1412"/>
                      </a:lnTo>
                      <a:lnTo>
                        <a:pt x="586" y="1420"/>
                      </a:lnTo>
                      <a:lnTo>
                        <a:pt x="603" y="1427"/>
                      </a:lnTo>
                      <a:lnTo>
                        <a:pt x="622" y="1434"/>
                      </a:lnTo>
                      <a:lnTo>
                        <a:pt x="641" y="1440"/>
                      </a:lnTo>
                      <a:lnTo>
                        <a:pt x="660" y="1445"/>
                      </a:lnTo>
                      <a:lnTo>
                        <a:pt x="679" y="1450"/>
                      </a:lnTo>
                      <a:lnTo>
                        <a:pt x="698" y="1454"/>
                      </a:lnTo>
                      <a:lnTo>
                        <a:pt x="698" y="1454"/>
                      </a:lnTo>
                      <a:lnTo>
                        <a:pt x="698" y="1454"/>
                      </a:lnTo>
                      <a:lnTo>
                        <a:pt x="746" y="1670"/>
                      </a:lnTo>
                      <a:lnTo>
                        <a:pt x="757" y="1670"/>
                      </a:lnTo>
                      <a:lnTo>
                        <a:pt x="771" y="1670"/>
                      </a:lnTo>
                      <a:lnTo>
                        <a:pt x="790" y="1670"/>
                      </a:lnTo>
                      <a:lnTo>
                        <a:pt x="809" y="1670"/>
                      </a:lnTo>
                      <a:lnTo>
                        <a:pt x="830" y="1670"/>
                      </a:lnTo>
                      <a:lnTo>
                        <a:pt x="850" y="1670"/>
                      </a:lnTo>
                      <a:lnTo>
                        <a:pt x="870" y="1669"/>
                      </a:lnTo>
                      <a:lnTo>
                        <a:pt x="889" y="1670"/>
                      </a:lnTo>
                      <a:lnTo>
                        <a:pt x="905" y="1669"/>
                      </a:lnTo>
                      <a:lnTo>
                        <a:pt x="917" y="1670"/>
                      </a:lnTo>
                      <a:lnTo>
                        <a:pt x="925" y="1669"/>
                      </a:lnTo>
                      <a:lnTo>
                        <a:pt x="929" y="1670"/>
                      </a:lnTo>
                      <a:lnTo>
                        <a:pt x="977" y="1454"/>
                      </a:lnTo>
                      <a:lnTo>
                        <a:pt x="978" y="1453"/>
                      </a:lnTo>
                      <a:lnTo>
                        <a:pt x="991" y="1450"/>
                      </a:lnTo>
                      <a:lnTo>
                        <a:pt x="1005" y="1446"/>
                      </a:lnTo>
                      <a:lnTo>
                        <a:pt x="1020" y="1442"/>
                      </a:lnTo>
                      <a:lnTo>
                        <a:pt x="1036" y="1436"/>
                      </a:lnTo>
                      <a:lnTo>
                        <a:pt x="1053" y="1430"/>
                      </a:lnTo>
                      <a:lnTo>
                        <a:pt x="1071" y="1423"/>
                      </a:lnTo>
                      <a:lnTo>
                        <a:pt x="1089" y="1416"/>
                      </a:lnTo>
                      <a:lnTo>
                        <a:pt x="1106" y="1408"/>
                      </a:lnTo>
                      <a:lnTo>
                        <a:pt x="1123" y="1399"/>
                      </a:lnTo>
                      <a:lnTo>
                        <a:pt x="1142" y="1390"/>
                      </a:lnTo>
                      <a:lnTo>
                        <a:pt x="1158" y="1380"/>
                      </a:lnTo>
                      <a:lnTo>
                        <a:pt x="1175" y="1369"/>
                      </a:lnTo>
                      <a:lnTo>
                        <a:pt x="1175" y="1369"/>
                      </a:lnTo>
                      <a:lnTo>
                        <a:pt x="1175" y="1369"/>
                      </a:lnTo>
                      <a:lnTo>
                        <a:pt x="1362" y="1487"/>
                      </a:lnTo>
                      <a:lnTo>
                        <a:pt x="1369" y="1479"/>
                      </a:lnTo>
                      <a:lnTo>
                        <a:pt x="1379" y="1468"/>
                      </a:lnTo>
                      <a:lnTo>
                        <a:pt x="1390" y="1457"/>
                      </a:lnTo>
                      <a:lnTo>
                        <a:pt x="1404" y="1443"/>
                      </a:lnTo>
                      <a:lnTo>
                        <a:pt x="1419" y="1428"/>
                      </a:lnTo>
                      <a:lnTo>
                        <a:pt x="1434" y="1413"/>
                      </a:lnTo>
                      <a:lnTo>
                        <a:pt x="1448" y="1399"/>
                      </a:lnTo>
                      <a:lnTo>
                        <a:pt x="1462" y="1385"/>
                      </a:lnTo>
                      <a:lnTo>
                        <a:pt x="1473" y="1374"/>
                      </a:lnTo>
                      <a:lnTo>
                        <a:pt x="1483" y="1365"/>
                      </a:lnTo>
                      <a:lnTo>
                        <a:pt x="1488" y="1359"/>
                      </a:lnTo>
                      <a:lnTo>
                        <a:pt x="1491" y="1358"/>
                      </a:lnTo>
                      <a:lnTo>
                        <a:pt x="1373" y="1171"/>
                      </a:lnTo>
                      <a:lnTo>
                        <a:pt x="1373" y="1170"/>
                      </a:lnTo>
                      <a:lnTo>
                        <a:pt x="1386" y="1147"/>
                      </a:lnTo>
                      <a:lnTo>
                        <a:pt x="1397" y="1129"/>
                      </a:lnTo>
                      <a:lnTo>
                        <a:pt x="1408" y="1111"/>
                      </a:lnTo>
                      <a:lnTo>
                        <a:pt x="1416" y="1096"/>
                      </a:lnTo>
                      <a:lnTo>
                        <a:pt x="1423" y="1083"/>
                      </a:lnTo>
                      <a:lnTo>
                        <a:pt x="1428" y="1070"/>
                      </a:lnTo>
                      <a:lnTo>
                        <a:pt x="1433" y="1057"/>
                      </a:lnTo>
                      <a:lnTo>
                        <a:pt x="1437" y="1043"/>
                      </a:lnTo>
                      <a:lnTo>
                        <a:pt x="1441" y="1028"/>
                      </a:lnTo>
                      <a:lnTo>
                        <a:pt x="1445" y="1012"/>
                      </a:lnTo>
                      <a:lnTo>
                        <a:pt x="1448" y="994"/>
                      </a:lnTo>
                      <a:lnTo>
                        <a:pt x="1453" y="972"/>
                      </a:lnTo>
                      <a:lnTo>
                        <a:pt x="1453" y="971"/>
                      </a:lnTo>
                      <a:lnTo>
                        <a:pt x="1668" y="923"/>
                      </a:lnTo>
                      <a:lnTo>
                        <a:pt x="1668" y="912"/>
                      </a:lnTo>
                      <a:lnTo>
                        <a:pt x="1668" y="897"/>
                      </a:lnTo>
                      <a:lnTo>
                        <a:pt x="1668" y="880"/>
                      </a:lnTo>
                      <a:lnTo>
                        <a:pt x="1668" y="860"/>
                      </a:lnTo>
                      <a:lnTo>
                        <a:pt x="1668" y="840"/>
                      </a:lnTo>
                      <a:lnTo>
                        <a:pt x="1668" y="820"/>
                      </a:lnTo>
                      <a:lnTo>
                        <a:pt x="1667" y="799"/>
                      </a:lnTo>
                      <a:lnTo>
                        <a:pt x="1668" y="781"/>
                      </a:lnTo>
                      <a:lnTo>
                        <a:pt x="1667" y="765"/>
                      </a:lnTo>
                      <a:lnTo>
                        <a:pt x="1668" y="752"/>
                      </a:lnTo>
                      <a:lnTo>
                        <a:pt x="1667" y="744"/>
                      </a:lnTo>
                      <a:lnTo>
                        <a:pt x="1668" y="741"/>
                      </a:lnTo>
                      <a:lnTo>
                        <a:pt x="1453" y="691"/>
                      </a:lnTo>
                      <a:lnTo>
                        <a:pt x="1451" y="690"/>
                      </a:lnTo>
                      <a:lnTo>
                        <a:pt x="1448" y="677"/>
                      </a:lnTo>
                      <a:lnTo>
                        <a:pt x="1445" y="663"/>
                      </a:lnTo>
                      <a:lnTo>
                        <a:pt x="1440" y="648"/>
                      </a:lnTo>
                      <a:lnTo>
                        <a:pt x="1434" y="632"/>
                      </a:lnTo>
                      <a:lnTo>
                        <a:pt x="1428" y="615"/>
                      </a:lnTo>
                      <a:lnTo>
                        <a:pt x="1422" y="598"/>
                      </a:lnTo>
                      <a:lnTo>
                        <a:pt x="1415" y="579"/>
                      </a:lnTo>
                      <a:lnTo>
                        <a:pt x="1407" y="562"/>
                      </a:lnTo>
                      <a:lnTo>
                        <a:pt x="1397" y="545"/>
                      </a:lnTo>
                      <a:lnTo>
                        <a:pt x="1388" y="526"/>
                      </a:lnTo>
                      <a:lnTo>
                        <a:pt x="1378" y="510"/>
                      </a:lnTo>
                      <a:lnTo>
                        <a:pt x="1367" y="493"/>
                      </a:lnTo>
                      <a:lnTo>
                        <a:pt x="1367" y="493"/>
                      </a:lnTo>
                      <a:lnTo>
                        <a:pt x="1367" y="493"/>
                      </a:lnTo>
                      <a:lnTo>
                        <a:pt x="1485" y="306"/>
                      </a:lnTo>
                      <a:lnTo>
                        <a:pt x="1477" y="300"/>
                      </a:lnTo>
                      <a:lnTo>
                        <a:pt x="1466" y="289"/>
                      </a:lnTo>
                      <a:lnTo>
                        <a:pt x="1455" y="278"/>
                      </a:lnTo>
                      <a:lnTo>
                        <a:pt x="1441" y="264"/>
                      </a:lnTo>
                      <a:lnTo>
                        <a:pt x="1426" y="249"/>
                      </a:lnTo>
                      <a:lnTo>
                        <a:pt x="1411" y="234"/>
                      </a:lnTo>
                      <a:lnTo>
                        <a:pt x="1397" y="220"/>
                      </a:lnTo>
                      <a:lnTo>
                        <a:pt x="1384" y="206"/>
                      </a:lnTo>
                      <a:lnTo>
                        <a:pt x="1372" y="195"/>
                      </a:lnTo>
                      <a:lnTo>
                        <a:pt x="1363" y="186"/>
                      </a:lnTo>
                      <a:lnTo>
                        <a:pt x="1357" y="180"/>
                      </a:lnTo>
                      <a:lnTo>
                        <a:pt x="1356" y="178"/>
                      </a:lnTo>
                      <a:lnTo>
                        <a:pt x="1169" y="295"/>
                      </a:lnTo>
                      <a:lnTo>
                        <a:pt x="1168" y="295"/>
                      </a:lnTo>
                      <a:lnTo>
                        <a:pt x="1144" y="282"/>
                      </a:lnTo>
                      <a:lnTo>
                        <a:pt x="1125" y="271"/>
                      </a:lnTo>
                      <a:lnTo>
                        <a:pt x="1107" y="260"/>
                      </a:lnTo>
                      <a:lnTo>
                        <a:pt x="1092" y="252"/>
                      </a:lnTo>
                      <a:lnTo>
                        <a:pt x="1079" y="245"/>
                      </a:lnTo>
                      <a:lnTo>
                        <a:pt x="1066" y="240"/>
                      </a:lnTo>
                      <a:lnTo>
                        <a:pt x="1053" y="235"/>
                      </a:lnTo>
                      <a:lnTo>
                        <a:pt x="1041" y="232"/>
                      </a:lnTo>
                      <a:lnTo>
                        <a:pt x="1027" y="227"/>
                      </a:lnTo>
                      <a:lnTo>
                        <a:pt x="1011" y="224"/>
                      </a:lnTo>
                      <a:lnTo>
                        <a:pt x="992" y="220"/>
                      </a:lnTo>
                      <a:lnTo>
                        <a:pt x="970" y="216"/>
                      </a:lnTo>
                      <a:lnTo>
                        <a:pt x="969" y="216"/>
                      </a:lnTo>
                      <a:lnTo>
                        <a:pt x="921" y="1"/>
                      </a:lnTo>
                      <a:lnTo>
                        <a:pt x="911" y="1"/>
                      </a:lnTo>
                      <a:lnTo>
                        <a:pt x="896" y="1"/>
                      </a:lnTo>
                      <a:lnTo>
                        <a:pt x="878" y="1"/>
                      </a:lnTo>
                      <a:lnTo>
                        <a:pt x="859" y="1"/>
                      </a:lnTo>
                      <a:lnTo>
                        <a:pt x="838" y="1"/>
                      </a:lnTo>
                      <a:lnTo>
                        <a:pt x="818" y="1"/>
                      </a:lnTo>
                      <a:lnTo>
                        <a:pt x="798" y="1"/>
                      </a:lnTo>
                      <a:lnTo>
                        <a:pt x="779" y="1"/>
                      </a:lnTo>
                      <a:lnTo>
                        <a:pt x="763" y="1"/>
                      </a:lnTo>
                      <a:lnTo>
                        <a:pt x="751" y="1"/>
                      </a:lnTo>
                      <a:lnTo>
                        <a:pt x="743" y="1"/>
                      </a:lnTo>
                      <a:lnTo>
                        <a:pt x="739" y="0"/>
                      </a:lnTo>
                      <a:lnTo>
                        <a:pt x="690" y="216"/>
                      </a:lnTo>
                      <a:lnTo>
                        <a:pt x="688" y="217"/>
                      </a:lnTo>
                      <a:lnTo>
                        <a:pt x="688" y="2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5" name="Freeform 89"/>
                <p:cNvSpPr>
                  <a:spLocks noChangeAspect="1"/>
                </p:cNvSpPr>
                <p:nvPr/>
              </p:nvSpPr>
              <p:spPr bwMode="auto">
                <a:xfrm>
                  <a:off x="4682" y="1776"/>
                  <a:ext cx="90" cy="39"/>
                </a:xfrm>
                <a:custGeom>
                  <a:avLst/>
                  <a:gdLst/>
                  <a:ahLst/>
                  <a:cxnLst>
                    <a:cxn ang="0">
                      <a:pos x="180" y="7"/>
                    </a:cxn>
                    <a:cxn ang="0">
                      <a:pos x="180" y="0"/>
                    </a:cxn>
                    <a:cxn ang="0">
                      <a:pos x="168" y="4"/>
                    </a:cxn>
                    <a:cxn ang="0">
                      <a:pos x="148" y="8"/>
                    </a:cxn>
                    <a:cxn ang="0">
                      <a:pos x="138" y="12"/>
                    </a:cxn>
                    <a:cxn ang="0">
                      <a:pos x="122" y="17"/>
                    </a:cxn>
                    <a:cxn ang="0">
                      <a:pos x="104" y="23"/>
                    </a:cxn>
                    <a:cxn ang="0">
                      <a:pos x="87" y="30"/>
                    </a:cxn>
                    <a:cxn ang="0">
                      <a:pos x="69" y="37"/>
                    </a:cxn>
                    <a:cxn ang="0">
                      <a:pos x="52" y="45"/>
                    </a:cxn>
                    <a:cxn ang="0">
                      <a:pos x="34" y="54"/>
                    </a:cxn>
                    <a:cxn ang="0">
                      <a:pos x="24" y="60"/>
                    </a:cxn>
                    <a:cxn ang="0">
                      <a:pos x="0" y="75"/>
                    </a:cxn>
                    <a:cxn ang="0">
                      <a:pos x="1" y="77"/>
                    </a:cxn>
                    <a:cxn ang="0">
                      <a:pos x="2" y="80"/>
                    </a:cxn>
                    <a:cxn ang="0">
                      <a:pos x="10" y="74"/>
                    </a:cxn>
                    <a:cxn ang="0">
                      <a:pos x="37" y="61"/>
                    </a:cxn>
                    <a:cxn ang="0">
                      <a:pos x="54" y="52"/>
                    </a:cxn>
                    <a:cxn ang="0">
                      <a:pos x="71" y="44"/>
                    </a:cxn>
                    <a:cxn ang="0">
                      <a:pos x="89" y="37"/>
                    </a:cxn>
                    <a:cxn ang="0">
                      <a:pos x="107" y="30"/>
                    </a:cxn>
                    <a:cxn ang="0">
                      <a:pos x="124" y="24"/>
                    </a:cxn>
                    <a:cxn ang="0">
                      <a:pos x="140" y="19"/>
                    </a:cxn>
                    <a:cxn ang="0">
                      <a:pos x="160" y="13"/>
                    </a:cxn>
                    <a:cxn ang="0">
                      <a:pos x="168" y="11"/>
                    </a:cxn>
                    <a:cxn ang="0">
                      <a:pos x="180" y="7"/>
                    </a:cxn>
                  </a:cxnLst>
                  <a:rect l="0" t="0" r="r" b="b"/>
                  <a:pathLst>
                    <a:path w="180" h="80">
                      <a:moveTo>
                        <a:pt x="180" y="7"/>
                      </a:moveTo>
                      <a:lnTo>
                        <a:pt x="180" y="0"/>
                      </a:lnTo>
                      <a:lnTo>
                        <a:pt x="168" y="4"/>
                      </a:lnTo>
                      <a:lnTo>
                        <a:pt x="148" y="8"/>
                      </a:lnTo>
                      <a:lnTo>
                        <a:pt x="138" y="12"/>
                      </a:lnTo>
                      <a:lnTo>
                        <a:pt x="122" y="17"/>
                      </a:lnTo>
                      <a:lnTo>
                        <a:pt x="104" y="23"/>
                      </a:lnTo>
                      <a:lnTo>
                        <a:pt x="87" y="30"/>
                      </a:lnTo>
                      <a:lnTo>
                        <a:pt x="69" y="37"/>
                      </a:lnTo>
                      <a:lnTo>
                        <a:pt x="52" y="45"/>
                      </a:lnTo>
                      <a:lnTo>
                        <a:pt x="34" y="54"/>
                      </a:lnTo>
                      <a:lnTo>
                        <a:pt x="24" y="60"/>
                      </a:lnTo>
                      <a:lnTo>
                        <a:pt x="0" y="75"/>
                      </a:lnTo>
                      <a:lnTo>
                        <a:pt x="1" y="77"/>
                      </a:lnTo>
                      <a:lnTo>
                        <a:pt x="2" y="80"/>
                      </a:lnTo>
                      <a:lnTo>
                        <a:pt x="10" y="74"/>
                      </a:lnTo>
                      <a:lnTo>
                        <a:pt x="37" y="61"/>
                      </a:lnTo>
                      <a:lnTo>
                        <a:pt x="54" y="52"/>
                      </a:lnTo>
                      <a:lnTo>
                        <a:pt x="71" y="44"/>
                      </a:lnTo>
                      <a:lnTo>
                        <a:pt x="89" y="37"/>
                      </a:lnTo>
                      <a:lnTo>
                        <a:pt x="107" y="30"/>
                      </a:lnTo>
                      <a:lnTo>
                        <a:pt x="124" y="24"/>
                      </a:lnTo>
                      <a:lnTo>
                        <a:pt x="140" y="19"/>
                      </a:lnTo>
                      <a:lnTo>
                        <a:pt x="160" y="13"/>
                      </a:lnTo>
                      <a:lnTo>
                        <a:pt x="168" y="11"/>
                      </a:lnTo>
                      <a:lnTo>
                        <a:pt x="180" y="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6" name="Freeform 90"/>
                <p:cNvSpPr>
                  <a:spLocks noChangeAspect="1"/>
                </p:cNvSpPr>
                <p:nvPr/>
              </p:nvSpPr>
              <p:spPr bwMode="auto">
                <a:xfrm>
                  <a:off x="4670" y="1812"/>
                  <a:ext cx="13" cy="11"/>
                </a:xfrm>
                <a:custGeom>
                  <a:avLst/>
                  <a:gdLst/>
                  <a:ahLst/>
                  <a:cxnLst>
                    <a:cxn ang="0">
                      <a:pos x="25" y="3"/>
                    </a:cxn>
                    <a:cxn ang="0">
                      <a:pos x="24" y="0"/>
                    </a:cxn>
                    <a:cxn ang="0">
                      <a:pos x="6" y="10"/>
                    </a:cxn>
                    <a:cxn ang="0">
                      <a:pos x="8" y="14"/>
                    </a:cxn>
                    <a:cxn ang="0">
                      <a:pos x="9" y="17"/>
                    </a:cxn>
                    <a:cxn ang="0">
                      <a:pos x="0" y="22"/>
                    </a:cxn>
                    <a:cxn ang="0">
                      <a:pos x="26" y="6"/>
                    </a:cxn>
                    <a:cxn ang="0">
                      <a:pos x="25" y="3"/>
                    </a:cxn>
                  </a:cxnLst>
                  <a:rect l="0" t="0" r="r" b="b"/>
                  <a:pathLst>
                    <a:path w="26" h="22">
                      <a:moveTo>
                        <a:pt x="25" y="3"/>
                      </a:moveTo>
                      <a:lnTo>
                        <a:pt x="24" y="0"/>
                      </a:lnTo>
                      <a:lnTo>
                        <a:pt x="6" y="10"/>
                      </a:lnTo>
                      <a:lnTo>
                        <a:pt x="8" y="14"/>
                      </a:lnTo>
                      <a:lnTo>
                        <a:pt x="9" y="17"/>
                      </a:lnTo>
                      <a:lnTo>
                        <a:pt x="0" y="22"/>
                      </a:lnTo>
                      <a:lnTo>
                        <a:pt x="26" y="6"/>
                      </a:lnTo>
                      <a:lnTo>
                        <a:pt x="25"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7" name="Freeform 91"/>
                <p:cNvSpPr>
                  <a:spLocks noChangeAspect="1"/>
                </p:cNvSpPr>
                <p:nvPr/>
              </p:nvSpPr>
              <p:spPr bwMode="auto">
                <a:xfrm>
                  <a:off x="4673" y="1818"/>
                  <a:ext cx="1" cy="3"/>
                </a:xfrm>
                <a:custGeom>
                  <a:avLst/>
                  <a:gdLst/>
                  <a:ahLst/>
                  <a:cxnLst>
                    <a:cxn ang="0">
                      <a:pos x="0" y="0"/>
                    </a:cxn>
                    <a:cxn ang="0">
                      <a:pos x="0" y="0"/>
                    </a:cxn>
                    <a:cxn ang="0">
                      <a:pos x="2" y="7"/>
                    </a:cxn>
                    <a:cxn ang="0">
                      <a:pos x="3" y="7"/>
                    </a:cxn>
                    <a:cxn ang="0">
                      <a:pos x="3" y="0"/>
                    </a:cxn>
                    <a:cxn ang="0">
                      <a:pos x="2" y="0"/>
                    </a:cxn>
                    <a:cxn ang="0">
                      <a:pos x="2" y="4"/>
                    </a:cxn>
                    <a:cxn ang="0">
                      <a:pos x="0" y="0"/>
                    </a:cxn>
                  </a:cxnLst>
                  <a:rect l="0" t="0" r="r" b="b"/>
                  <a:pathLst>
                    <a:path w="3" h="7">
                      <a:moveTo>
                        <a:pt x="0" y="0"/>
                      </a:moveTo>
                      <a:lnTo>
                        <a:pt x="0" y="0"/>
                      </a:lnTo>
                      <a:lnTo>
                        <a:pt x="2" y="7"/>
                      </a:lnTo>
                      <a:lnTo>
                        <a:pt x="3" y="7"/>
                      </a:lnTo>
                      <a:lnTo>
                        <a:pt x="3" y="0"/>
                      </a:lnTo>
                      <a:lnTo>
                        <a:pt x="2" y="0"/>
                      </a:lnTo>
                      <a:lnTo>
                        <a:pt x="2" y="4"/>
                      </a:lnTo>
                      <a:lnTo>
                        <a:pt x="0"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8" name="Freeform 92"/>
                <p:cNvSpPr>
                  <a:spLocks noChangeAspect="1"/>
                </p:cNvSpPr>
                <p:nvPr/>
              </p:nvSpPr>
              <p:spPr bwMode="auto">
                <a:xfrm>
                  <a:off x="4516" y="1759"/>
                  <a:ext cx="158" cy="68"/>
                </a:xfrm>
                <a:custGeom>
                  <a:avLst/>
                  <a:gdLst/>
                  <a:ahLst/>
                  <a:cxnLst>
                    <a:cxn ang="0">
                      <a:pos x="317" y="117"/>
                    </a:cxn>
                    <a:cxn ang="0">
                      <a:pos x="316" y="117"/>
                    </a:cxn>
                    <a:cxn ang="0">
                      <a:pos x="129" y="0"/>
                    </a:cxn>
                    <a:cxn ang="0">
                      <a:pos x="120" y="9"/>
                    </a:cxn>
                    <a:cxn ang="0">
                      <a:pos x="41" y="88"/>
                    </a:cxn>
                    <a:cxn ang="0">
                      <a:pos x="28" y="102"/>
                    </a:cxn>
                    <a:cxn ang="0">
                      <a:pos x="3" y="128"/>
                    </a:cxn>
                    <a:cxn ang="0">
                      <a:pos x="0" y="129"/>
                    </a:cxn>
                    <a:cxn ang="0">
                      <a:pos x="1" y="132"/>
                    </a:cxn>
                    <a:cxn ang="0">
                      <a:pos x="3" y="136"/>
                    </a:cxn>
                    <a:cxn ang="0">
                      <a:pos x="5" y="135"/>
                    </a:cxn>
                    <a:cxn ang="0">
                      <a:pos x="32" y="107"/>
                    </a:cxn>
                    <a:cxn ang="0">
                      <a:pos x="45" y="93"/>
                    </a:cxn>
                    <a:cxn ang="0">
                      <a:pos x="125" y="14"/>
                    </a:cxn>
                    <a:cxn ang="0">
                      <a:pos x="129" y="7"/>
                    </a:cxn>
                    <a:cxn ang="0">
                      <a:pos x="314" y="123"/>
                    </a:cxn>
                    <a:cxn ang="0">
                      <a:pos x="316" y="124"/>
                    </a:cxn>
                    <a:cxn ang="0">
                      <a:pos x="316" y="117"/>
                    </a:cxn>
                    <a:cxn ang="0">
                      <a:pos x="317" y="117"/>
                    </a:cxn>
                  </a:cxnLst>
                  <a:rect l="0" t="0" r="r" b="b"/>
                  <a:pathLst>
                    <a:path w="317" h="136">
                      <a:moveTo>
                        <a:pt x="317" y="117"/>
                      </a:moveTo>
                      <a:lnTo>
                        <a:pt x="316" y="117"/>
                      </a:lnTo>
                      <a:lnTo>
                        <a:pt x="129" y="0"/>
                      </a:lnTo>
                      <a:lnTo>
                        <a:pt x="120" y="9"/>
                      </a:lnTo>
                      <a:lnTo>
                        <a:pt x="41" y="88"/>
                      </a:lnTo>
                      <a:lnTo>
                        <a:pt x="28" y="102"/>
                      </a:lnTo>
                      <a:lnTo>
                        <a:pt x="3" y="128"/>
                      </a:lnTo>
                      <a:lnTo>
                        <a:pt x="0" y="129"/>
                      </a:lnTo>
                      <a:lnTo>
                        <a:pt x="1" y="132"/>
                      </a:lnTo>
                      <a:lnTo>
                        <a:pt x="3" y="136"/>
                      </a:lnTo>
                      <a:lnTo>
                        <a:pt x="5" y="135"/>
                      </a:lnTo>
                      <a:lnTo>
                        <a:pt x="32" y="107"/>
                      </a:lnTo>
                      <a:lnTo>
                        <a:pt x="45" y="93"/>
                      </a:lnTo>
                      <a:lnTo>
                        <a:pt x="125" y="14"/>
                      </a:lnTo>
                      <a:lnTo>
                        <a:pt x="129" y="7"/>
                      </a:lnTo>
                      <a:lnTo>
                        <a:pt x="314" y="123"/>
                      </a:lnTo>
                      <a:lnTo>
                        <a:pt x="316" y="124"/>
                      </a:lnTo>
                      <a:lnTo>
                        <a:pt x="316" y="117"/>
                      </a:lnTo>
                      <a:lnTo>
                        <a:pt x="317" y="11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29" name="Freeform 93"/>
                <p:cNvSpPr>
                  <a:spLocks noChangeAspect="1"/>
                </p:cNvSpPr>
                <p:nvPr/>
              </p:nvSpPr>
              <p:spPr bwMode="auto">
                <a:xfrm>
                  <a:off x="4515" y="1823"/>
                  <a:ext cx="62" cy="96"/>
                </a:xfrm>
                <a:custGeom>
                  <a:avLst/>
                  <a:gdLst/>
                  <a:ahLst/>
                  <a:cxnLst>
                    <a:cxn ang="0">
                      <a:pos x="2" y="0"/>
                    </a:cxn>
                    <a:cxn ang="0">
                      <a:pos x="0" y="1"/>
                    </a:cxn>
                    <a:cxn ang="0">
                      <a:pos x="117" y="190"/>
                    </a:cxn>
                    <a:cxn ang="0">
                      <a:pos x="116" y="191"/>
                    </a:cxn>
                    <a:cxn ang="0">
                      <a:pos x="120" y="191"/>
                    </a:cxn>
                    <a:cxn ang="0">
                      <a:pos x="123" y="191"/>
                    </a:cxn>
                    <a:cxn ang="0">
                      <a:pos x="123" y="190"/>
                    </a:cxn>
                    <a:cxn ang="0">
                      <a:pos x="122" y="189"/>
                    </a:cxn>
                    <a:cxn ang="0">
                      <a:pos x="6" y="2"/>
                    </a:cxn>
                    <a:cxn ang="0">
                      <a:pos x="3" y="3"/>
                    </a:cxn>
                    <a:cxn ang="0">
                      <a:pos x="2" y="0"/>
                    </a:cxn>
                  </a:cxnLst>
                  <a:rect l="0" t="0" r="r" b="b"/>
                  <a:pathLst>
                    <a:path w="123" h="191">
                      <a:moveTo>
                        <a:pt x="2" y="0"/>
                      </a:moveTo>
                      <a:lnTo>
                        <a:pt x="0" y="1"/>
                      </a:lnTo>
                      <a:lnTo>
                        <a:pt x="117" y="190"/>
                      </a:lnTo>
                      <a:lnTo>
                        <a:pt x="116" y="191"/>
                      </a:lnTo>
                      <a:lnTo>
                        <a:pt x="120" y="191"/>
                      </a:lnTo>
                      <a:lnTo>
                        <a:pt x="123" y="191"/>
                      </a:lnTo>
                      <a:lnTo>
                        <a:pt x="123" y="190"/>
                      </a:lnTo>
                      <a:lnTo>
                        <a:pt x="122" y="189"/>
                      </a:lnTo>
                      <a:lnTo>
                        <a:pt x="6" y="2"/>
                      </a:lnTo>
                      <a:lnTo>
                        <a:pt x="3" y="3"/>
                      </a:lnTo>
                      <a:lnTo>
                        <a:pt x="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0" name="Freeform 94"/>
                <p:cNvSpPr>
                  <a:spLocks noChangeAspect="1"/>
                </p:cNvSpPr>
                <p:nvPr/>
              </p:nvSpPr>
              <p:spPr bwMode="auto">
                <a:xfrm>
                  <a:off x="4541" y="1918"/>
                  <a:ext cx="36" cy="72"/>
                </a:xfrm>
                <a:custGeom>
                  <a:avLst/>
                  <a:gdLst/>
                  <a:ahLst/>
                  <a:cxnLst>
                    <a:cxn ang="0">
                      <a:pos x="68" y="1"/>
                    </a:cxn>
                    <a:cxn ang="0">
                      <a:pos x="64" y="0"/>
                    </a:cxn>
                    <a:cxn ang="0">
                      <a:pos x="57" y="11"/>
                    </a:cxn>
                    <a:cxn ang="0">
                      <a:pos x="50" y="24"/>
                    </a:cxn>
                    <a:cxn ang="0">
                      <a:pos x="42" y="38"/>
                    </a:cxn>
                    <a:cxn ang="0">
                      <a:pos x="35" y="54"/>
                    </a:cxn>
                    <a:cxn ang="0">
                      <a:pos x="27" y="70"/>
                    </a:cxn>
                    <a:cxn ang="0">
                      <a:pos x="19" y="87"/>
                    </a:cxn>
                    <a:cxn ang="0">
                      <a:pos x="12" y="105"/>
                    </a:cxn>
                    <a:cxn ang="0">
                      <a:pos x="7" y="120"/>
                    </a:cxn>
                    <a:cxn ang="0">
                      <a:pos x="0" y="144"/>
                    </a:cxn>
                    <a:cxn ang="0">
                      <a:pos x="3" y="144"/>
                    </a:cxn>
                    <a:cxn ang="0">
                      <a:pos x="7" y="144"/>
                    </a:cxn>
                    <a:cxn ang="0">
                      <a:pos x="11" y="129"/>
                    </a:cxn>
                    <a:cxn ang="0">
                      <a:pos x="19" y="107"/>
                    </a:cxn>
                    <a:cxn ang="0">
                      <a:pos x="26" y="90"/>
                    </a:cxn>
                    <a:cxn ang="0">
                      <a:pos x="34" y="72"/>
                    </a:cxn>
                    <a:cxn ang="0">
                      <a:pos x="42" y="56"/>
                    </a:cxn>
                    <a:cxn ang="0">
                      <a:pos x="49" y="40"/>
                    </a:cxn>
                    <a:cxn ang="0">
                      <a:pos x="57" y="26"/>
                    </a:cxn>
                    <a:cxn ang="0">
                      <a:pos x="64" y="14"/>
                    </a:cxn>
                    <a:cxn ang="0">
                      <a:pos x="71" y="2"/>
                    </a:cxn>
                    <a:cxn ang="0">
                      <a:pos x="71" y="1"/>
                    </a:cxn>
                    <a:cxn ang="0">
                      <a:pos x="71" y="1"/>
                    </a:cxn>
                    <a:cxn ang="0">
                      <a:pos x="68" y="1"/>
                    </a:cxn>
                  </a:cxnLst>
                  <a:rect l="0" t="0" r="r" b="b"/>
                  <a:pathLst>
                    <a:path w="71" h="144">
                      <a:moveTo>
                        <a:pt x="68" y="1"/>
                      </a:moveTo>
                      <a:lnTo>
                        <a:pt x="64" y="0"/>
                      </a:lnTo>
                      <a:lnTo>
                        <a:pt x="57" y="11"/>
                      </a:lnTo>
                      <a:lnTo>
                        <a:pt x="50" y="24"/>
                      </a:lnTo>
                      <a:lnTo>
                        <a:pt x="42" y="38"/>
                      </a:lnTo>
                      <a:lnTo>
                        <a:pt x="35" y="54"/>
                      </a:lnTo>
                      <a:lnTo>
                        <a:pt x="27" y="70"/>
                      </a:lnTo>
                      <a:lnTo>
                        <a:pt x="19" y="87"/>
                      </a:lnTo>
                      <a:lnTo>
                        <a:pt x="12" y="105"/>
                      </a:lnTo>
                      <a:lnTo>
                        <a:pt x="7" y="120"/>
                      </a:lnTo>
                      <a:lnTo>
                        <a:pt x="0" y="144"/>
                      </a:lnTo>
                      <a:lnTo>
                        <a:pt x="3" y="144"/>
                      </a:lnTo>
                      <a:lnTo>
                        <a:pt x="7" y="144"/>
                      </a:lnTo>
                      <a:lnTo>
                        <a:pt x="11" y="129"/>
                      </a:lnTo>
                      <a:lnTo>
                        <a:pt x="19" y="107"/>
                      </a:lnTo>
                      <a:lnTo>
                        <a:pt x="26" y="90"/>
                      </a:lnTo>
                      <a:lnTo>
                        <a:pt x="34" y="72"/>
                      </a:lnTo>
                      <a:lnTo>
                        <a:pt x="42" y="56"/>
                      </a:lnTo>
                      <a:lnTo>
                        <a:pt x="49" y="40"/>
                      </a:lnTo>
                      <a:lnTo>
                        <a:pt x="57" y="26"/>
                      </a:lnTo>
                      <a:lnTo>
                        <a:pt x="64" y="14"/>
                      </a:lnTo>
                      <a:lnTo>
                        <a:pt x="71" y="2"/>
                      </a:lnTo>
                      <a:lnTo>
                        <a:pt x="71" y="1"/>
                      </a:lnTo>
                      <a:lnTo>
                        <a:pt x="71" y="1"/>
                      </a:lnTo>
                      <a:lnTo>
                        <a:pt x="68"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1" name="Freeform 95"/>
                <p:cNvSpPr>
                  <a:spLocks noChangeAspect="1"/>
                </p:cNvSpPr>
                <p:nvPr/>
              </p:nvSpPr>
              <p:spPr bwMode="auto">
                <a:xfrm>
                  <a:off x="4426" y="1990"/>
                  <a:ext cx="118" cy="145"/>
                </a:xfrm>
                <a:custGeom>
                  <a:avLst/>
                  <a:gdLst/>
                  <a:ahLst/>
                  <a:cxnLst>
                    <a:cxn ang="0">
                      <a:pos x="232" y="1"/>
                    </a:cxn>
                    <a:cxn ang="0">
                      <a:pos x="229" y="0"/>
                    </a:cxn>
                    <a:cxn ang="0">
                      <a:pos x="223" y="15"/>
                    </a:cxn>
                    <a:cxn ang="0">
                      <a:pos x="218" y="39"/>
                    </a:cxn>
                    <a:cxn ang="0">
                      <a:pos x="214" y="55"/>
                    </a:cxn>
                    <a:cxn ang="0">
                      <a:pos x="1" y="102"/>
                    </a:cxn>
                    <a:cxn ang="0">
                      <a:pos x="0" y="209"/>
                    </a:cxn>
                    <a:cxn ang="0">
                      <a:pos x="1" y="230"/>
                    </a:cxn>
                    <a:cxn ang="0">
                      <a:pos x="0" y="248"/>
                    </a:cxn>
                    <a:cxn ang="0">
                      <a:pos x="1" y="264"/>
                    </a:cxn>
                    <a:cxn ang="0">
                      <a:pos x="0" y="277"/>
                    </a:cxn>
                    <a:cxn ang="0">
                      <a:pos x="1" y="285"/>
                    </a:cxn>
                    <a:cxn ang="0">
                      <a:pos x="0" y="287"/>
                    </a:cxn>
                    <a:cxn ang="0">
                      <a:pos x="3" y="289"/>
                    </a:cxn>
                    <a:cxn ang="0">
                      <a:pos x="7" y="290"/>
                    </a:cxn>
                    <a:cxn ang="0">
                      <a:pos x="8" y="285"/>
                    </a:cxn>
                    <a:cxn ang="0">
                      <a:pos x="7" y="277"/>
                    </a:cxn>
                    <a:cxn ang="0">
                      <a:pos x="8" y="264"/>
                    </a:cxn>
                    <a:cxn ang="0">
                      <a:pos x="7" y="248"/>
                    </a:cxn>
                    <a:cxn ang="0">
                      <a:pos x="8" y="230"/>
                    </a:cxn>
                    <a:cxn ang="0">
                      <a:pos x="7" y="209"/>
                    </a:cxn>
                    <a:cxn ang="0">
                      <a:pos x="5" y="109"/>
                    </a:cxn>
                    <a:cxn ang="0">
                      <a:pos x="221" y="59"/>
                    </a:cxn>
                    <a:cxn ang="0">
                      <a:pos x="225" y="39"/>
                    </a:cxn>
                    <a:cxn ang="0">
                      <a:pos x="230" y="24"/>
                    </a:cxn>
                    <a:cxn ang="0">
                      <a:pos x="230" y="20"/>
                    </a:cxn>
                    <a:cxn ang="0">
                      <a:pos x="236" y="1"/>
                    </a:cxn>
                    <a:cxn ang="0">
                      <a:pos x="232" y="1"/>
                    </a:cxn>
                  </a:cxnLst>
                  <a:rect l="0" t="0" r="r" b="b"/>
                  <a:pathLst>
                    <a:path w="236" h="290">
                      <a:moveTo>
                        <a:pt x="232" y="1"/>
                      </a:moveTo>
                      <a:lnTo>
                        <a:pt x="229" y="0"/>
                      </a:lnTo>
                      <a:lnTo>
                        <a:pt x="223" y="15"/>
                      </a:lnTo>
                      <a:lnTo>
                        <a:pt x="218" y="39"/>
                      </a:lnTo>
                      <a:lnTo>
                        <a:pt x="214" y="55"/>
                      </a:lnTo>
                      <a:lnTo>
                        <a:pt x="1" y="102"/>
                      </a:lnTo>
                      <a:lnTo>
                        <a:pt x="0" y="209"/>
                      </a:lnTo>
                      <a:lnTo>
                        <a:pt x="1" y="230"/>
                      </a:lnTo>
                      <a:lnTo>
                        <a:pt x="0" y="248"/>
                      </a:lnTo>
                      <a:lnTo>
                        <a:pt x="1" y="264"/>
                      </a:lnTo>
                      <a:lnTo>
                        <a:pt x="0" y="277"/>
                      </a:lnTo>
                      <a:lnTo>
                        <a:pt x="1" y="285"/>
                      </a:lnTo>
                      <a:lnTo>
                        <a:pt x="0" y="287"/>
                      </a:lnTo>
                      <a:lnTo>
                        <a:pt x="3" y="289"/>
                      </a:lnTo>
                      <a:lnTo>
                        <a:pt x="7" y="290"/>
                      </a:lnTo>
                      <a:lnTo>
                        <a:pt x="8" y="285"/>
                      </a:lnTo>
                      <a:lnTo>
                        <a:pt x="7" y="277"/>
                      </a:lnTo>
                      <a:lnTo>
                        <a:pt x="8" y="264"/>
                      </a:lnTo>
                      <a:lnTo>
                        <a:pt x="7" y="248"/>
                      </a:lnTo>
                      <a:lnTo>
                        <a:pt x="8" y="230"/>
                      </a:lnTo>
                      <a:lnTo>
                        <a:pt x="7" y="209"/>
                      </a:lnTo>
                      <a:lnTo>
                        <a:pt x="5" y="109"/>
                      </a:lnTo>
                      <a:lnTo>
                        <a:pt x="221" y="59"/>
                      </a:lnTo>
                      <a:lnTo>
                        <a:pt x="225" y="39"/>
                      </a:lnTo>
                      <a:lnTo>
                        <a:pt x="230" y="24"/>
                      </a:lnTo>
                      <a:lnTo>
                        <a:pt x="230" y="20"/>
                      </a:lnTo>
                      <a:lnTo>
                        <a:pt x="236" y="1"/>
                      </a:lnTo>
                      <a:lnTo>
                        <a:pt x="232"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2" name="Freeform 96"/>
                <p:cNvSpPr>
                  <a:spLocks noChangeAspect="1"/>
                </p:cNvSpPr>
                <p:nvPr/>
              </p:nvSpPr>
              <p:spPr bwMode="auto">
                <a:xfrm>
                  <a:off x="4426" y="2133"/>
                  <a:ext cx="2" cy="2"/>
                </a:xfrm>
                <a:custGeom>
                  <a:avLst/>
                  <a:gdLst/>
                  <a:ahLst/>
                  <a:cxnLst>
                    <a:cxn ang="0">
                      <a:pos x="1" y="2"/>
                    </a:cxn>
                    <a:cxn ang="0">
                      <a:pos x="0" y="6"/>
                    </a:cxn>
                    <a:cxn ang="0">
                      <a:pos x="4" y="0"/>
                    </a:cxn>
                    <a:cxn ang="0">
                      <a:pos x="4" y="4"/>
                    </a:cxn>
                    <a:cxn ang="0">
                      <a:pos x="1" y="2"/>
                    </a:cxn>
                  </a:cxnLst>
                  <a:rect l="0" t="0" r="r" b="b"/>
                  <a:pathLst>
                    <a:path w="4" h="6">
                      <a:moveTo>
                        <a:pt x="1" y="2"/>
                      </a:moveTo>
                      <a:lnTo>
                        <a:pt x="0" y="6"/>
                      </a:lnTo>
                      <a:lnTo>
                        <a:pt x="4" y="0"/>
                      </a:lnTo>
                      <a:lnTo>
                        <a:pt x="4" y="4"/>
                      </a:lnTo>
                      <a:lnTo>
                        <a:pt x="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3" name="Freeform 97"/>
                <p:cNvSpPr>
                  <a:spLocks noChangeAspect="1"/>
                </p:cNvSpPr>
                <p:nvPr/>
              </p:nvSpPr>
              <p:spPr bwMode="auto">
                <a:xfrm>
                  <a:off x="4426" y="2133"/>
                  <a:ext cx="109" cy="27"/>
                </a:xfrm>
                <a:custGeom>
                  <a:avLst/>
                  <a:gdLst/>
                  <a:ahLst/>
                  <a:cxnLst>
                    <a:cxn ang="0">
                      <a:pos x="0" y="6"/>
                    </a:cxn>
                    <a:cxn ang="0">
                      <a:pos x="218" y="55"/>
                    </a:cxn>
                    <a:cxn ang="0">
                      <a:pos x="218" y="52"/>
                    </a:cxn>
                    <a:cxn ang="0">
                      <a:pos x="218" y="48"/>
                    </a:cxn>
                    <a:cxn ang="0">
                      <a:pos x="4" y="0"/>
                    </a:cxn>
                    <a:cxn ang="0">
                      <a:pos x="0" y="6"/>
                    </a:cxn>
                  </a:cxnLst>
                  <a:rect l="0" t="0" r="r" b="b"/>
                  <a:pathLst>
                    <a:path w="218" h="55">
                      <a:moveTo>
                        <a:pt x="0" y="6"/>
                      </a:moveTo>
                      <a:lnTo>
                        <a:pt x="218" y="55"/>
                      </a:lnTo>
                      <a:lnTo>
                        <a:pt x="218" y="52"/>
                      </a:lnTo>
                      <a:lnTo>
                        <a:pt x="218" y="48"/>
                      </a:lnTo>
                      <a:lnTo>
                        <a:pt x="4" y="0"/>
                      </a:lnTo>
                      <a:lnTo>
                        <a:pt x="0" y="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4" name="Freeform 98"/>
                <p:cNvSpPr>
                  <a:spLocks noChangeAspect="1"/>
                </p:cNvSpPr>
                <p:nvPr/>
              </p:nvSpPr>
              <p:spPr bwMode="auto">
                <a:xfrm>
                  <a:off x="4534" y="2157"/>
                  <a:ext cx="40" cy="92"/>
                </a:xfrm>
                <a:custGeom>
                  <a:avLst/>
                  <a:gdLst/>
                  <a:ahLst/>
                  <a:cxnLst>
                    <a:cxn ang="0">
                      <a:pos x="2" y="4"/>
                    </a:cxn>
                    <a:cxn ang="0">
                      <a:pos x="0" y="6"/>
                    </a:cxn>
                    <a:cxn ang="0">
                      <a:pos x="1" y="7"/>
                    </a:cxn>
                    <a:cxn ang="0">
                      <a:pos x="3" y="18"/>
                    </a:cxn>
                    <a:cxn ang="0">
                      <a:pos x="8" y="37"/>
                    </a:cxn>
                    <a:cxn ang="0">
                      <a:pos x="11" y="48"/>
                    </a:cxn>
                    <a:cxn ang="0">
                      <a:pos x="17" y="64"/>
                    </a:cxn>
                    <a:cxn ang="0">
                      <a:pos x="23" y="81"/>
                    </a:cxn>
                    <a:cxn ang="0">
                      <a:pos x="30" y="98"/>
                    </a:cxn>
                    <a:cxn ang="0">
                      <a:pos x="37" y="117"/>
                    </a:cxn>
                    <a:cxn ang="0">
                      <a:pos x="45" y="134"/>
                    </a:cxn>
                    <a:cxn ang="0">
                      <a:pos x="54" y="151"/>
                    </a:cxn>
                    <a:cxn ang="0">
                      <a:pos x="60" y="162"/>
                    </a:cxn>
                    <a:cxn ang="0">
                      <a:pos x="75" y="186"/>
                    </a:cxn>
                    <a:cxn ang="0">
                      <a:pos x="77" y="185"/>
                    </a:cxn>
                    <a:cxn ang="0">
                      <a:pos x="79" y="184"/>
                    </a:cxn>
                    <a:cxn ang="0">
                      <a:pos x="74" y="176"/>
                    </a:cxn>
                    <a:cxn ang="0">
                      <a:pos x="61" y="149"/>
                    </a:cxn>
                    <a:cxn ang="0">
                      <a:pos x="52" y="132"/>
                    </a:cxn>
                    <a:cxn ang="0">
                      <a:pos x="44" y="114"/>
                    </a:cxn>
                    <a:cxn ang="0">
                      <a:pos x="37" y="96"/>
                    </a:cxn>
                    <a:cxn ang="0">
                      <a:pos x="30" y="79"/>
                    </a:cxn>
                    <a:cxn ang="0">
                      <a:pos x="24" y="62"/>
                    </a:cxn>
                    <a:cxn ang="0">
                      <a:pos x="18" y="45"/>
                    </a:cxn>
                    <a:cxn ang="0">
                      <a:pos x="13" y="26"/>
                    </a:cxn>
                    <a:cxn ang="0">
                      <a:pos x="10" y="18"/>
                    </a:cxn>
                    <a:cxn ang="0">
                      <a:pos x="6" y="3"/>
                    </a:cxn>
                    <a:cxn ang="0">
                      <a:pos x="3" y="0"/>
                    </a:cxn>
                    <a:cxn ang="0">
                      <a:pos x="2" y="0"/>
                    </a:cxn>
                    <a:cxn ang="0">
                      <a:pos x="2" y="4"/>
                    </a:cxn>
                  </a:cxnLst>
                  <a:rect l="0" t="0" r="r" b="b"/>
                  <a:pathLst>
                    <a:path w="79" h="186">
                      <a:moveTo>
                        <a:pt x="2" y="4"/>
                      </a:moveTo>
                      <a:lnTo>
                        <a:pt x="0" y="6"/>
                      </a:lnTo>
                      <a:lnTo>
                        <a:pt x="1" y="7"/>
                      </a:lnTo>
                      <a:lnTo>
                        <a:pt x="3" y="18"/>
                      </a:lnTo>
                      <a:lnTo>
                        <a:pt x="8" y="37"/>
                      </a:lnTo>
                      <a:lnTo>
                        <a:pt x="11" y="48"/>
                      </a:lnTo>
                      <a:lnTo>
                        <a:pt x="17" y="64"/>
                      </a:lnTo>
                      <a:lnTo>
                        <a:pt x="23" y="81"/>
                      </a:lnTo>
                      <a:lnTo>
                        <a:pt x="30" y="98"/>
                      </a:lnTo>
                      <a:lnTo>
                        <a:pt x="37" y="117"/>
                      </a:lnTo>
                      <a:lnTo>
                        <a:pt x="45" y="134"/>
                      </a:lnTo>
                      <a:lnTo>
                        <a:pt x="54" y="151"/>
                      </a:lnTo>
                      <a:lnTo>
                        <a:pt x="60" y="162"/>
                      </a:lnTo>
                      <a:lnTo>
                        <a:pt x="75" y="186"/>
                      </a:lnTo>
                      <a:lnTo>
                        <a:pt x="77" y="185"/>
                      </a:lnTo>
                      <a:lnTo>
                        <a:pt x="79" y="184"/>
                      </a:lnTo>
                      <a:lnTo>
                        <a:pt x="74" y="176"/>
                      </a:lnTo>
                      <a:lnTo>
                        <a:pt x="61" y="149"/>
                      </a:lnTo>
                      <a:lnTo>
                        <a:pt x="52" y="132"/>
                      </a:lnTo>
                      <a:lnTo>
                        <a:pt x="44" y="114"/>
                      </a:lnTo>
                      <a:lnTo>
                        <a:pt x="37" y="96"/>
                      </a:lnTo>
                      <a:lnTo>
                        <a:pt x="30" y="79"/>
                      </a:lnTo>
                      <a:lnTo>
                        <a:pt x="24" y="62"/>
                      </a:lnTo>
                      <a:lnTo>
                        <a:pt x="18" y="45"/>
                      </a:lnTo>
                      <a:lnTo>
                        <a:pt x="13" y="26"/>
                      </a:lnTo>
                      <a:lnTo>
                        <a:pt x="10" y="18"/>
                      </a:lnTo>
                      <a:lnTo>
                        <a:pt x="6" y="3"/>
                      </a:lnTo>
                      <a:lnTo>
                        <a:pt x="3" y="0"/>
                      </a:lnTo>
                      <a:lnTo>
                        <a:pt x="2" y="0"/>
                      </a:lnTo>
                      <a:lnTo>
                        <a:pt x="2"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5" name="Freeform 99"/>
                <p:cNvSpPr>
                  <a:spLocks noChangeAspect="1"/>
                </p:cNvSpPr>
                <p:nvPr/>
              </p:nvSpPr>
              <p:spPr bwMode="auto">
                <a:xfrm>
                  <a:off x="4517" y="2248"/>
                  <a:ext cx="68" cy="168"/>
                </a:xfrm>
                <a:custGeom>
                  <a:avLst/>
                  <a:gdLst/>
                  <a:ahLst/>
                  <a:cxnLst>
                    <a:cxn ang="0">
                      <a:pos x="110" y="1"/>
                    </a:cxn>
                    <a:cxn ang="0">
                      <a:pos x="107" y="2"/>
                    </a:cxn>
                    <a:cxn ang="0">
                      <a:pos x="117" y="19"/>
                    </a:cxn>
                    <a:cxn ang="0">
                      <a:pos x="0" y="205"/>
                    </a:cxn>
                    <a:cxn ang="0">
                      <a:pos x="9" y="214"/>
                    </a:cxn>
                    <a:cxn ang="0">
                      <a:pos x="127" y="332"/>
                    </a:cxn>
                    <a:cxn ang="0">
                      <a:pos x="128" y="335"/>
                    </a:cxn>
                    <a:cxn ang="0">
                      <a:pos x="132" y="333"/>
                    </a:cxn>
                    <a:cxn ang="0">
                      <a:pos x="135" y="332"/>
                    </a:cxn>
                    <a:cxn ang="0">
                      <a:pos x="134" y="330"/>
                    </a:cxn>
                    <a:cxn ang="0">
                      <a:pos x="13" y="209"/>
                    </a:cxn>
                    <a:cxn ang="0">
                      <a:pos x="6" y="205"/>
                    </a:cxn>
                    <a:cxn ang="0">
                      <a:pos x="124" y="17"/>
                    </a:cxn>
                    <a:cxn ang="0">
                      <a:pos x="128" y="26"/>
                    </a:cxn>
                    <a:cxn ang="0">
                      <a:pos x="112" y="0"/>
                    </a:cxn>
                    <a:cxn ang="0">
                      <a:pos x="110" y="1"/>
                    </a:cxn>
                  </a:cxnLst>
                  <a:rect l="0" t="0" r="r" b="b"/>
                  <a:pathLst>
                    <a:path w="135" h="335">
                      <a:moveTo>
                        <a:pt x="110" y="1"/>
                      </a:moveTo>
                      <a:lnTo>
                        <a:pt x="107" y="2"/>
                      </a:lnTo>
                      <a:lnTo>
                        <a:pt x="117" y="19"/>
                      </a:lnTo>
                      <a:lnTo>
                        <a:pt x="0" y="205"/>
                      </a:lnTo>
                      <a:lnTo>
                        <a:pt x="9" y="214"/>
                      </a:lnTo>
                      <a:lnTo>
                        <a:pt x="127" y="332"/>
                      </a:lnTo>
                      <a:lnTo>
                        <a:pt x="128" y="335"/>
                      </a:lnTo>
                      <a:lnTo>
                        <a:pt x="132" y="333"/>
                      </a:lnTo>
                      <a:lnTo>
                        <a:pt x="135" y="332"/>
                      </a:lnTo>
                      <a:lnTo>
                        <a:pt x="134" y="330"/>
                      </a:lnTo>
                      <a:lnTo>
                        <a:pt x="13" y="209"/>
                      </a:lnTo>
                      <a:lnTo>
                        <a:pt x="6" y="205"/>
                      </a:lnTo>
                      <a:lnTo>
                        <a:pt x="124" y="17"/>
                      </a:lnTo>
                      <a:lnTo>
                        <a:pt x="128" y="26"/>
                      </a:lnTo>
                      <a:lnTo>
                        <a:pt x="112" y="0"/>
                      </a:lnTo>
                      <a:lnTo>
                        <a:pt x="110"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6" name="Freeform 100"/>
                <p:cNvSpPr>
                  <a:spLocks noChangeAspect="1"/>
                </p:cNvSpPr>
                <p:nvPr/>
              </p:nvSpPr>
              <p:spPr bwMode="auto">
                <a:xfrm>
                  <a:off x="4582" y="2355"/>
                  <a:ext cx="95" cy="62"/>
                </a:xfrm>
                <a:custGeom>
                  <a:avLst/>
                  <a:gdLst/>
                  <a:ahLst/>
                  <a:cxnLst>
                    <a:cxn ang="0">
                      <a:pos x="0" y="122"/>
                    </a:cxn>
                    <a:cxn ang="0">
                      <a:pos x="2" y="124"/>
                    </a:cxn>
                    <a:cxn ang="0">
                      <a:pos x="190" y="6"/>
                    </a:cxn>
                    <a:cxn ang="0">
                      <a:pos x="192" y="6"/>
                    </a:cxn>
                    <a:cxn ang="0">
                      <a:pos x="192" y="3"/>
                    </a:cxn>
                    <a:cxn ang="0">
                      <a:pos x="192" y="0"/>
                    </a:cxn>
                    <a:cxn ang="0">
                      <a:pos x="190" y="0"/>
                    </a:cxn>
                    <a:cxn ang="0">
                      <a:pos x="189" y="1"/>
                    </a:cxn>
                    <a:cxn ang="0">
                      <a:pos x="3" y="118"/>
                    </a:cxn>
                    <a:cxn ang="0">
                      <a:pos x="4" y="120"/>
                    </a:cxn>
                    <a:cxn ang="0">
                      <a:pos x="0" y="122"/>
                    </a:cxn>
                  </a:cxnLst>
                  <a:rect l="0" t="0" r="r" b="b"/>
                  <a:pathLst>
                    <a:path w="192" h="124">
                      <a:moveTo>
                        <a:pt x="0" y="122"/>
                      </a:moveTo>
                      <a:lnTo>
                        <a:pt x="2" y="124"/>
                      </a:lnTo>
                      <a:lnTo>
                        <a:pt x="190" y="6"/>
                      </a:lnTo>
                      <a:lnTo>
                        <a:pt x="192" y="6"/>
                      </a:lnTo>
                      <a:lnTo>
                        <a:pt x="192" y="3"/>
                      </a:lnTo>
                      <a:lnTo>
                        <a:pt x="192" y="0"/>
                      </a:lnTo>
                      <a:lnTo>
                        <a:pt x="190" y="0"/>
                      </a:lnTo>
                      <a:lnTo>
                        <a:pt x="189" y="1"/>
                      </a:lnTo>
                      <a:lnTo>
                        <a:pt x="3" y="118"/>
                      </a:lnTo>
                      <a:lnTo>
                        <a:pt x="4" y="120"/>
                      </a:lnTo>
                      <a:lnTo>
                        <a:pt x="0" y="12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7" name="Freeform 101"/>
                <p:cNvSpPr>
                  <a:spLocks noChangeAspect="1"/>
                </p:cNvSpPr>
                <p:nvPr/>
              </p:nvSpPr>
              <p:spPr bwMode="auto">
                <a:xfrm>
                  <a:off x="4677" y="2355"/>
                  <a:ext cx="72" cy="35"/>
                </a:xfrm>
                <a:custGeom>
                  <a:avLst/>
                  <a:gdLst/>
                  <a:ahLst/>
                  <a:cxnLst>
                    <a:cxn ang="0">
                      <a:pos x="2" y="3"/>
                    </a:cxn>
                    <a:cxn ang="0">
                      <a:pos x="0" y="6"/>
                    </a:cxn>
                    <a:cxn ang="0">
                      <a:pos x="12" y="13"/>
                    </a:cxn>
                    <a:cxn ang="0">
                      <a:pos x="25" y="20"/>
                    </a:cxn>
                    <a:cxn ang="0">
                      <a:pos x="38" y="28"/>
                    </a:cxn>
                    <a:cxn ang="0">
                      <a:pos x="54" y="35"/>
                    </a:cxn>
                    <a:cxn ang="0">
                      <a:pos x="71" y="43"/>
                    </a:cxn>
                    <a:cxn ang="0">
                      <a:pos x="88" y="51"/>
                    </a:cxn>
                    <a:cxn ang="0">
                      <a:pos x="105" y="58"/>
                    </a:cxn>
                    <a:cxn ang="0">
                      <a:pos x="120" y="64"/>
                    </a:cxn>
                    <a:cxn ang="0">
                      <a:pos x="144" y="71"/>
                    </a:cxn>
                    <a:cxn ang="0">
                      <a:pos x="144" y="68"/>
                    </a:cxn>
                    <a:cxn ang="0">
                      <a:pos x="144" y="64"/>
                    </a:cxn>
                    <a:cxn ang="0">
                      <a:pos x="129" y="59"/>
                    </a:cxn>
                    <a:cxn ang="0">
                      <a:pos x="107" y="51"/>
                    </a:cxn>
                    <a:cxn ang="0">
                      <a:pos x="90" y="44"/>
                    </a:cxn>
                    <a:cxn ang="0">
                      <a:pos x="73" y="36"/>
                    </a:cxn>
                    <a:cxn ang="0">
                      <a:pos x="57" y="28"/>
                    </a:cxn>
                    <a:cxn ang="0">
                      <a:pos x="41" y="21"/>
                    </a:cxn>
                    <a:cxn ang="0">
                      <a:pos x="27" y="13"/>
                    </a:cxn>
                    <a:cxn ang="0">
                      <a:pos x="14" y="6"/>
                    </a:cxn>
                    <a:cxn ang="0">
                      <a:pos x="3" y="0"/>
                    </a:cxn>
                    <a:cxn ang="0">
                      <a:pos x="2" y="0"/>
                    </a:cxn>
                    <a:cxn ang="0">
                      <a:pos x="2" y="0"/>
                    </a:cxn>
                    <a:cxn ang="0">
                      <a:pos x="2" y="3"/>
                    </a:cxn>
                  </a:cxnLst>
                  <a:rect l="0" t="0" r="r" b="b"/>
                  <a:pathLst>
                    <a:path w="144" h="71">
                      <a:moveTo>
                        <a:pt x="2" y="3"/>
                      </a:moveTo>
                      <a:lnTo>
                        <a:pt x="0" y="6"/>
                      </a:lnTo>
                      <a:lnTo>
                        <a:pt x="12" y="13"/>
                      </a:lnTo>
                      <a:lnTo>
                        <a:pt x="25" y="20"/>
                      </a:lnTo>
                      <a:lnTo>
                        <a:pt x="38" y="28"/>
                      </a:lnTo>
                      <a:lnTo>
                        <a:pt x="54" y="35"/>
                      </a:lnTo>
                      <a:lnTo>
                        <a:pt x="71" y="43"/>
                      </a:lnTo>
                      <a:lnTo>
                        <a:pt x="88" y="51"/>
                      </a:lnTo>
                      <a:lnTo>
                        <a:pt x="105" y="58"/>
                      </a:lnTo>
                      <a:lnTo>
                        <a:pt x="120" y="64"/>
                      </a:lnTo>
                      <a:lnTo>
                        <a:pt x="144" y="71"/>
                      </a:lnTo>
                      <a:lnTo>
                        <a:pt x="144" y="68"/>
                      </a:lnTo>
                      <a:lnTo>
                        <a:pt x="144" y="64"/>
                      </a:lnTo>
                      <a:lnTo>
                        <a:pt x="129" y="59"/>
                      </a:lnTo>
                      <a:lnTo>
                        <a:pt x="107" y="51"/>
                      </a:lnTo>
                      <a:lnTo>
                        <a:pt x="90" y="44"/>
                      </a:lnTo>
                      <a:lnTo>
                        <a:pt x="73" y="36"/>
                      </a:lnTo>
                      <a:lnTo>
                        <a:pt x="57" y="28"/>
                      </a:lnTo>
                      <a:lnTo>
                        <a:pt x="41" y="21"/>
                      </a:lnTo>
                      <a:lnTo>
                        <a:pt x="27" y="13"/>
                      </a:lnTo>
                      <a:lnTo>
                        <a:pt x="14" y="6"/>
                      </a:lnTo>
                      <a:lnTo>
                        <a:pt x="3" y="0"/>
                      </a:lnTo>
                      <a:lnTo>
                        <a:pt x="2" y="0"/>
                      </a:lnTo>
                      <a:lnTo>
                        <a:pt x="2" y="0"/>
                      </a:lnTo>
                      <a:lnTo>
                        <a:pt x="2"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8" name="Freeform 102"/>
                <p:cNvSpPr>
                  <a:spLocks noChangeAspect="1"/>
                </p:cNvSpPr>
                <p:nvPr/>
              </p:nvSpPr>
              <p:spPr bwMode="auto">
                <a:xfrm>
                  <a:off x="4748" y="2387"/>
                  <a:ext cx="145" cy="119"/>
                </a:xfrm>
                <a:custGeom>
                  <a:avLst/>
                  <a:gdLst/>
                  <a:ahLst/>
                  <a:cxnLst>
                    <a:cxn ang="0">
                      <a:pos x="1" y="4"/>
                    </a:cxn>
                    <a:cxn ang="0">
                      <a:pos x="0" y="7"/>
                    </a:cxn>
                    <a:cxn ang="0">
                      <a:pos x="15" y="13"/>
                    </a:cxn>
                    <a:cxn ang="0">
                      <a:pos x="39" y="17"/>
                    </a:cxn>
                    <a:cxn ang="0">
                      <a:pos x="55" y="22"/>
                    </a:cxn>
                    <a:cxn ang="0">
                      <a:pos x="103" y="236"/>
                    </a:cxn>
                    <a:cxn ang="0">
                      <a:pos x="210" y="237"/>
                    </a:cxn>
                    <a:cxn ang="0">
                      <a:pos x="230" y="236"/>
                    </a:cxn>
                    <a:cxn ang="0">
                      <a:pos x="249" y="237"/>
                    </a:cxn>
                    <a:cxn ang="0">
                      <a:pos x="265" y="236"/>
                    </a:cxn>
                    <a:cxn ang="0">
                      <a:pos x="277" y="237"/>
                    </a:cxn>
                    <a:cxn ang="0">
                      <a:pos x="285" y="236"/>
                    </a:cxn>
                    <a:cxn ang="0">
                      <a:pos x="288" y="237"/>
                    </a:cxn>
                    <a:cxn ang="0">
                      <a:pos x="289" y="234"/>
                    </a:cxn>
                    <a:cxn ang="0">
                      <a:pos x="290" y="230"/>
                    </a:cxn>
                    <a:cxn ang="0">
                      <a:pos x="285" y="229"/>
                    </a:cxn>
                    <a:cxn ang="0">
                      <a:pos x="277" y="230"/>
                    </a:cxn>
                    <a:cxn ang="0">
                      <a:pos x="265" y="229"/>
                    </a:cxn>
                    <a:cxn ang="0">
                      <a:pos x="249" y="230"/>
                    </a:cxn>
                    <a:cxn ang="0">
                      <a:pos x="230" y="229"/>
                    </a:cxn>
                    <a:cxn ang="0">
                      <a:pos x="210" y="230"/>
                    </a:cxn>
                    <a:cxn ang="0">
                      <a:pos x="109" y="232"/>
                    </a:cxn>
                    <a:cxn ang="0">
                      <a:pos x="60" y="15"/>
                    </a:cxn>
                    <a:cxn ang="0">
                      <a:pos x="39" y="10"/>
                    </a:cxn>
                    <a:cxn ang="0">
                      <a:pos x="24" y="6"/>
                    </a:cxn>
                    <a:cxn ang="0">
                      <a:pos x="21" y="6"/>
                    </a:cxn>
                    <a:cxn ang="0">
                      <a:pos x="1" y="0"/>
                    </a:cxn>
                    <a:cxn ang="0">
                      <a:pos x="1" y="4"/>
                    </a:cxn>
                  </a:cxnLst>
                  <a:rect l="0" t="0" r="r" b="b"/>
                  <a:pathLst>
                    <a:path w="290" h="237">
                      <a:moveTo>
                        <a:pt x="1" y="4"/>
                      </a:moveTo>
                      <a:lnTo>
                        <a:pt x="0" y="7"/>
                      </a:lnTo>
                      <a:lnTo>
                        <a:pt x="15" y="13"/>
                      </a:lnTo>
                      <a:lnTo>
                        <a:pt x="39" y="17"/>
                      </a:lnTo>
                      <a:lnTo>
                        <a:pt x="55" y="22"/>
                      </a:lnTo>
                      <a:lnTo>
                        <a:pt x="103" y="236"/>
                      </a:lnTo>
                      <a:lnTo>
                        <a:pt x="210" y="237"/>
                      </a:lnTo>
                      <a:lnTo>
                        <a:pt x="230" y="236"/>
                      </a:lnTo>
                      <a:lnTo>
                        <a:pt x="249" y="237"/>
                      </a:lnTo>
                      <a:lnTo>
                        <a:pt x="265" y="236"/>
                      </a:lnTo>
                      <a:lnTo>
                        <a:pt x="277" y="237"/>
                      </a:lnTo>
                      <a:lnTo>
                        <a:pt x="285" y="236"/>
                      </a:lnTo>
                      <a:lnTo>
                        <a:pt x="288" y="237"/>
                      </a:lnTo>
                      <a:lnTo>
                        <a:pt x="289" y="234"/>
                      </a:lnTo>
                      <a:lnTo>
                        <a:pt x="290" y="230"/>
                      </a:lnTo>
                      <a:lnTo>
                        <a:pt x="285" y="229"/>
                      </a:lnTo>
                      <a:lnTo>
                        <a:pt x="277" y="230"/>
                      </a:lnTo>
                      <a:lnTo>
                        <a:pt x="265" y="229"/>
                      </a:lnTo>
                      <a:lnTo>
                        <a:pt x="249" y="230"/>
                      </a:lnTo>
                      <a:lnTo>
                        <a:pt x="230" y="229"/>
                      </a:lnTo>
                      <a:lnTo>
                        <a:pt x="210" y="230"/>
                      </a:lnTo>
                      <a:lnTo>
                        <a:pt x="109" y="232"/>
                      </a:lnTo>
                      <a:lnTo>
                        <a:pt x="60" y="15"/>
                      </a:lnTo>
                      <a:lnTo>
                        <a:pt x="39" y="10"/>
                      </a:lnTo>
                      <a:lnTo>
                        <a:pt x="24" y="6"/>
                      </a:lnTo>
                      <a:lnTo>
                        <a:pt x="21" y="6"/>
                      </a:lnTo>
                      <a:lnTo>
                        <a:pt x="1" y="0"/>
                      </a:lnTo>
                      <a:lnTo>
                        <a:pt x="1"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39" name="Freeform 103"/>
                <p:cNvSpPr>
                  <a:spLocks noChangeAspect="1"/>
                </p:cNvSpPr>
                <p:nvPr/>
              </p:nvSpPr>
              <p:spPr bwMode="auto">
                <a:xfrm>
                  <a:off x="4891" y="2504"/>
                  <a:ext cx="3" cy="2"/>
                </a:xfrm>
                <a:custGeom>
                  <a:avLst/>
                  <a:gdLst/>
                  <a:ahLst/>
                  <a:cxnLst>
                    <a:cxn ang="0">
                      <a:pos x="3" y="3"/>
                    </a:cxn>
                    <a:cxn ang="0">
                      <a:pos x="6" y="4"/>
                    </a:cxn>
                    <a:cxn ang="0">
                      <a:pos x="0" y="0"/>
                    </a:cxn>
                    <a:cxn ang="0">
                      <a:pos x="4" y="0"/>
                    </a:cxn>
                    <a:cxn ang="0">
                      <a:pos x="3" y="3"/>
                    </a:cxn>
                  </a:cxnLst>
                  <a:rect l="0" t="0" r="r" b="b"/>
                  <a:pathLst>
                    <a:path w="6" h="4">
                      <a:moveTo>
                        <a:pt x="3" y="3"/>
                      </a:moveTo>
                      <a:lnTo>
                        <a:pt x="6" y="4"/>
                      </a:lnTo>
                      <a:lnTo>
                        <a:pt x="0" y="0"/>
                      </a:lnTo>
                      <a:lnTo>
                        <a:pt x="4" y="0"/>
                      </a:lnTo>
                      <a:lnTo>
                        <a:pt x="3"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0" name="Freeform 104"/>
                <p:cNvSpPr>
                  <a:spLocks noChangeAspect="1"/>
                </p:cNvSpPr>
                <p:nvPr/>
              </p:nvSpPr>
              <p:spPr bwMode="auto">
                <a:xfrm>
                  <a:off x="4891" y="2396"/>
                  <a:ext cx="27" cy="110"/>
                </a:xfrm>
                <a:custGeom>
                  <a:avLst/>
                  <a:gdLst/>
                  <a:ahLst/>
                  <a:cxnLst>
                    <a:cxn ang="0">
                      <a:pos x="6" y="220"/>
                    </a:cxn>
                    <a:cxn ang="0">
                      <a:pos x="56" y="0"/>
                    </a:cxn>
                    <a:cxn ang="0">
                      <a:pos x="52" y="0"/>
                    </a:cxn>
                    <a:cxn ang="0">
                      <a:pos x="49" y="0"/>
                    </a:cxn>
                    <a:cxn ang="0">
                      <a:pos x="0" y="216"/>
                    </a:cxn>
                    <a:cxn ang="0">
                      <a:pos x="6" y="220"/>
                    </a:cxn>
                  </a:cxnLst>
                  <a:rect l="0" t="0" r="r" b="b"/>
                  <a:pathLst>
                    <a:path w="56" h="220">
                      <a:moveTo>
                        <a:pt x="6" y="220"/>
                      </a:moveTo>
                      <a:lnTo>
                        <a:pt x="56" y="0"/>
                      </a:lnTo>
                      <a:lnTo>
                        <a:pt x="52" y="0"/>
                      </a:lnTo>
                      <a:lnTo>
                        <a:pt x="49" y="0"/>
                      </a:lnTo>
                      <a:lnTo>
                        <a:pt x="0" y="216"/>
                      </a:lnTo>
                      <a:lnTo>
                        <a:pt x="6" y="22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1" name="Freeform 105"/>
                <p:cNvSpPr>
                  <a:spLocks noChangeAspect="1"/>
                </p:cNvSpPr>
                <p:nvPr/>
              </p:nvSpPr>
              <p:spPr bwMode="auto">
                <a:xfrm>
                  <a:off x="4915" y="2358"/>
                  <a:ext cx="93" cy="39"/>
                </a:xfrm>
                <a:custGeom>
                  <a:avLst/>
                  <a:gdLst/>
                  <a:ahLst/>
                  <a:cxnLst>
                    <a:cxn ang="0">
                      <a:pos x="3" y="77"/>
                    </a:cxn>
                    <a:cxn ang="0">
                      <a:pos x="6" y="80"/>
                    </a:cxn>
                    <a:cxn ang="0">
                      <a:pos x="7" y="79"/>
                    </a:cxn>
                    <a:cxn ang="0">
                      <a:pos x="17" y="76"/>
                    </a:cxn>
                    <a:cxn ang="0">
                      <a:pos x="37" y="72"/>
                    </a:cxn>
                    <a:cxn ang="0">
                      <a:pos x="47" y="68"/>
                    </a:cxn>
                    <a:cxn ang="0">
                      <a:pos x="63" y="63"/>
                    </a:cxn>
                    <a:cxn ang="0">
                      <a:pos x="80" y="57"/>
                    </a:cxn>
                    <a:cxn ang="0">
                      <a:pos x="98" y="50"/>
                    </a:cxn>
                    <a:cxn ang="0">
                      <a:pos x="116" y="43"/>
                    </a:cxn>
                    <a:cxn ang="0">
                      <a:pos x="133" y="35"/>
                    </a:cxn>
                    <a:cxn ang="0">
                      <a:pos x="151" y="26"/>
                    </a:cxn>
                    <a:cxn ang="0">
                      <a:pos x="161" y="20"/>
                    </a:cxn>
                    <a:cxn ang="0">
                      <a:pos x="185" y="5"/>
                    </a:cxn>
                    <a:cxn ang="0">
                      <a:pos x="184" y="3"/>
                    </a:cxn>
                    <a:cxn ang="0">
                      <a:pos x="183" y="0"/>
                    </a:cxn>
                    <a:cxn ang="0">
                      <a:pos x="175" y="6"/>
                    </a:cxn>
                    <a:cxn ang="0">
                      <a:pos x="148" y="19"/>
                    </a:cxn>
                    <a:cxn ang="0">
                      <a:pos x="131" y="28"/>
                    </a:cxn>
                    <a:cxn ang="0">
                      <a:pos x="114" y="36"/>
                    </a:cxn>
                    <a:cxn ang="0">
                      <a:pos x="95" y="43"/>
                    </a:cxn>
                    <a:cxn ang="0">
                      <a:pos x="78" y="50"/>
                    </a:cxn>
                    <a:cxn ang="0">
                      <a:pos x="61" y="56"/>
                    </a:cxn>
                    <a:cxn ang="0">
                      <a:pos x="45" y="61"/>
                    </a:cxn>
                    <a:cxn ang="0">
                      <a:pos x="25" y="67"/>
                    </a:cxn>
                    <a:cxn ang="0">
                      <a:pos x="17" y="69"/>
                    </a:cxn>
                    <a:cxn ang="0">
                      <a:pos x="2" y="74"/>
                    </a:cxn>
                    <a:cxn ang="0">
                      <a:pos x="0" y="76"/>
                    </a:cxn>
                    <a:cxn ang="0">
                      <a:pos x="0" y="77"/>
                    </a:cxn>
                    <a:cxn ang="0">
                      <a:pos x="3" y="77"/>
                    </a:cxn>
                  </a:cxnLst>
                  <a:rect l="0" t="0" r="r" b="b"/>
                  <a:pathLst>
                    <a:path w="185" h="80">
                      <a:moveTo>
                        <a:pt x="3" y="77"/>
                      </a:moveTo>
                      <a:lnTo>
                        <a:pt x="6" y="80"/>
                      </a:lnTo>
                      <a:lnTo>
                        <a:pt x="7" y="79"/>
                      </a:lnTo>
                      <a:lnTo>
                        <a:pt x="17" y="76"/>
                      </a:lnTo>
                      <a:lnTo>
                        <a:pt x="37" y="72"/>
                      </a:lnTo>
                      <a:lnTo>
                        <a:pt x="47" y="68"/>
                      </a:lnTo>
                      <a:lnTo>
                        <a:pt x="63" y="63"/>
                      </a:lnTo>
                      <a:lnTo>
                        <a:pt x="80" y="57"/>
                      </a:lnTo>
                      <a:lnTo>
                        <a:pt x="98" y="50"/>
                      </a:lnTo>
                      <a:lnTo>
                        <a:pt x="116" y="43"/>
                      </a:lnTo>
                      <a:lnTo>
                        <a:pt x="133" y="35"/>
                      </a:lnTo>
                      <a:lnTo>
                        <a:pt x="151" y="26"/>
                      </a:lnTo>
                      <a:lnTo>
                        <a:pt x="161" y="20"/>
                      </a:lnTo>
                      <a:lnTo>
                        <a:pt x="185" y="5"/>
                      </a:lnTo>
                      <a:lnTo>
                        <a:pt x="184" y="3"/>
                      </a:lnTo>
                      <a:lnTo>
                        <a:pt x="183" y="0"/>
                      </a:lnTo>
                      <a:lnTo>
                        <a:pt x="175" y="6"/>
                      </a:lnTo>
                      <a:lnTo>
                        <a:pt x="148" y="19"/>
                      </a:lnTo>
                      <a:lnTo>
                        <a:pt x="131" y="28"/>
                      </a:lnTo>
                      <a:lnTo>
                        <a:pt x="114" y="36"/>
                      </a:lnTo>
                      <a:lnTo>
                        <a:pt x="95" y="43"/>
                      </a:lnTo>
                      <a:lnTo>
                        <a:pt x="78" y="50"/>
                      </a:lnTo>
                      <a:lnTo>
                        <a:pt x="61" y="56"/>
                      </a:lnTo>
                      <a:lnTo>
                        <a:pt x="45" y="61"/>
                      </a:lnTo>
                      <a:lnTo>
                        <a:pt x="25" y="67"/>
                      </a:lnTo>
                      <a:lnTo>
                        <a:pt x="17" y="69"/>
                      </a:lnTo>
                      <a:lnTo>
                        <a:pt x="2" y="74"/>
                      </a:lnTo>
                      <a:lnTo>
                        <a:pt x="0" y="76"/>
                      </a:lnTo>
                      <a:lnTo>
                        <a:pt x="0" y="77"/>
                      </a:lnTo>
                      <a:lnTo>
                        <a:pt x="3" y="77"/>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2" name="Freeform 106"/>
                <p:cNvSpPr>
                  <a:spLocks noChangeAspect="1"/>
                </p:cNvSpPr>
                <p:nvPr/>
              </p:nvSpPr>
              <p:spPr bwMode="auto">
                <a:xfrm>
                  <a:off x="5006" y="2346"/>
                  <a:ext cx="168" cy="68"/>
                </a:xfrm>
                <a:custGeom>
                  <a:avLst/>
                  <a:gdLst/>
                  <a:ahLst/>
                  <a:cxnLst>
                    <a:cxn ang="0">
                      <a:pos x="1" y="26"/>
                    </a:cxn>
                    <a:cxn ang="0">
                      <a:pos x="2" y="29"/>
                    </a:cxn>
                    <a:cxn ang="0">
                      <a:pos x="19" y="19"/>
                    </a:cxn>
                    <a:cxn ang="0">
                      <a:pos x="205" y="136"/>
                    </a:cxn>
                    <a:cxn ang="0">
                      <a:pos x="214" y="127"/>
                    </a:cxn>
                    <a:cxn ang="0">
                      <a:pos x="332" y="8"/>
                    </a:cxn>
                    <a:cxn ang="0">
                      <a:pos x="335" y="7"/>
                    </a:cxn>
                    <a:cxn ang="0">
                      <a:pos x="334" y="4"/>
                    </a:cxn>
                    <a:cxn ang="0">
                      <a:pos x="332" y="0"/>
                    </a:cxn>
                    <a:cxn ang="0">
                      <a:pos x="330" y="1"/>
                    </a:cxn>
                    <a:cxn ang="0">
                      <a:pos x="209" y="122"/>
                    </a:cxn>
                    <a:cxn ang="0">
                      <a:pos x="205" y="129"/>
                    </a:cxn>
                    <a:cxn ang="0">
                      <a:pos x="17" y="12"/>
                    </a:cxn>
                    <a:cxn ang="0">
                      <a:pos x="26" y="7"/>
                    </a:cxn>
                    <a:cxn ang="0">
                      <a:pos x="0" y="23"/>
                    </a:cxn>
                    <a:cxn ang="0">
                      <a:pos x="1" y="26"/>
                    </a:cxn>
                  </a:cxnLst>
                  <a:rect l="0" t="0" r="r" b="b"/>
                  <a:pathLst>
                    <a:path w="335" h="136">
                      <a:moveTo>
                        <a:pt x="1" y="26"/>
                      </a:moveTo>
                      <a:lnTo>
                        <a:pt x="2" y="29"/>
                      </a:lnTo>
                      <a:lnTo>
                        <a:pt x="19" y="19"/>
                      </a:lnTo>
                      <a:lnTo>
                        <a:pt x="205" y="136"/>
                      </a:lnTo>
                      <a:lnTo>
                        <a:pt x="214" y="127"/>
                      </a:lnTo>
                      <a:lnTo>
                        <a:pt x="332" y="8"/>
                      </a:lnTo>
                      <a:lnTo>
                        <a:pt x="335" y="7"/>
                      </a:lnTo>
                      <a:lnTo>
                        <a:pt x="334" y="4"/>
                      </a:lnTo>
                      <a:lnTo>
                        <a:pt x="332" y="0"/>
                      </a:lnTo>
                      <a:lnTo>
                        <a:pt x="330" y="1"/>
                      </a:lnTo>
                      <a:lnTo>
                        <a:pt x="209" y="122"/>
                      </a:lnTo>
                      <a:lnTo>
                        <a:pt x="205" y="129"/>
                      </a:lnTo>
                      <a:lnTo>
                        <a:pt x="17" y="12"/>
                      </a:lnTo>
                      <a:lnTo>
                        <a:pt x="26" y="7"/>
                      </a:lnTo>
                      <a:lnTo>
                        <a:pt x="0" y="23"/>
                      </a:lnTo>
                      <a:lnTo>
                        <a:pt x="1" y="26"/>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3" name="Freeform 107"/>
                <p:cNvSpPr>
                  <a:spLocks noChangeAspect="1"/>
                </p:cNvSpPr>
                <p:nvPr/>
              </p:nvSpPr>
              <p:spPr bwMode="auto">
                <a:xfrm>
                  <a:off x="5113" y="2254"/>
                  <a:ext cx="62" cy="96"/>
                </a:xfrm>
                <a:custGeom>
                  <a:avLst/>
                  <a:gdLst/>
                  <a:ahLst/>
                  <a:cxnLst>
                    <a:cxn ang="0">
                      <a:pos x="122" y="191"/>
                    </a:cxn>
                    <a:cxn ang="0">
                      <a:pos x="124" y="190"/>
                    </a:cxn>
                    <a:cxn ang="0">
                      <a:pos x="7" y="1"/>
                    </a:cxn>
                    <a:cxn ang="0">
                      <a:pos x="7" y="0"/>
                    </a:cxn>
                    <a:cxn ang="0">
                      <a:pos x="3" y="0"/>
                    </a:cxn>
                    <a:cxn ang="0">
                      <a:pos x="0" y="0"/>
                    </a:cxn>
                    <a:cxn ang="0">
                      <a:pos x="0" y="1"/>
                    </a:cxn>
                    <a:cxn ang="0">
                      <a:pos x="1" y="2"/>
                    </a:cxn>
                    <a:cxn ang="0">
                      <a:pos x="118" y="189"/>
                    </a:cxn>
                    <a:cxn ang="0">
                      <a:pos x="121" y="188"/>
                    </a:cxn>
                    <a:cxn ang="0">
                      <a:pos x="122" y="191"/>
                    </a:cxn>
                  </a:cxnLst>
                  <a:rect l="0" t="0" r="r" b="b"/>
                  <a:pathLst>
                    <a:path w="124" h="191">
                      <a:moveTo>
                        <a:pt x="122" y="191"/>
                      </a:moveTo>
                      <a:lnTo>
                        <a:pt x="124" y="190"/>
                      </a:lnTo>
                      <a:lnTo>
                        <a:pt x="7" y="1"/>
                      </a:lnTo>
                      <a:lnTo>
                        <a:pt x="7" y="0"/>
                      </a:lnTo>
                      <a:lnTo>
                        <a:pt x="3" y="0"/>
                      </a:lnTo>
                      <a:lnTo>
                        <a:pt x="0" y="0"/>
                      </a:lnTo>
                      <a:lnTo>
                        <a:pt x="0" y="1"/>
                      </a:lnTo>
                      <a:lnTo>
                        <a:pt x="1" y="2"/>
                      </a:lnTo>
                      <a:lnTo>
                        <a:pt x="118" y="189"/>
                      </a:lnTo>
                      <a:lnTo>
                        <a:pt x="121" y="188"/>
                      </a:lnTo>
                      <a:lnTo>
                        <a:pt x="122" y="19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4" name="Freeform 108"/>
                <p:cNvSpPr>
                  <a:spLocks noChangeAspect="1"/>
                </p:cNvSpPr>
                <p:nvPr/>
              </p:nvSpPr>
              <p:spPr bwMode="auto">
                <a:xfrm>
                  <a:off x="5113" y="2233"/>
                  <a:ext cx="15" cy="22"/>
                </a:xfrm>
                <a:custGeom>
                  <a:avLst/>
                  <a:gdLst/>
                  <a:ahLst/>
                  <a:cxnLst>
                    <a:cxn ang="0">
                      <a:pos x="3" y="43"/>
                    </a:cxn>
                    <a:cxn ang="0">
                      <a:pos x="7" y="44"/>
                    </a:cxn>
                    <a:cxn ang="0">
                      <a:pos x="27" y="6"/>
                    </a:cxn>
                    <a:cxn ang="0">
                      <a:pos x="30" y="3"/>
                    </a:cxn>
                    <a:cxn ang="0">
                      <a:pos x="27" y="2"/>
                    </a:cxn>
                    <a:cxn ang="0">
                      <a:pos x="25" y="0"/>
                    </a:cxn>
                    <a:cxn ang="0">
                      <a:pos x="4" y="34"/>
                    </a:cxn>
                    <a:cxn ang="0">
                      <a:pos x="0" y="42"/>
                    </a:cxn>
                    <a:cxn ang="0">
                      <a:pos x="0" y="43"/>
                    </a:cxn>
                    <a:cxn ang="0">
                      <a:pos x="0" y="43"/>
                    </a:cxn>
                    <a:cxn ang="0">
                      <a:pos x="3" y="43"/>
                    </a:cxn>
                  </a:cxnLst>
                  <a:rect l="0" t="0" r="r" b="b"/>
                  <a:pathLst>
                    <a:path w="30" h="44">
                      <a:moveTo>
                        <a:pt x="3" y="43"/>
                      </a:moveTo>
                      <a:lnTo>
                        <a:pt x="7" y="44"/>
                      </a:lnTo>
                      <a:lnTo>
                        <a:pt x="27" y="6"/>
                      </a:lnTo>
                      <a:lnTo>
                        <a:pt x="30" y="3"/>
                      </a:lnTo>
                      <a:lnTo>
                        <a:pt x="27" y="2"/>
                      </a:lnTo>
                      <a:lnTo>
                        <a:pt x="25" y="0"/>
                      </a:lnTo>
                      <a:lnTo>
                        <a:pt x="4" y="34"/>
                      </a:lnTo>
                      <a:lnTo>
                        <a:pt x="0" y="42"/>
                      </a:lnTo>
                      <a:lnTo>
                        <a:pt x="0" y="43"/>
                      </a:lnTo>
                      <a:lnTo>
                        <a:pt x="0" y="43"/>
                      </a:lnTo>
                      <a:lnTo>
                        <a:pt x="3" y="4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5" name="Freeform 109"/>
                <p:cNvSpPr>
                  <a:spLocks noChangeAspect="1"/>
                </p:cNvSpPr>
                <p:nvPr/>
              </p:nvSpPr>
              <p:spPr bwMode="auto">
                <a:xfrm>
                  <a:off x="5125" y="2154"/>
                  <a:ext cx="31" cy="80"/>
                </a:xfrm>
                <a:custGeom>
                  <a:avLst/>
                  <a:gdLst/>
                  <a:ahLst/>
                  <a:cxnLst>
                    <a:cxn ang="0">
                      <a:pos x="6" y="159"/>
                    </a:cxn>
                    <a:cxn ang="0">
                      <a:pos x="34" y="113"/>
                    </a:cxn>
                    <a:cxn ang="0">
                      <a:pos x="17" y="142"/>
                    </a:cxn>
                    <a:cxn ang="0">
                      <a:pos x="25" y="127"/>
                    </a:cxn>
                    <a:cxn ang="0">
                      <a:pos x="32" y="113"/>
                    </a:cxn>
                    <a:cxn ang="0">
                      <a:pos x="38" y="100"/>
                    </a:cxn>
                    <a:cxn ang="0">
                      <a:pos x="43" y="90"/>
                    </a:cxn>
                    <a:cxn ang="0">
                      <a:pos x="45" y="78"/>
                    </a:cxn>
                    <a:cxn ang="0">
                      <a:pos x="51" y="61"/>
                    </a:cxn>
                    <a:cxn ang="0">
                      <a:pos x="54" y="41"/>
                    </a:cxn>
                    <a:cxn ang="0">
                      <a:pos x="57" y="23"/>
                    </a:cxn>
                    <a:cxn ang="0">
                      <a:pos x="62" y="1"/>
                    </a:cxn>
                    <a:cxn ang="0">
                      <a:pos x="62" y="1"/>
                    </a:cxn>
                    <a:cxn ang="0">
                      <a:pos x="62" y="0"/>
                    </a:cxn>
                    <a:cxn ang="0">
                      <a:pos x="59" y="0"/>
                    </a:cxn>
                    <a:cxn ang="0">
                      <a:pos x="55" y="0"/>
                    </a:cxn>
                    <a:cxn ang="0">
                      <a:pos x="55" y="1"/>
                    </a:cxn>
                    <a:cxn ang="0">
                      <a:pos x="51" y="23"/>
                    </a:cxn>
                    <a:cxn ang="0">
                      <a:pos x="47" y="41"/>
                    </a:cxn>
                    <a:cxn ang="0">
                      <a:pos x="44" y="54"/>
                    </a:cxn>
                    <a:cxn ang="0">
                      <a:pos x="40" y="67"/>
                    </a:cxn>
                    <a:cxn ang="0">
                      <a:pos x="36" y="83"/>
                    </a:cxn>
                    <a:cxn ang="0">
                      <a:pos x="31" y="98"/>
                    </a:cxn>
                    <a:cxn ang="0">
                      <a:pos x="25" y="110"/>
                    </a:cxn>
                    <a:cxn ang="0">
                      <a:pos x="18" y="124"/>
                    </a:cxn>
                    <a:cxn ang="0">
                      <a:pos x="10" y="139"/>
                    </a:cxn>
                    <a:cxn ang="0">
                      <a:pos x="0" y="156"/>
                    </a:cxn>
                    <a:cxn ang="0">
                      <a:pos x="3" y="158"/>
                    </a:cxn>
                    <a:cxn ang="0">
                      <a:pos x="6" y="159"/>
                    </a:cxn>
                  </a:cxnLst>
                  <a:rect l="0" t="0" r="r" b="b"/>
                  <a:pathLst>
                    <a:path w="62" h="159">
                      <a:moveTo>
                        <a:pt x="6" y="159"/>
                      </a:moveTo>
                      <a:lnTo>
                        <a:pt x="34" y="113"/>
                      </a:lnTo>
                      <a:lnTo>
                        <a:pt x="17" y="142"/>
                      </a:lnTo>
                      <a:lnTo>
                        <a:pt x="25" y="127"/>
                      </a:lnTo>
                      <a:lnTo>
                        <a:pt x="32" y="113"/>
                      </a:lnTo>
                      <a:lnTo>
                        <a:pt x="38" y="100"/>
                      </a:lnTo>
                      <a:lnTo>
                        <a:pt x="43" y="90"/>
                      </a:lnTo>
                      <a:lnTo>
                        <a:pt x="45" y="78"/>
                      </a:lnTo>
                      <a:lnTo>
                        <a:pt x="51" y="61"/>
                      </a:lnTo>
                      <a:lnTo>
                        <a:pt x="54" y="41"/>
                      </a:lnTo>
                      <a:lnTo>
                        <a:pt x="57" y="23"/>
                      </a:lnTo>
                      <a:lnTo>
                        <a:pt x="62" y="1"/>
                      </a:lnTo>
                      <a:lnTo>
                        <a:pt x="62" y="1"/>
                      </a:lnTo>
                      <a:lnTo>
                        <a:pt x="62" y="0"/>
                      </a:lnTo>
                      <a:lnTo>
                        <a:pt x="59" y="0"/>
                      </a:lnTo>
                      <a:lnTo>
                        <a:pt x="55" y="0"/>
                      </a:lnTo>
                      <a:lnTo>
                        <a:pt x="55" y="1"/>
                      </a:lnTo>
                      <a:lnTo>
                        <a:pt x="51" y="23"/>
                      </a:lnTo>
                      <a:lnTo>
                        <a:pt x="47" y="41"/>
                      </a:lnTo>
                      <a:lnTo>
                        <a:pt x="44" y="54"/>
                      </a:lnTo>
                      <a:lnTo>
                        <a:pt x="40" y="67"/>
                      </a:lnTo>
                      <a:lnTo>
                        <a:pt x="36" y="83"/>
                      </a:lnTo>
                      <a:lnTo>
                        <a:pt x="31" y="98"/>
                      </a:lnTo>
                      <a:lnTo>
                        <a:pt x="25" y="110"/>
                      </a:lnTo>
                      <a:lnTo>
                        <a:pt x="18" y="124"/>
                      </a:lnTo>
                      <a:lnTo>
                        <a:pt x="10" y="139"/>
                      </a:lnTo>
                      <a:lnTo>
                        <a:pt x="0" y="156"/>
                      </a:lnTo>
                      <a:lnTo>
                        <a:pt x="3" y="158"/>
                      </a:lnTo>
                      <a:lnTo>
                        <a:pt x="6" y="15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6" name="Freeform 110"/>
                <p:cNvSpPr>
                  <a:spLocks noChangeAspect="1"/>
                </p:cNvSpPr>
                <p:nvPr/>
              </p:nvSpPr>
              <p:spPr bwMode="auto">
                <a:xfrm>
                  <a:off x="5153" y="2039"/>
                  <a:ext cx="111" cy="117"/>
                </a:xfrm>
                <a:custGeom>
                  <a:avLst/>
                  <a:gdLst/>
                  <a:ahLst/>
                  <a:cxnLst>
                    <a:cxn ang="0">
                      <a:pos x="4" y="232"/>
                    </a:cxn>
                    <a:cxn ang="0">
                      <a:pos x="4" y="235"/>
                    </a:cxn>
                    <a:cxn ang="0">
                      <a:pos x="221" y="187"/>
                    </a:cxn>
                    <a:cxn ang="0">
                      <a:pos x="222" y="81"/>
                    </a:cxn>
                    <a:cxn ang="0">
                      <a:pos x="221" y="60"/>
                    </a:cxn>
                    <a:cxn ang="0">
                      <a:pos x="222" y="42"/>
                    </a:cxn>
                    <a:cxn ang="0">
                      <a:pos x="221" y="26"/>
                    </a:cxn>
                    <a:cxn ang="0">
                      <a:pos x="222" y="13"/>
                    </a:cxn>
                    <a:cxn ang="0">
                      <a:pos x="221" y="5"/>
                    </a:cxn>
                    <a:cxn ang="0">
                      <a:pos x="222" y="3"/>
                    </a:cxn>
                    <a:cxn ang="0">
                      <a:pos x="219" y="2"/>
                    </a:cxn>
                    <a:cxn ang="0">
                      <a:pos x="215" y="0"/>
                    </a:cxn>
                    <a:cxn ang="0">
                      <a:pos x="214" y="5"/>
                    </a:cxn>
                    <a:cxn ang="0">
                      <a:pos x="215" y="13"/>
                    </a:cxn>
                    <a:cxn ang="0">
                      <a:pos x="214" y="26"/>
                    </a:cxn>
                    <a:cxn ang="0">
                      <a:pos x="215" y="42"/>
                    </a:cxn>
                    <a:cxn ang="0">
                      <a:pos x="214" y="60"/>
                    </a:cxn>
                    <a:cxn ang="0">
                      <a:pos x="215" y="81"/>
                    </a:cxn>
                    <a:cxn ang="0">
                      <a:pos x="217" y="180"/>
                    </a:cxn>
                    <a:cxn ang="0">
                      <a:pos x="4" y="228"/>
                    </a:cxn>
                    <a:cxn ang="0">
                      <a:pos x="0" y="232"/>
                    </a:cxn>
                    <a:cxn ang="0">
                      <a:pos x="0" y="232"/>
                    </a:cxn>
                    <a:cxn ang="0">
                      <a:pos x="4" y="232"/>
                    </a:cxn>
                  </a:cxnLst>
                  <a:rect l="0" t="0" r="r" b="b"/>
                  <a:pathLst>
                    <a:path w="222" h="235">
                      <a:moveTo>
                        <a:pt x="4" y="232"/>
                      </a:moveTo>
                      <a:lnTo>
                        <a:pt x="4" y="235"/>
                      </a:lnTo>
                      <a:lnTo>
                        <a:pt x="221" y="187"/>
                      </a:lnTo>
                      <a:lnTo>
                        <a:pt x="222" y="81"/>
                      </a:lnTo>
                      <a:lnTo>
                        <a:pt x="221" y="60"/>
                      </a:lnTo>
                      <a:lnTo>
                        <a:pt x="222" y="42"/>
                      </a:lnTo>
                      <a:lnTo>
                        <a:pt x="221" y="26"/>
                      </a:lnTo>
                      <a:lnTo>
                        <a:pt x="222" y="13"/>
                      </a:lnTo>
                      <a:lnTo>
                        <a:pt x="221" y="5"/>
                      </a:lnTo>
                      <a:lnTo>
                        <a:pt x="222" y="3"/>
                      </a:lnTo>
                      <a:lnTo>
                        <a:pt x="219" y="2"/>
                      </a:lnTo>
                      <a:lnTo>
                        <a:pt x="215" y="0"/>
                      </a:lnTo>
                      <a:lnTo>
                        <a:pt x="214" y="5"/>
                      </a:lnTo>
                      <a:lnTo>
                        <a:pt x="215" y="13"/>
                      </a:lnTo>
                      <a:lnTo>
                        <a:pt x="214" y="26"/>
                      </a:lnTo>
                      <a:lnTo>
                        <a:pt x="215" y="42"/>
                      </a:lnTo>
                      <a:lnTo>
                        <a:pt x="214" y="60"/>
                      </a:lnTo>
                      <a:lnTo>
                        <a:pt x="215" y="81"/>
                      </a:lnTo>
                      <a:lnTo>
                        <a:pt x="217" y="180"/>
                      </a:lnTo>
                      <a:lnTo>
                        <a:pt x="4" y="228"/>
                      </a:lnTo>
                      <a:lnTo>
                        <a:pt x="0" y="232"/>
                      </a:lnTo>
                      <a:lnTo>
                        <a:pt x="0" y="232"/>
                      </a:lnTo>
                      <a:lnTo>
                        <a:pt x="4" y="23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7" name="Freeform 111"/>
                <p:cNvSpPr>
                  <a:spLocks noChangeAspect="1"/>
                </p:cNvSpPr>
                <p:nvPr/>
              </p:nvSpPr>
              <p:spPr bwMode="auto">
                <a:xfrm>
                  <a:off x="5262" y="2038"/>
                  <a:ext cx="2" cy="3"/>
                </a:xfrm>
                <a:custGeom>
                  <a:avLst/>
                  <a:gdLst/>
                  <a:ahLst/>
                  <a:cxnLst>
                    <a:cxn ang="0">
                      <a:pos x="3" y="4"/>
                    </a:cxn>
                    <a:cxn ang="0">
                      <a:pos x="4" y="0"/>
                    </a:cxn>
                    <a:cxn ang="0">
                      <a:pos x="0" y="6"/>
                    </a:cxn>
                    <a:cxn ang="0">
                      <a:pos x="0" y="3"/>
                    </a:cxn>
                    <a:cxn ang="0">
                      <a:pos x="3" y="4"/>
                    </a:cxn>
                  </a:cxnLst>
                  <a:rect l="0" t="0" r="r" b="b"/>
                  <a:pathLst>
                    <a:path w="4" h="6">
                      <a:moveTo>
                        <a:pt x="3" y="4"/>
                      </a:moveTo>
                      <a:lnTo>
                        <a:pt x="4" y="0"/>
                      </a:lnTo>
                      <a:lnTo>
                        <a:pt x="0" y="6"/>
                      </a:lnTo>
                      <a:lnTo>
                        <a:pt x="0" y="3"/>
                      </a:lnTo>
                      <a:lnTo>
                        <a:pt x="3" y="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8" name="Freeform 112"/>
                <p:cNvSpPr>
                  <a:spLocks noChangeAspect="1"/>
                </p:cNvSpPr>
                <p:nvPr/>
              </p:nvSpPr>
              <p:spPr bwMode="auto">
                <a:xfrm>
                  <a:off x="5154" y="2013"/>
                  <a:ext cx="110" cy="28"/>
                </a:xfrm>
                <a:custGeom>
                  <a:avLst/>
                  <a:gdLst/>
                  <a:ahLst/>
                  <a:cxnLst>
                    <a:cxn ang="0">
                      <a:pos x="219" y="50"/>
                    </a:cxn>
                    <a:cxn ang="0">
                      <a:pos x="0" y="0"/>
                    </a:cxn>
                    <a:cxn ang="0">
                      <a:pos x="0" y="3"/>
                    </a:cxn>
                    <a:cxn ang="0">
                      <a:pos x="0" y="7"/>
                    </a:cxn>
                    <a:cxn ang="0">
                      <a:pos x="215" y="56"/>
                    </a:cxn>
                    <a:cxn ang="0">
                      <a:pos x="219" y="50"/>
                    </a:cxn>
                  </a:cxnLst>
                  <a:rect l="0" t="0" r="r" b="b"/>
                  <a:pathLst>
                    <a:path w="219" h="56">
                      <a:moveTo>
                        <a:pt x="219" y="50"/>
                      </a:moveTo>
                      <a:lnTo>
                        <a:pt x="0" y="0"/>
                      </a:lnTo>
                      <a:lnTo>
                        <a:pt x="0" y="3"/>
                      </a:lnTo>
                      <a:lnTo>
                        <a:pt x="0" y="7"/>
                      </a:lnTo>
                      <a:lnTo>
                        <a:pt x="215" y="56"/>
                      </a:lnTo>
                      <a:lnTo>
                        <a:pt x="219" y="5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49" name="Freeform 113"/>
                <p:cNvSpPr>
                  <a:spLocks noChangeAspect="1"/>
                </p:cNvSpPr>
                <p:nvPr/>
              </p:nvSpPr>
              <p:spPr bwMode="auto">
                <a:xfrm>
                  <a:off x="5116" y="1924"/>
                  <a:ext cx="39" cy="92"/>
                </a:xfrm>
                <a:custGeom>
                  <a:avLst/>
                  <a:gdLst/>
                  <a:ahLst/>
                  <a:cxnLst>
                    <a:cxn ang="0">
                      <a:pos x="77" y="182"/>
                    </a:cxn>
                    <a:cxn ang="0">
                      <a:pos x="79" y="180"/>
                    </a:cxn>
                    <a:cxn ang="0">
                      <a:pos x="78" y="179"/>
                    </a:cxn>
                    <a:cxn ang="0">
                      <a:pos x="75" y="168"/>
                    </a:cxn>
                    <a:cxn ang="0">
                      <a:pos x="71" y="149"/>
                    </a:cxn>
                    <a:cxn ang="0">
                      <a:pos x="67" y="138"/>
                    </a:cxn>
                    <a:cxn ang="0">
                      <a:pos x="62" y="122"/>
                    </a:cxn>
                    <a:cxn ang="0">
                      <a:pos x="56" y="105"/>
                    </a:cxn>
                    <a:cxn ang="0">
                      <a:pos x="49" y="88"/>
                    </a:cxn>
                    <a:cxn ang="0">
                      <a:pos x="42" y="69"/>
                    </a:cxn>
                    <a:cxn ang="0">
                      <a:pos x="34" y="52"/>
                    </a:cxn>
                    <a:cxn ang="0">
                      <a:pos x="25" y="35"/>
                    </a:cxn>
                    <a:cxn ang="0">
                      <a:pos x="19" y="24"/>
                    </a:cxn>
                    <a:cxn ang="0">
                      <a:pos x="4" y="0"/>
                    </a:cxn>
                    <a:cxn ang="0">
                      <a:pos x="2" y="1"/>
                    </a:cxn>
                    <a:cxn ang="0">
                      <a:pos x="0" y="2"/>
                    </a:cxn>
                    <a:cxn ang="0">
                      <a:pos x="5" y="10"/>
                    </a:cxn>
                    <a:cxn ang="0">
                      <a:pos x="18" y="37"/>
                    </a:cxn>
                    <a:cxn ang="0">
                      <a:pos x="27" y="54"/>
                    </a:cxn>
                    <a:cxn ang="0">
                      <a:pos x="35" y="72"/>
                    </a:cxn>
                    <a:cxn ang="0">
                      <a:pos x="42" y="90"/>
                    </a:cxn>
                    <a:cxn ang="0">
                      <a:pos x="49" y="107"/>
                    </a:cxn>
                    <a:cxn ang="0">
                      <a:pos x="55" y="124"/>
                    </a:cxn>
                    <a:cxn ang="0">
                      <a:pos x="61" y="141"/>
                    </a:cxn>
                    <a:cxn ang="0">
                      <a:pos x="66" y="160"/>
                    </a:cxn>
                    <a:cxn ang="0">
                      <a:pos x="69" y="168"/>
                    </a:cxn>
                    <a:cxn ang="0">
                      <a:pos x="73" y="183"/>
                    </a:cxn>
                    <a:cxn ang="0">
                      <a:pos x="75" y="186"/>
                    </a:cxn>
                    <a:cxn ang="0">
                      <a:pos x="77" y="186"/>
                    </a:cxn>
                    <a:cxn ang="0">
                      <a:pos x="77" y="182"/>
                    </a:cxn>
                  </a:cxnLst>
                  <a:rect l="0" t="0" r="r" b="b"/>
                  <a:pathLst>
                    <a:path w="79" h="186">
                      <a:moveTo>
                        <a:pt x="77" y="182"/>
                      </a:moveTo>
                      <a:lnTo>
                        <a:pt x="79" y="180"/>
                      </a:lnTo>
                      <a:lnTo>
                        <a:pt x="78" y="179"/>
                      </a:lnTo>
                      <a:lnTo>
                        <a:pt x="75" y="168"/>
                      </a:lnTo>
                      <a:lnTo>
                        <a:pt x="71" y="149"/>
                      </a:lnTo>
                      <a:lnTo>
                        <a:pt x="67" y="138"/>
                      </a:lnTo>
                      <a:lnTo>
                        <a:pt x="62" y="122"/>
                      </a:lnTo>
                      <a:lnTo>
                        <a:pt x="56" y="105"/>
                      </a:lnTo>
                      <a:lnTo>
                        <a:pt x="49" y="88"/>
                      </a:lnTo>
                      <a:lnTo>
                        <a:pt x="42" y="69"/>
                      </a:lnTo>
                      <a:lnTo>
                        <a:pt x="34" y="52"/>
                      </a:lnTo>
                      <a:lnTo>
                        <a:pt x="25" y="35"/>
                      </a:lnTo>
                      <a:lnTo>
                        <a:pt x="19" y="24"/>
                      </a:lnTo>
                      <a:lnTo>
                        <a:pt x="4" y="0"/>
                      </a:lnTo>
                      <a:lnTo>
                        <a:pt x="2" y="1"/>
                      </a:lnTo>
                      <a:lnTo>
                        <a:pt x="0" y="2"/>
                      </a:lnTo>
                      <a:lnTo>
                        <a:pt x="5" y="10"/>
                      </a:lnTo>
                      <a:lnTo>
                        <a:pt x="18" y="37"/>
                      </a:lnTo>
                      <a:lnTo>
                        <a:pt x="27" y="54"/>
                      </a:lnTo>
                      <a:lnTo>
                        <a:pt x="35" y="72"/>
                      </a:lnTo>
                      <a:lnTo>
                        <a:pt x="42" y="90"/>
                      </a:lnTo>
                      <a:lnTo>
                        <a:pt x="49" y="107"/>
                      </a:lnTo>
                      <a:lnTo>
                        <a:pt x="55" y="124"/>
                      </a:lnTo>
                      <a:lnTo>
                        <a:pt x="61" y="141"/>
                      </a:lnTo>
                      <a:lnTo>
                        <a:pt x="66" y="160"/>
                      </a:lnTo>
                      <a:lnTo>
                        <a:pt x="69" y="168"/>
                      </a:lnTo>
                      <a:lnTo>
                        <a:pt x="73" y="183"/>
                      </a:lnTo>
                      <a:lnTo>
                        <a:pt x="75" y="186"/>
                      </a:lnTo>
                      <a:lnTo>
                        <a:pt x="77" y="186"/>
                      </a:lnTo>
                      <a:lnTo>
                        <a:pt x="77" y="18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0" name="Freeform 114"/>
                <p:cNvSpPr>
                  <a:spLocks noChangeAspect="1"/>
                </p:cNvSpPr>
                <p:nvPr/>
              </p:nvSpPr>
              <p:spPr bwMode="auto">
                <a:xfrm>
                  <a:off x="5104" y="1757"/>
                  <a:ext cx="68" cy="168"/>
                </a:xfrm>
                <a:custGeom>
                  <a:avLst/>
                  <a:gdLst/>
                  <a:ahLst/>
                  <a:cxnLst>
                    <a:cxn ang="0">
                      <a:pos x="26" y="334"/>
                    </a:cxn>
                    <a:cxn ang="0">
                      <a:pos x="29" y="333"/>
                    </a:cxn>
                    <a:cxn ang="0">
                      <a:pos x="19" y="316"/>
                    </a:cxn>
                    <a:cxn ang="0">
                      <a:pos x="136" y="130"/>
                    </a:cxn>
                    <a:cxn ang="0">
                      <a:pos x="127" y="121"/>
                    </a:cxn>
                    <a:cxn ang="0">
                      <a:pos x="9" y="3"/>
                    </a:cxn>
                    <a:cxn ang="0">
                      <a:pos x="7" y="0"/>
                    </a:cxn>
                    <a:cxn ang="0">
                      <a:pos x="4" y="2"/>
                    </a:cxn>
                    <a:cxn ang="0">
                      <a:pos x="0" y="3"/>
                    </a:cxn>
                    <a:cxn ang="0">
                      <a:pos x="2" y="5"/>
                    </a:cxn>
                    <a:cxn ang="0">
                      <a:pos x="122" y="126"/>
                    </a:cxn>
                    <a:cxn ang="0">
                      <a:pos x="129" y="130"/>
                    </a:cxn>
                    <a:cxn ang="0">
                      <a:pos x="12" y="318"/>
                    </a:cxn>
                    <a:cxn ang="0">
                      <a:pos x="7" y="309"/>
                    </a:cxn>
                    <a:cxn ang="0">
                      <a:pos x="24" y="335"/>
                    </a:cxn>
                    <a:cxn ang="0">
                      <a:pos x="26" y="334"/>
                    </a:cxn>
                  </a:cxnLst>
                  <a:rect l="0" t="0" r="r" b="b"/>
                  <a:pathLst>
                    <a:path w="136" h="335">
                      <a:moveTo>
                        <a:pt x="26" y="334"/>
                      </a:moveTo>
                      <a:lnTo>
                        <a:pt x="29" y="333"/>
                      </a:lnTo>
                      <a:lnTo>
                        <a:pt x="19" y="316"/>
                      </a:lnTo>
                      <a:lnTo>
                        <a:pt x="136" y="130"/>
                      </a:lnTo>
                      <a:lnTo>
                        <a:pt x="127" y="121"/>
                      </a:lnTo>
                      <a:lnTo>
                        <a:pt x="9" y="3"/>
                      </a:lnTo>
                      <a:lnTo>
                        <a:pt x="7" y="0"/>
                      </a:lnTo>
                      <a:lnTo>
                        <a:pt x="4" y="2"/>
                      </a:lnTo>
                      <a:lnTo>
                        <a:pt x="0" y="3"/>
                      </a:lnTo>
                      <a:lnTo>
                        <a:pt x="2" y="5"/>
                      </a:lnTo>
                      <a:lnTo>
                        <a:pt x="122" y="126"/>
                      </a:lnTo>
                      <a:lnTo>
                        <a:pt x="129" y="130"/>
                      </a:lnTo>
                      <a:lnTo>
                        <a:pt x="12" y="318"/>
                      </a:lnTo>
                      <a:lnTo>
                        <a:pt x="7" y="309"/>
                      </a:lnTo>
                      <a:lnTo>
                        <a:pt x="24" y="335"/>
                      </a:lnTo>
                      <a:lnTo>
                        <a:pt x="26" y="334"/>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1" name="Freeform 115"/>
                <p:cNvSpPr>
                  <a:spLocks noChangeAspect="1"/>
                </p:cNvSpPr>
                <p:nvPr/>
              </p:nvSpPr>
              <p:spPr bwMode="auto">
                <a:xfrm>
                  <a:off x="5012" y="1756"/>
                  <a:ext cx="96" cy="62"/>
                </a:xfrm>
                <a:custGeom>
                  <a:avLst/>
                  <a:gdLst/>
                  <a:ahLst/>
                  <a:cxnLst>
                    <a:cxn ang="0">
                      <a:pos x="191" y="2"/>
                    </a:cxn>
                    <a:cxn ang="0">
                      <a:pos x="190" y="0"/>
                    </a:cxn>
                    <a:cxn ang="0">
                      <a:pos x="1" y="118"/>
                    </a:cxn>
                    <a:cxn ang="0">
                      <a:pos x="0" y="118"/>
                    </a:cxn>
                    <a:cxn ang="0">
                      <a:pos x="0" y="121"/>
                    </a:cxn>
                    <a:cxn ang="0">
                      <a:pos x="0" y="124"/>
                    </a:cxn>
                    <a:cxn ang="0">
                      <a:pos x="1" y="124"/>
                    </a:cxn>
                    <a:cxn ang="0">
                      <a:pos x="3" y="123"/>
                    </a:cxn>
                    <a:cxn ang="0">
                      <a:pos x="189" y="6"/>
                    </a:cxn>
                    <a:cxn ang="0">
                      <a:pos x="188" y="4"/>
                    </a:cxn>
                    <a:cxn ang="0">
                      <a:pos x="191" y="2"/>
                    </a:cxn>
                  </a:cxnLst>
                  <a:rect l="0" t="0" r="r" b="b"/>
                  <a:pathLst>
                    <a:path w="191" h="124">
                      <a:moveTo>
                        <a:pt x="191" y="2"/>
                      </a:moveTo>
                      <a:lnTo>
                        <a:pt x="190" y="0"/>
                      </a:lnTo>
                      <a:lnTo>
                        <a:pt x="1" y="118"/>
                      </a:lnTo>
                      <a:lnTo>
                        <a:pt x="0" y="118"/>
                      </a:lnTo>
                      <a:lnTo>
                        <a:pt x="0" y="121"/>
                      </a:lnTo>
                      <a:lnTo>
                        <a:pt x="0" y="124"/>
                      </a:lnTo>
                      <a:lnTo>
                        <a:pt x="1" y="124"/>
                      </a:lnTo>
                      <a:lnTo>
                        <a:pt x="3" y="123"/>
                      </a:lnTo>
                      <a:lnTo>
                        <a:pt x="189" y="6"/>
                      </a:lnTo>
                      <a:lnTo>
                        <a:pt x="188" y="4"/>
                      </a:lnTo>
                      <a:lnTo>
                        <a:pt x="191" y="2"/>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2" name="Freeform 116"/>
                <p:cNvSpPr>
                  <a:spLocks noChangeAspect="1"/>
                </p:cNvSpPr>
                <p:nvPr/>
              </p:nvSpPr>
              <p:spPr bwMode="auto">
                <a:xfrm>
                  <a:off x="4913" y="1775"/>
                  <a:ext cx="100" cy="43"/>
                </a:xfrm>
                <a:custGeom>
                  <a:avLst/>
                  <a:gdLst/>
                  <a:ahLst/>
                  <a:cxnLst>
                    <a:cxn ang="0">
                      <a:pos x="199" y="83"/>
                    </a:cxn>
                    <a:cxn ang="0">
                      <a:pos x="200" y="80"/>
                    </a:cxn>
                    <a:cxn ang="0">
                      <a:pos x="176" y="67"/>
                    </a:cxn>
                    <a:cxn ang="0">
                      <a:pos x="157" y="55"/>
                    </a:cxn>
                    <a:cxn ang="0">
                      <a:pos x="139" y="45"/>
                    </a:cxn>
                    <a:cxn ang="0">
                      <a:pos x="125" y="37"/>
                    </a:cxn>
                    <a:cxn ang="0">
                      <a:pos x="111" y="30"/>
                    </a:cxn>
                    <a:cxn ang="0">
                      <a:pos x="98" y="24"/>
                    </a:cxn>
                    <a:cxn ang="0">
                      <a:pos x="89" y="21"/>
                    </a:cxn>
                    <a:cxn ang="0">
                      <a:pos x="77" y="17"/>
                    </a:cxn>
                    <a:cxn ang="0">
                      <a:pos x="60" y="12"/>
                    </a:cxn>
                    <a:cxn ang="0">
                      <a:pos x="42" y="8"/>
                    </a:cxn>
                    <a:cxn ang="0">
                      <a:pos x="23" y="5"/>
                    </a:cxn>
                    <a:cxn ang="0">
                      <a:pos x="1" y="0"/>
                    </a:cxn>
                    <a:cxn ang="0">
                      <a:pos x="1" y="0"/>
                    </a:cxn>
                    <a:cxn ang="0">
                      <a:pos x="0" y="0"/>
                    </a:cxn>
                    <a:cxn ang="0">
                      <a:pos x="0" y="4"/>
                    </a:cxn>
                    <a:cxn ang="0">
                      <a:pos x="0" y="7"/>
                    </a:cxn>
                    <a:cxn ang="0">
                      <a:pos x="1" y="7"/>
                    </a:cxn>
                    <a:cxn ang="0">
                      <a:pos x="23" y="12"/>
                    </a:cxn>
                    <a:cxn ang="0">
                      <a:pos x="42" y="15"/>
                    </a:cxn>
                    <a:cxn ang="0">
                      <a:pos x="55" y="18"/>
                    </a:cxn>
                    <a:cxn ang="0">
                      <a:pos x="66" y="22"/>
                    </a:cxn>
                    <a:cxn ang="0">
                      <a:pos x="80" y="25"/>
                    </a:cxn>
                    <a:cxn ang="0">
                      <a:pos x="96" y="31"/>
                    </a:cxn>
                    <a:cxn ang="0">
                      <a:pos x="108" y="37"/>
                    </a:cxn>
                    <a:cxn ang="0">
                      <a:pos x="122" y="44"/>
                    </a:cxn>
                    <a:cxn ang="0">
                      <a:pos x="137" y="52"/>
                    </a:cxn>
                    <a:cxn ang="0">
                      <a:pos x="154" y="62"/>
                    </a:cxn>
                    <a:cxn ang="0">
                      <a:pos x="174" y="74"/>
                    </a:cxn>
                    <a:cxn ang="0">
                      <a:pos x="198" y="86"/>
                    </a:cxn>
                    <a:cxn ang="0">
                      <a:pos x="199" y="86"/>
                    </a:cxn>
                    <a:cxn ang="0">
                      <a:pos x="199" y="86"/>
                    </a:cxn>
                    <a:cxn ang="0">
                      <a:pos x="199" y="83"/>
                    </a:cxn>
                  </a:cxnLst>
                  <a:rect l="0" t="0" r="r" b="b"/>
                  <a:pathLst>
                    <a:path w="200" h="86">
                      <a:moveTo>
                        <a:pt x="199" y="83"/>
                      </a:moveTo>
                      <a:lnTo>
                        <a:pt x="200" y="80"/>
                      </a:lnTo>
                      <a:lnTo>
                        <a:pt x="176" y="67"/>
                      </a:lnTo>
                      <a:lnTo>
                        <a:pt x="157" y="55"/>
                      </a:lnTo>
                      <a:lnTo>
                        <a:pt x="139" y="45"/>
                      </a:lnTo>
                      <a:lnTo>
                        <a:pt x="125" y="37"/>
                      </a:lnTo>
                      <a:lnTo>
                        <a:pt x="111" y="30"/>
                      </a:lnTo>
                      <a:lnTo>
                        <a:pt x="98" y="24"/>
                      </a:lnTo>
                      <a:lnTo>
                        <a:pt x="89" y="21"/>
                      </a:lnTo>
                      <a:lnTo>
                        <a:pt x="77" y="17"/>
                      </a:lnTo>
                      <a:lnTo>
                        <a:pt x="60" y="12"/>
                      </a:lnTo>
                      <a:lnTo>
                        <a:pt x="42" y="8"/>
                      </a:lnTo>
                      <a:lnTo>
                        <a:pt x="23" y="5"/>
                      </a:lnTo>
                      <a:lnTo>
                        <a:pt x="1" y="0"/>
                      </a:lnTo>
                      <a:lnTo>
                        <a:pt x="1" y="0"/>
                      </a:lnTo>
                      <a:lnTo>
                        <a:pt x="0" y="0"/>
                      </a:lnTo>
                      <a:lnTo>
                        <a:pt x="0" y="4"/>
                      </a:lnTo>
                      <a:lnTo>
                        <a:pt x="0" y="7"/>
                      </a:lnTo>
                      <a:lnTo>
                        <a:pt x="1" y="7"/>
                      </a:lnTo>
                      <a:lnTo>
                        <a:pt x="23" y="12"/>
                      </a:lnTo>
                      <a:lnTo>
                        <a:pt x="42" y="15"/>
                      </a:lnTo>
                      <a:lnTo>
                        <a:pt x="55" y="18"/>
                      </a:lnTo>
                      <a:lnTo>
                        <a:pt x="66" y="22"/>
                      </a:lnTo>
                      <a:lnTo>
                        <a:pt x="80" y="25"/>
                      </a:lnTo>
                      <a:lnTo>
                        <a:pt x="96" y="31"/>
                      </a:lnTo>
                      <a:lnTo>
                        <a:pt x="108" y="37"/>
                      </a:lnTo>
                      <a:lnTo>
                        <a:pt x="122" y="44"/>
                      </a:lnTo>
                      <a:lnTo>
                        <a:pt x="137" y="52"/>
                      </a:lnTo>
                      <a:lnTo>
                        <a:pt x="154" y="62"/>
                      </a:lnTo>
                      <a:lnTo>
                        <a:pt x="174" y="74"/>
                      </a:lnTo>
                      <a:lnTo>
                        <a:pt x="198" y="86"/>
                      </a:lnTo>
                      <a:lnTo>
                        <a:pt x="199" y="86"/>
                      </a:lnTo>
                      <a:lnTo>
                        <a:pt x="199" y="86"/>
                      </a:lnTo>
                      <a:lnTo>
                        <a:pt x="199" y="8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3" name="Freeform 117"/>
                <p:cNvSpPr>
                  <a:spLocks noChangeAspect="1"/>
                </p:cNvSpPr>
                <p:nvPr/>
              </p:nvSpPr>
              <p:spPr bwMode="auto">
                <a:xfrm>
                  <a:off x="4797" y="1667"/>
                  <a:ext cx="117" cy="111"/>
                </a:xfrm>
                <a:custGeom>
                  <a:avLst/>
                  <a:gdLst/>
                  <a:ahLst/>
                  <a:cxnLst>
                    <a:cxn ang="0">
                      <a:pos x="231" y="219"/>
                    </a:cxn>
                    <a:cxn ang="0">
                      <a:pos x="235" y="219"/>
                    </a:cxn>
                    <a:cxn ang="0">
                      <a:pos x="186" y="2"/>
                    </a:cxn>
                    <a:cxn ang="0">
                      <a:pos x="6" y="1"/>
                    </a:cxn>
                    <a:cxn ang="0">
                      <a:pos x="2" y="0"/>
                    </a:cxn>
                    <a:cxn ang="0">
                      <a:pos x="1" y="3"/>
                    </a:cxn>
                    <a:cxn ang="0">
                      <a:pos x="0" y="7"/>
                    </a:cxn>
                    <a:cxn ang="0">
                      <a:pos x="3" y="8"/>
                    </a:cxn>
                    <a:cxn ang="0">
                      <a:pos x="179" y="7"/>
                    </a:cxn>
                    <a:cxn ang="0">
                      <a:pos x="228" y="219"/>
                    </a:cxn>
                    <a:cxn ang="0">
                      <a:pos x="231" y="222"/>
                    </a:cxn>
                    <a:cxn ang="0">
                      <a:pos x="231" y="222"/>
                    </a:cxn>
                    <a:cxn ang="0">
                      <a:pos x="231" y="219"/>
                    </a:cxn>
                  </a:cxnLst>
                  <a:rect l="0" t="0" r="r" b="b"/>
                  <a:pathLst>
                    <a:path w="235" h="222">
                      <a:moveTo>
                        <a:pt x="231" y="219"/>
                      </a:moveTo>
                      <a:lnTo>
                        <a:pt x="235" y="219"/>
                      </a:lnTo>
                      <a:lnTo>
                        <a:pt x="186" y="2"/>
                      </a:lnTo>
                      <a:lnTo>
                        <a:pt x="6" y="1"/>
                      </a:lnTo>
                      <a:lnTo>
                        <a:pt x="2" y="0"/>
                      </a:lnTo>
                      <a:lnTo>
                        <a:pt x="1" y="3"/>
                      </a:lnTo>
                      <a:lnTo>
                        <a:pt x="0" y="7"/>
                      </a:lnTo>
                      <a:lnTo>
                        <a:pt x="3" y="8"/>
                      </a:lnTo>
                      <a:lnTo>
                        <a:pt x="179" y="7"/>
                      </a:lnTo>
                      <a:lnTo>
                        <a:pt x="228" y="219"/>
                      </a:lnTo>
                      <a:lnTo>
                        <a:pt x="231" y="222"/>
                      </a:lnTo>
                      <a:lnTo>
                        <a:pt x="231" y="222"/>
                      </a:lnTo>
                      <a:lnTo>
                        <a:pt x="231" y="21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4" name="Freeform 118"/>
                <p:cNvSpPr>
                  <a:spLocks noChangeAspect="1"/>
                </p:cNvSpPr>
                <p:nvPr/>
              </p:nvSpPr>
              <p:spPr bwMode="auto">
                <a:xfrm>
                  <a:off x="4796" y="1667"/>
                  <a:ext cx="3" cy="2"/>
                </a:xfrm>
                <a:custGeom>
                  <a:avLst/>
                  <a:gdLst/>
                  <a:ahLst/>
                  <a:cxnLst>
                    <a:cxn ang="0">
                      <a:pos x="3" y="1"/>
                    </a:cxn>
                    <a:cxn ang="0">
                      <a:pos x="0" y="0"/>
                    </a:cxn>
                    <a:cxn ang="0">
                      <a:pos x="6" y="4"/>
                    </a:cxn>
                    <a:cxn ang="0">
                      <a:pos x="2" y="4"/>
                    </a:cxn>
                    <a:cxn ang="0">
                      <a:pos x="3" y="1"/>
                    </a:cxn>
                  </a:cxnLst>
                  <a:rect l="0" t="0" r="r" b="b"/>
                  <a:pathLst>
                    <a:path w="6" h="4">
                      <a:moveTo>
                        <a:pt x="3" y="1"/>
                      </a:moveTo>
                      <a:lnTo>
                        <a:pt x="0" y="0"/>
                      </a:lnTo>
                      <a:lnTo>
                        <a:pt x="6" y="4"/>
                      </a:lnTo>
                      <a:lnTo>
                        <a:pt x="2" y="4"/>
                      </a:lnTo>
                      <a:lnTo>
                        <a:pt x="3" y="1"/>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5" name="Freeform 119"/>
                <p:cNvSpPr>
                  <a:spLocks noChangeAspect="1"/>
                </p:cNvSpPr>
                <p:nvPr/>
              </p:nvSpPr>
              <p:spPr bwMode="auto">
                <a:xfrm>
                  <a:off x="4771" y="1667"/>
                  <a:ext cx="28" cy="110"/>
                </a:xfrm>
                <a:custGeom>
                  <a:avLst/>
                  <a:gdLst/>
                  <a:ahLst/>
                  <a:cxnLst>
                    <a:cxn ang="0">
                      <a:pos x="51" y="0"/>
                    </a:cxn>
                    <a:cxn ang="0">
                      <a:pos x="0" y="220"/>
                    </a:cxn>
                    <a:cxn ang="0">
                      <a:pos x="4" y="220"/>
                    </a:cxn>
                    <a:cxn ang="0">
                      <a:pos x="7" y="220"/>
                    </a:cxn>
                    <a:cxn ang="0">
                      <a:pos x="57" y="4"/>
                    </a:cxn>
                    <a:cxn ang="0">
                      <a:pos x="51" y="0"/>
                    </a:cxn>
                  </a:cxnLst>
                  <a:rect l="0" t="0" r="r" b="b"/>
                  <a:pathLst>
                    <a:path w="57" h="220">
                      <a:moveTo>
                        <a:pt x="51" y="0"/>
                      </a:moveTo>
                      <a:lnTo>
                        <a:pt x="0" y="220"/>
                      </a:lnTo>
                      <a:lnTo>
                        <a:pt x="4" y="220"/>
                      </a:lnTo>
                      <a:lnTo>
                        <a:pt x="7" y="220"/>
                      </a:lnTo>
                      <a:lnTo>
                        <a:pt x="57" y="4"/>
                      </a:lnTo>
                      <a:lnTo>
                        <a:pt x="51"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6" name="Freeform 120"/>
                <p:cNvSpPr>
                  <a:spLocks noChangeAspect="1"/>
                </p:cNvSpPr>
                <p:nvPr/>
              </p:nvSpPr>
              <p:spPr bwMode="auto">
                <a:xfrm>
                  <a:off x="4771" y="1776"/>
                  <a:ext cx="4" cy="3"/>
                </a:xfrm>
                <a:custGeom>
                  <a:avLst/>
                  <a:gdLst/>
                  <a:ahLst/>
                  <a:cxnLst>
                    <a:cxn ang="0">
                      <a:pos x="4" y="3"/>
                    </a:cxn>
                    <a:cxn ang="0">
                      <a:pos x="1" y="0"/>
                    </a:cxn>
                    <a:cxn ang="0">
                      <a:pos x="0" y="1"/>
                    </a:cxn>
                    <a:cxn ang="0">
                      <a:pos x="2" y="7"/>
                    </a:cxn>
                    <a:cxn ang="0">
                      <a:pos x="5" y="6"/>
                    </a:cxn>
                    <a:cxn ang="0">
                      <a:pos x="7" y="4"/>
                    </a:cxn>
                    <a:cxn ang="0">
                      <a:pos x="7" y="3"/>
                    </a:cxn>
                    <a:cxn ang="0">
                      <a:pos x="4" y="3"/>
                    </a:cxn>
                  </a:cxnLst>
                  <a:rect l="0" t="0" r="r" b="b"/>
                  <a:pathLst>
                    <a:path w="7" h="7">
                      <a:moveTo>
                        <a:pt x="4" y="3"/>
                      </a:moveTo>
                      <a:lnTo>
                        <a:pt x="1" y="0"/>
                      </a:lnTo>
                      <a:lnTo>
                        <a:pt x="0" y="1"/>
                      </a:lnTo>
                      <a:lnTo>
                        <a:pt x="2" y="7"/>
                      </a:lnTo>
                      <a:lnTo>
                        <a:pt x="5" y="6"/>
                      </a:lnTo>
                      <a:lnTo>
                        <a:pt x="7" y="4"/>
                      </a:lnTo>
                      <a:lnTo>
                        <a:pt x="7" y="3"/>
                      </a:lnTo>
                      <a:lnTo>
                        <a:pt x="4" y="3"/>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7" name="Freeform 121"/>
                <p:cNvSpPr>
                  <a:spLocks noChangeAspect="1"/>
                </p:cNvSpPr>
                <p:nvPr/>
              </p:nvSpPr>
              <p:spPr bwMode="auto">
                <a:xfrm>
                  <a:off x="4845" y="1840"/>
                  <a:ext cx="246" cy="493"/>
                </a:xfrm>
                <a:custGeom>
                  <a:avLst/>
                  <a:gdLst/>
                  <a:ahLst/>
                  <a:cxnLst>
                    <a:cxn ang="0">
                      <a:pos x="0" y="979"/>
                    </a:cxn>
                    <a:cxn ang="0">
                      <a:pos x="0" y="986"/>
                    </a:cxn>
                    <a:cxn ang="0">
                      <a:pos x="66" y="981"/>
                    </a:cxn>
                    <a:cxn ang="0">
                      <a:pos x="133" y="967"/>
                    </a:cxn>
                    <a:cxn ang="0">
                      <a:pos x="191" y="947"/>
                    </a:cxn>
                    <a:cxn ang="0">
                      <a:pos x="242" y="921"/>
                    </a:cxn>
                    <a:cxn ang="0">
                      <a:pos x="304" y="879"/>
                    </a:cxn>
                    <a:cxn ang="0">
                      <a:pos x="348" y="841"/>
                    </a:cxn>
                    <a:cxn ang="0">
                      <a:pos x="386" y="797"/>
                    </a:cxn>
                    <a:cxn ang="0">
                      <a:pos x="429" y="735"/>
                    </a:cxn>
                    <a:cxn ang="0">
                      <a:pos x="454" y="684"/>
                    </a:cxn>
                    <a:cxn ang="0">
                      <a:pos x="475" y="625"/>
                    </a:cxn>
                    <a:cxn ang="0">
                      <a:pos x="488" y="559"/>
                    </a:cxn>
                    <a:cxn ang="0">
                      <a:pos x="493" y="493"/>
                    </a:cxn>
                    <a:cxn ang="0">
                      <a:pos x="488" y="427"/>
                    </a:cxn>
                    <a:cxn ang="0">
                      <a:pos x="475" y="362"/>
                    </a:cxn>
                    <a:cxn ang="0">
                      <a:pos x="454" y="302"/>
                    </a:cxn>
                    <a:cxn ang="0">
                      <a:pos x="429" y="251"/>
                    </a:cxn>
                    <a:cxn ang="0">
                      <a:pos x="386" y="189"/>
                    </a:cxn>
                    <a:cxn ang="0">
                      <a:pos x="348" y="145"/>
                    </a:cxn>
                    <a:cxn ang="0">
                      <a:pos x="304" y="106"/>
                    </a:cxn>
                    <a:cxn ang="0">
                      <a:pos x="241" y="65"/>
                    </a:cxn>
                    <a:cxn ang="0">
                      <a:pos x="191" y="39"/>
                    </a:cxn>
                    <a:cxn ang="0">
                      <a:pos x="133" y="19"/>
                    </a:cxn>
                    <a:cxn ang="0">
                      <a:pos x="66" y="5"/>
                    </a:cxn>
                    <a:cxn ang="0">
                      <a:pos x="0" y="0"/>
                    </a:cxn>
                    <a:cxn ang="0">
                      <a:pos x="0" y="7"/>
                    </a:cxn>
                    <a:cxn ang="0">
                      <a:pos x="66" y="12"/>
                    </a:cxn>
                    <a:cxn ang="0">
                      <a:pos x="128" y="26"/>
                    </a:cxn>
                    <a:cxn ang="0">
                      <a:pos x="189" y="46"/>
                    </a:cxn>
                    <a:cxn ang="0">
                      <a:pos x="252" y="78"/>
                    </a:cxn>
                    <a:cxn ang="0">
                      <a:pos x="293" y="106"/>
                    </a:cxn>
                    <a:cxn ang="0">
                      <a:pos x="343" y="150"/>
                    </a:cxn>
                    <a:cxn ang="0">
                      <a:pos x="388" y="201"/>
                    </a:cxn>
                    <a:cxn ang="0">
                      <a:pos x="417" y="242"/>
                    </a:cxn>
                    <a:cxn ang="0">
                      <a:pos x="447" y="304"/>
                    </a:cxn>
                    <a:cxn ang="0">
                      <a:pos x="468" y="366"/>
                    </a:cxn>
                    <a:cxn ang="0">
                      <a:pos x="482" y="427"/>
                    </a:cxn>
                    <a:cxn ang="0">
                      <a:pos x="486" y="493"/>
                    </a:cxn>
                    <a:cxn ang="0">
                      <a:pos x="482" y="559"/>
                    </a:cxn>
                    <a:cxn ang="0">
                      <a:pos x="468" y="621"/>
                    </a:cxn>
                    <a:cxn ang="0">
                      <a:pos x="447" y="682"/>
                    </a:cxn>
                    <a:cxn ang="0">
                      <a:pos x="417" y="744"/>
                    </a:cxn>
                    <a:cxn ang="0">
                      <a:pos x="388" y="785"/>
                    </a:cxn>
                    <a:cxn ang="0">
                      <a:pos x="343" y="836"/>
                    </a:cxn>
                    <a:cxn ang="0">
                      <a:pos x="293" y="881"/>
                    </a:cxn>
                    <a:cxn ang="0">
                      <a:pos x="251" y="910"/>
                    </a:cxn>
                    <a:cxn ang="0">
                      <a:pos x="189" y="940"/>
                    </a:cxn>
                    <a:cxn ang="0">
                      <a:pos x="128" y="960"/>
                    </a:cxn>
                    <a:cxn ang="0">
                      <a:pos x="66" y="974"/>
                    </a:cxn>
                    <a:cxn ang="0">
                      <a:pos x="0" y="979"/>
                    </a:cxn>
                  </a:cxnLst>
                  <a:rect l="0" t="0" r="r" b="b"/>
                  <a:pathLst>
                    <a:path w="493" h="986">
                      <a:moveTo>
                        <a:pt x="0" y="979"/>
                      </a:moveTo>
                      <a:lnTo>
                        <a:pt x="0" y="986"/>
                      </a:lnTo>
                      <a:lnTo>
                        <a:pt x="66" y="981"/>
                      </a:lnTo>
                      <a:lnTo>
                        <a:pt x="133" y="967"/>
                      </a:lnTo>
                      <a:lnTo>
                        <a:pt x="191" y="947"/>
                      </a:lnTo>
                      <a:lnTo>
                        <a:pt x="242" y="921"/>
                      </a:lnTo>
                      <a:lnTo>
                        <a:pt x="304" y="879"/>
                      </a:lnTo>
                      <a:lnTo>
                        <a:pt x="348" y="841"/>
                      </a:lnTo>
                      <a:lnTo>
                        <a:pt x="386" y="797"/>
                      </a:lnTo>
                      <a:lnTo>
                        <a:pt x="429" y="735"/>
                      </a:lnTo>
                      <a:lnTo>
                        <a:pt x="454" y="684"/>
                      </a:lnTo>
                      <a:lnTo>
                        <a:pt x="475" y="625"/>
                      </a:lnTo>
                      <a:lnTo>
                        <a:pt x="488" y="559"/>
                      </a:lnTo>
                      <a:lnTo>
                        <a:pt x="493" y="493"/>
                      </a:lnTo>
                      <a:lnTo>
                        <a:pt x="488" y="427"/>
                      </a:lnTo>
                      <a:lnTo>
                        <a:pt x="475" y="362"/>
                      </a:lnTo>
                      <a:lnTo>
                        <a:pt x="454" y="302"/>
                      </a:lnTo>
                      <a:lnTo>
                        <a:pt x="429" y="251"/>
                      </a:lnTo>
                      <a:lnTo>
                        <a:pt x="386" y="189"/>
                      </a:lnTo>
                      <a:lnTo>
                        <a:pt x="348" y="145"/>
                      </a:lnTo>
                      <a:lnTo>
                        <a:pt x="304" y="106"/>
                      </a:lnTo>
                      <a:lnTo>
                        <a:pt x="241" y="65"/>
                      </a:lnTo>
                      <a:lnTo>
                        <a:pt x="191" y="39"/>
                      </a:lnTo>
                      <a:lnTo>
                        <a:pt x="133" y="19"/>
                      </a:lnTo>
                      <a:lnTo>
                        <a:pt x="66" y="5"/>
                      </a:lnTo>
                      <a:lnTo>
                        <a:pt x="0" y="0"/>
                      </a:lnTo>
                      <a:lnTo>
                        <a:pt x="0" y="7"/>
                      </a:lnTo>
                      <a:lnTo>
                        <a:pt x="66" y="12"/>
                      </a:lnTo>
                      <a:lnTo>
                        <a:pt x="128" y="26"/>
                      </a:lnTo>
                      <a:lnTo>
                        <a:pt x="189" y="46"/>
                      </a:lnTo>
                      <a:lnTo>
                        <a:pt x="252" y="78"/>
                      </a:lnTo>
                      <a:lnTo>
                        <a:pt x="293" y="106"/>
                      </a:lnTo>
                      <a:lnTo>
                        <a:pt x="343" y="150"/>
                      </a:lnTo>
                      <a:lnTo>
                        <a:pt x="388" y="201"/>
                      </a:lnTo>
                      <a:lnTo>
                        <a:pt x="417" y="242"/>
                      </a:lnTo>
                      <a:lnTo>
                        <a:pt x="447" y="304"/>
                      </a:lnTo>
                      <a:lnTo>
                        <a:pt x="468" y="366"/>
                      </a:lnTo>
                      <a:lnTo>
                        <a:pt x="482" y="427"/>
                      </a:lnTo>
                      <a:lnTo>
                        <a:pt x="486" y="493"/>
                      </a:lnTo>
                      <a:lnTo>
                        <a:pt x="482" y="559"/>
                      </a:lnTo>
                      <a:lnTo>
                        <a:pt x="468" y="621"/>
                      </a:lnTo>
                      <a:lnTo>
                        <a:pt x="447" y="682"/>
                      </a:lnTo>
                      <a:lnTo>
                        <a:pt x="417" y="744"/>
                      </a:lnTo>
                      <a:lnTo>
                        <a:pt x="388" y="785"/>
                      </a:lnTo>
                      <a:lnTo>
                        <a:pt x="343" y="836"/>
                      </a:lnTo>
                      <a:lnTo>
                        <a:pt x="293" y="881"/>
                      </a:lnTo>
                      <a:lnTo>
                        <a:pt x="251" y="910"/>
                      </a:lnTo>
                      <a:lnTo>
                        <a:pt x="189" y="940"/>
                      </a:lnTo>
                      <a:lnTo>
                        <a:pt x="128" y="960"/>
                      </a:lnTo>
                      <a:lnTo>
                        <a:pt x="66" y="974"/>
                      </a:lnTo>
                      <a:lnTo>
                        <a:pt x="0" y="97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8" name="Freeform 122"/>
                <p:cNvSpPr>
                  <a:spLocks noChangeAspect="1"/>
                </p:cNvSpPr>
                <p:nvPr/>
              </p:nvSpPr>
              <p:spPr bwMode="auto">
                <a:xfrm>
                  <a:off x="4598" y="1840"/>
                  <a:ext cx="247" cy="493"/>
                </a:xfrm>
                <a:custGeom>
                  <a:avLst/>
                  <a:gdLst/>
                  <a:ahLst/>
                  <a:cxnLst>
                    <a:cxn ang="0">
                      <a:pos x="492" y="0"/>
                    </a:cxn>
                    <a:cxn ang="0">
                      <a:pos x="427" y="5"/>
                    </a:cxn>
                    <a:cxn ang="0">
                      <a:pos x="361" y="19"/>
                    </a:cxn>
                    <a:cxn ang="0">
                      <a:pos x="301" y="39"/>
                    </a:cxn>
                    <a:cxn ang="0">
                      <a:pos x="252" y="65"/>
                    </a:cxn>
                    <a:cxn ang="0">
                      <a:pos x="189" y="106"/>
                    </a:cxn>
                    <a:cxn ang="0">
                      <a:pos x="145" y="145"/>
                    </a:cxn>
                    <a:cxn ang="0">
                      <a:pos x="106" y="189"/>
                    </a:cxn>
                    <a:cxn ang="0">
                      <a:pos x="64" y="252"/>
                    </a:cxn>
                    <a:cxn ang="0">
                      <a:pos x="39" y="302"/>
                    </a:cxn>
                    <a:cxn ang="0">
                      <a:pos x="18" y="362"/>
                    </a:cxn>
                    <a:cxn ang="0">
                      <a:pos x="4" y="427"/>
                    </a:cxn>
                    <a:cxn ang="0">
                      <a:pos x="0" y="493"/>
                    </a:cxn>
                    <a:cxn ang="0">
                      <a:pos x="4" y="559"/>
                    </a:cxn>
                    <a:cxn ang="0">
                      <a:pos x="18" y="625"/>
                    </a:cxn>
                    <a:cxn ang="0">
                      <a:pos x="39" y="684"/>
                    </a:cxn>
                    <a:cxn ang="0">
                      <a:pos x="64" y="734"/>
                    </a:cxn>
                    <a:cxn ang="0">
                      <a:pos x="106" y="797"/>
                    </a:cxn>
                    <a:cxn ang="0">
                      <a:pos x="145" y="841"/>
                    </a:cxn>
                    <a:cxn ang="0">
                      <a:pos x="189" y="879"/>
                    </a:cxn>
                    <a:cxn ang="0">
                      <a:pos x="251" y="921"/>
                    </a:cxn>
                    <a:cxn ang="0">
                      <a:pos x="301" y="947"/>
                    </a:cxn>
                    <a:cxn ang="0">
                      <a:pos x="361" y="967"/>
                    </a:cxn>
                    <a:cxn ang="0">
                      <a:pos x="427" y="981"/>
                    </a:cxn>
                    <a:cxn ang="0">
                      <a:pos x="492" y="986"/>
                    </a:cxn>
                    <a:cxn ang="0">
                      <a:pos x="492" y="986"/>
                    </a:cxn>
                    <a:cxn ang="0">
                      <a:pos x="492" y="979"/>
                    </a:cxn>
                    <a:cxn ang="0">
                      <a:pos x="427" y="974"/>
                    </a:cxn>
                    <a:cxn ang="0">
                      <a:pos x="366" y="960"/>
                    </a:cxn>
                    <a:cxn ang="0">
                      <a:pos x="304" y="940"/>
                    </a:cxn>
                    <a:cxn ang="0">
                      <a:pos x="242" y="910"/>
                    </a:cxn>
                    <a:cxn ang="0">
                      <a:pos x="200" y="881"/>
                    </a:cxn>
                    <a:cxn ang="0">
                      <a:pos x="149" y="836"/>
                    </a:cxn>
                    <a:cxn ang="0">
                      <a:pos x="106" y="785"/>
                    </a:cxn>
                    <a:cxn ang="0">
                      <a:pos x="78" y="745"/>
                    </a:cxn>
                    <a:cxn ang="0">
                      <a:pos x="46" y="682"/>
                    </a:cxn>
                    <a:cxn ang="0">
                      <a:pos x="25" y="621"/>
                    </a:cxn>
                    <a:cxn ang="0">
                      <a:pos x="11" y="559"/>
                    </a:cxn>
                    <a:cxn ang="0">
                      <a:pos x="7" y="493"/>
                    </a:cxn>
                    <a:cxn ang="0">
                      <a:pos x="11" y="427"/>
                    </a:cxn>
                    <a:cxn ang="0">
                      <a:pos x="25" y="366"/>
                    </a:cxn>
                    <a:cxn ang="0">
                      <a:pos x="46" y="304"/>
                    </a:cxn>
                    <a:cxn ang="0">
                      <a:pos x="78" y="241"/>
                    </a:cxn>
                    <a:cxn ang="0">
                      <a:pos x="106" y="201"/>
                    </a:cxn>
                    <a:cxn ang="0">
                      <a:pos x="149" y="150"/>
                    </a:cxn>
                    <a:cxn ang="0">
                      <a:pos x="200" y="106"/>
                    </a:cxn>
                    <a:cxn ang="0">
                      <a:pos x="240" y="78"/>
                    </a:cxn>
                    <a:cxn ang="0">
                      <a:pos x="304" y="46"/>
                    </a:cxn>
                    <a:cxn ang="0">
                      <a:pos x="366" y="26"/>
                    </a:cxn>
                    <a:cxn ang="0">
                      <a:pos x="427" y="12"/>
                    </a:cxn>
                    <a:cxn ang="0">
                      <a:pos x="492" y="7"/>
                    </a:cxn>
                    <a:cxn ang="0">
                      <a:pos x="492" y="0"/>
                    </a:cxn>
                  </a:cxnLst>
                  <a:rect l="0" t="0" r="r" b="b"/>
                  <a:pathLst>
                    <a:path w="492" h="986">
                      <a:moveTo>
                        <a:pt x="492" y="0"/>
                      </a:moveTo>
                      <a:lnTo>
                        <a:pt x="427" y="5"/>
                      </a:lnTo>
                      <a:lnTo>
                        <a:pt x="361" y="19"/>
                      </a:lnTo>
                      <a:lnTo>
                        <a:pt x="301" y="39"/>
                      </a:lnTo>
                      <a:lnTo>
                        <a:pt x="252" y="65"/>
                      </a:lnTo>
                      <a:lnTo>
                        <a:pt x="189" y="106"/>
                      </a:lnTo>
                      <a:lnTo>
                        <a:pt x="145" y="145"/>
                      </a:lnTo>
                      <a:lnTo>
                        <a:pt x="106" y="189"/>
                      </a:lnTo>
                      <a:lnTo>
                        <a:pt x="64" y="252"/>
                      </a:lnTo>
                      <a:lnTo>
                        <a:pt x="39" y="302"/>
                      </a:lnTo>
                      <a:lnTo>
                        <a:pt x="18" y="362"/>
                      </a:lnTo>
                      <a:lnTo>
                        <a:pt x="4" y="427"/>
                      </a:lnTo>
                      <a:lnTo>
                        <a:pt x="0" y="493"/>
                      </a:lnTo>
                      <a:lnTo>
                        <a:pt x="4" y="559"/>
                      </a:lnTo>
                      <a:lnTo>
                        <a:pt x="18" y="625"/>
                      </a:lnTo>
                      <a:lnTo>
                        <a:pt x="39" y="684"/>
                      </a:lnTo>
                      <a:lnTo>
                        <a:pt x="64" y="734"/>
                      </a:lnTo>
                      <a:lnTo>
                        <a:pt x="106" y="797"/>
                      </a:lnTo>
                      <a:lnTo>
                        <a:pt x="145" y="841"/>
                      </a:lnTo>
                      <a:lnTo>
                        <a:pt x="189" y="879"/>
                      </a:lnTo>
                      <a:lnTo>
                        <a:pt x="251" y="921"/>
                      </a:lnTo>
                      <a:lnTo>
                        <a:pt x="301" y="947"/>
                      </a:lnTo>
                      <a:lnTo>
                        <a:pt x="361" y="967"/>
                      </a:lnTo>
                      <a:lnTo>
                        <a:pt x="427" y="981"/>
                      </a:lnTo>
                      <a:lnTo>
                        <a:pt x="492" y="986"/>
                      </a:lnTo>
                      <a:lnTo>
                        <a:pt x="492" y="986"/>
                      </a:lnTo>
                      <a:lnTo>
                        <a:pt x="492" y="979"/>
                      </a:lnTo>
                      <a:lnTo>
                        <a:pt x="427" y="974"/>
                      </a:lnTo>
                      <a:lnTo>
                        <a:pt x="366" y="960"/>
                      </a:lnTo>
                      <a:lnTo>
                        <a:pt x="304" y="940"/>
                      </a:lnTo>
                      <a:lnTo>
                        <a:pt x="242" y="910"/>
                      </a:lnTo>
                      <a:lnTo>
                        <a:pt x="200" y="881"/>
                      </a:lnTo>
                      <a:lnTo>
                        <a:pt x="149" y="836"/>
                      </a:lnTo>
                      <a:lnTo>
                        <a:pt x="106" y="785"/>
                      </a:lnTo>
                      <a:lnTo>
                        <a:pt x="78" y="745"/>
                      </a:lnTo>
                      <a:lnTo>
                        <a:pt x="46" y="682"/>
                      </a:lnTo>
                      <a:lnTo>
                        <a:pt x="25" y="621"/>
                      </a:lnTo>
                      <a:lnTo>
                        <a:pt x="11" y="559"/>
                      </a:lnTo>
                      <a:lnTo>
                        <a:pt x="7" y="493"/>
                      </a:lnTo>
                      <a:lnTo>
                        <a:pt x="11" y="427"/>
                      </a:lnTo>
                      <a:lnTo>
                        <a:pt x="25" y="366"/>
                      </a:lnTo>
                      <a:lnTo>
                        <a:pt x="46" y="304"/>
                      </a:lnTo>
                      <a:lnTo>
                        <a:pt x="78" y="241"/>
                      </a:lnTo>
                      <a:lnTo>
                        <a:pt x="106" y="201"/>
                      </a:lnTo>
                      <a:lnTo>
                        <a:pt x="149" y="150"/>
                      </a:lnTo>
                      <a:lnTo>
                        <a:pt x="200" y="106"/>
                      </a:lnTo>
                      <a:lnTo>
                        <a:pt x="240" y="78"/>
                      </a:lnTo>
                      <a:lnTo>
                        <a:pt x="304" y="46"/>
                      </a:lnTo>
                      <a:lnTo>
                        <a:pt x="366" y="26"/>
                      </a:lnTo>
                      <a:lnTo>
                        <a:pt x="427" y="12"/>
                      </a:lnTo>
                      <a:lnTo>
                        <a:pt x="492" y="7"/>
                      </a:lnTo>
                      <a:lnTo>
                        <a:pt x="492"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59" name="Freeform 123"/>
                <p:cNvSpPr>
                  <a:spLocks noChangeAspect="1"/>
                </p:cNvSpPr>
                <p:nvPr/>
              </p:nvSpPr>
              <p:spPr bwMode="auto">
                <a:xfrm>
                  <a:off x="4845" y="2010"/>
                  <a:ext cx="76" cy="153"/>
                </a:xfrm>
                <a:custGeom>
                  <a:avLst/>
                  <a:gdLst/>
                  <a:ahLst/>
                  <a:cxnLst>
                    <a:cxn ang="0">
                      <a:pos x="0" y="299"/>
                    </a:cxn>
                    <a:cxn ang="0">
                      <a:pos x="0" y="306"/>
                    </a:cxn>
                    <a:cxn ang="0">
                      <a:pos x="20" y="304"/>
                    </a:cxn>
                    <a:cxn ang="0">
                      <a:pos x="41" y="300"/>
                    </a:cxn>
                    <a:cxn ang="0">
                      <a:pos x="59" y="293"/>
                    </a:cxn>
                    <a:cxn ang="0">
                      <a:pos x="75" y="285"/>
                    </a:cxn>
                    <a:cxn ang="0">
                      <a:pos x="94" y="273"/>
                    </a:cxn>
                    <a:cxn ang="0">
                      <a:pos x="109" y="260"/>
                    </a:cxn>
                    <a:cxn ang="0">
                      <a:pos x="120" y="246"/>
                    </a:cxn>
                    <a:cxn ang="0">
                      <a:pos x="133" y="228"/>
                    </a:cxn>
                    <a:cxn ang="0">
                      <a:pos x="141" y="212"/>
                    </a:cxn>
                    <a:cxn ang="0">
                      <a:pos x="148" y="193"/>
                    </a:cxn>
                    <a:cxn ang="0">
                      <a:pos x="151" y="173"/>
                    </a:cxn>
                    <a:cxn ang="0">
                      <a:pos x="153" y="153"/>
                    </a:cxn>
                    <a:cxn ang="0">
                      <a:pos x="151" y="133"/>
                    </a:cxn>
                    <a:cxn ang="0">
                      <a:pos x="148" y="113"/>
                    </a:cxn>
                    <a:cxn ang="0">
                      <a:pos x="141" y="94"/>
                    </a:cxn>
                    <a:cxn ang="0">
                      <a:pos x="133" y="78"/>
                    </a:cxn>
                    <a:cxn ang="0">
                      <a:pos x="120" y="60"/>
                    </a:cxn>
                    <a:cxn ang="0">
                      <a:pos x="107" y="45"/>
                    </a:cxn>
                    <a:cxn ang="0">
                      <a:pos x="94" y="33"/>
                    </a:cxn>
                    <a:cxn ang="0">
                      <a:pos x="75" y="21"/>
                    </a:cxn>
                    <a:cxn ang="0">
                      <a:pos x="59" y="13"/>
                    </a:cxn>
                    <a:cxn ang="0">
                      <a:pos x="41" y="6"/>
                    </a:cxn>
                    <a:cxn ang="0">
                      <a:pos x="20" y="2"/>
                    </a:cxn>
                    <a:cxn ang="0">
                      <a:pos x="0" y="0"/>
                    </a:cxn>
                    <a:cxn ang="0">
                      <a:pos x="0" y="7"/>
                    </a:cxn>
                    <a:cxn ang="0">
                      <a:pos x="20" y="9"/>
                    </a:cxn>
                    <a:cxn ang="0">
                      <a:pos x="38" y="13"/>
                    </a:cxn>
                    <a:cxn ang="0">
                      <a:pos x="57" y="19"/>
                    </a:cxn>
                    <a:cxn ang="0">
                      <a:pos x="75" y="27"/>
                    </a:cxn>
                    <a:cxn ang="0">
                      <a:pos x="89" y="38"/>
                    </a:cxn>
                    <a:cxn ang="0">
                      <a:pos x="103" y="49"/>
                    </a:cxn>
                    <a:cxn ang="0">
                      <a:pos x="116" y="64"/>
                    </a:cxn>
                    <a:cxn ang="0">
                      <a:pos x="126" y="78"/>
                    </a:cxn>
                    <a:cxn ang="0">
                      <a:pos x="134" y="97"/>
                    </a:cxn>
                    <a:cxn ang="0">
                      <a:pos x="141" y="115"/>
                    </a:cxn>
                    <a:cxn ang="0">
                      <a:pos x="144" y="133"/>
                    </a:cxn>
                    <a:cxn ang="0">
                      <a:pos x="147" y="153"/>
                    </a:cxn>
                    <a:cxn ang="0">
                      <a:pos x="144" y="173"/>
                    </a:cxn>
                    <a:cxn ang="0">
                      <a:pos x="141" y="191"/>
                    </a:cxn>
                    <a:cxn ang="0">
                      <a:pos x="134" y="209"/>
                    </a:cxn>
                    <a:cxn ang="0">
                      <a:pos x="126" y="228"/>
                    </a:cxn>
                    <a:cxn ang="0">
                      <a:pos x="116" y="242"/>
                    </a:cxn>
                    <a:cxn ang="0">
                      <a:pos x="104" y="255"/>
                    </a:cxn>
                    <a:cxn ang="0">
                      <a:pos x="89" y="268"/>
                    </a:cxn>
                    <a:cxn ang="0">
                      <a:pos x="75" y="279"/>
                    </a:cxn>
                    <a:cxn ang="0">
                      <a:pos x="57" y="287"/>
                    </a:cxn>
                    <a:cxn ang="0">
                      <a:pos x="38" y="293"/>
                    </a:cxn>
                    <a:cxn ang="0">
                      <a:pos x="20" y="297"/>
                    </a:cxn>
                    <a:cxn ang="0">
                      <a:pos x="0" y="299"/>
                    </a:cxn>
                  </a:cxnLst>
                  <a:rect l="0" t="0" r="r" b="b"/>
                  <a:pathLst>
                    <a:path w="153" h="306">
                      <a:moveTo>
                        <a:pt x="0" y="299"/>
                      </a:moveTo>
                      <a:lnTo>
                        <a:pt x="0" y="306"/>
                      </a:lnTo>
                      <a:lnTo>
                        <a:pt x="20" y="304"/>
                      </a:lnTo>
                      <a:lnTo>
                        <a:pt x="41" y="300"/>
                      </a:lnTo>
                      <a:lnTo>
                        <a:pt x="59" y="293"/>
                      </a:lnTo>
                      <a:lnTo>
                        <a:pt x="75" y="285"/>
                      </a:lnTo>
                      <a:lnTo>
                        <a:pt x="94" y="273"/>
                      </a:lnTo>
                      <a:lnTo>
                        <a:pt x="109" y="260"/>
                      </a:lnTo>
                      <a:lnTo>
                        <a:pt x="120" y="246"/>
                      </a:lnTo>
                      <a:lnTo>
                        <a:pt x="133" y="228"/>
                      </a:lnTo>
                      <a:lnTo>
                        <a:pt x="141" y="212"/>
                      </a:lnTo>
                      <a:lnTo>
                        <a:pt x="148" y="193"/>
                      </a:lnTo>
                      <a:lnTo>
                        <a:pt x="151" y="173"/>
                      </a:lnTo>
                      <a:lnTo>
                        <a:pt x="153" y="153"/>
                      </a:lnTo>
                      <a:lnTo>
                        <a:pt x="151" y="133"/>
                      </a:lnTo>
                      <a:lnTo>
                        <a:pt x="148" y="113"/>
                      </a:lnTo>
                      <a:lnTo>
                        <a:pt x="141" y="94"/>
                      </a:lnTo>
                      <a:lnTo>
                        <a:pt x="133" y="78"/>
                      </a:lnTo>
                      <a:lnTo>
                        <a:pt x="120" y="60"/>
                      </a:lnTo>
                      <a:lnTo>
                        <a:pt x="107" y="45"/>
                      </a:lnTo>
                      <a:lnTo>
                        <a:pt x="94" y="33"/>
                      </a:lnTo>
                      <a:lnTo>
                        <a:pt x="75" y="21"/>
                      </a:lnTo>
                      <a:lnTo>
                        <a:pt x="59" y="13"/>
                      </a:lnTo>
                      <a:lnTo>
                        <a:pt x="41" y="6"/>
                      </a:lnTo>
                      <a:lnTo>
                        <a:pt x="20" y="2"/>
                      </a:lnTo>
                      <a:lnTo>
                        <a:pt x="0" y="0"/>
                      </a:lnTo>
                      <a:lnTo>
                        <a:pt x="0" y="7"/>
                      </a:lnTo>
                      <a:lnTo>
                        <a:pt x="20" y="9"/>
                      </a:lnTo>
                      <a:lnTo>
                        <a:pt x="38" y="13"/>
                      </a:lnTo>
                      <a:lnTo>
                        <a:pt x="57" y="19"/>
                      </a:lnTo>
                      <a:lnTo>
                        <a:pt x="75" y="27"/>
                      </a:lnTo>
                      <a:lnTo>
                        <a:pt x="89" y="38"/>
                      </a:lnTo>
                      <a:lnTo>
                        <a:pt x="103" y="49"/>
                      </a:lnTo>
                      <a:lnTo>
                        <a:pt x="116" y="64"/>
                      </a:lnTo>
                      <a:lnTo>
                        <a:pt x="126" y="78"/>
                      </a:lnTo>
                      <a:lnTo>
                        <a:pt x="134" y="97"/>
                      </a:lnTo>
                      <a:lnTo>
                        <a:pt x="141" y="115"/>
                      </a:lnTo>
                      <a:lnTo>
                        <a:pt x="144" y="133"/>
                      </a:lnTo>
                      <a:lnTo>
                        <a:pt x="147" y="153"/>
                      </a:lnTo>
                      <a:lnTo>
                        <a:pt x="144" y="173"/>
                      </a:lnTo>
                      <a:lnTo>
                        <a:pt x="141" y="191"/>
                      </a:lnTo>
                      <a:lnTo>
                        <a:pt x="134" y="209"/>
                      </a:lnTo>
                      <a:lnTo>
                        <a:pt x="126" y="228"/>
                      </a:lnTo>
                      <a:lnTo>
                        <a:pt x="116" y="242"/>
                      </a:lnTo>
                      <a:lnTo>
                        <a:pt x="104" y="255"/>
                      </a:lnTo>
                      <a:lnTo>
                        <a:pt x="89" y="268"/>
                      </a:lnTo>
                      <a:lnTo>
                        <a:pt x="75" y="279"/>
                      </a:lnTo>
                      <a:lnTo>
                        <a:pt x="57" y="287"/>
                      </a:lnTo>
                      <a:lnTo>
                        <a:pt x="38" y="293"/>
                      </a:lnTo>
                      <a:lnTo>
                        <a:pt x="20" y="297"/>
                      </a:lnTo>
                      <a:lnTo>
                        <a:pt x="0" y="299"/>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sp>
              <p:nvSpPr>
                <p:cNvPr id="116860" name="Freeform 124"/>
                <p:cNvSpPr>
                  <a:spLocks noChangeAspect="1"/>
                </p:cNvSpPr>
                <p:nvPr/>
              </p:nvSpPr>
              <p:spPr bwMode="auto">
                <a:xfrm>
                  <a:off x="4768" y="2010"/>
                  <a:ext cx="77" cy="153"/>
                </a:xfrm>
                <a:custGeom>
                  <a:avLst/>
                  <a:gdLst/>
                  <a:ahLst/>
                  <a:cxnLst>
                    <a:cxn ang="0">
                      <a:pos x="153" y="0"/>
                    </a:cxn>
                    <a:cxn ang="0">
                      <a:pos x="134" y="2"/>
                    </a:cxn>
                    <a:cxn ang="0">
                      <a:pos x="113" y="6"/>
                    </a:cxn>
                    <a:cxn ang="0">
                      <a:pos x="95" y="13"/>
                    </a:cxn>
                    <a:cxn ang="0">
                      <a:pos x="79" y="21"/>
                    </a:cxn>
                    <a:cxn ang="0">
                      <a:pos x="60" y="33"/>
                    </a:cxn>
                    <a:cxn ang="0">
                      <a:pos x="45" y="46"/>
                    </a:cxn>
                    <a:cxn ang="0">
                      <a:pos x="34" y="60"/>
                    </a:cxn>
                    <a:cxn ang="0">
                      <a:pos x="21" y="78"/>
                    </a:cxn>
                    <a:cxn ang="0">
                      <a:pos x="13" y="94"/>
                    </a:cxn>
                    <a:cxn ang="0">
                      <a:pos x="6" y="113"/>
                    </a:cxn>
                    <a:cxn ang="0">
                      <a:pos x="3" y="133"/>
                    </a:cxn>
                    <a:cxn ang="0">
                      <a:pos x="0" y="153"/>
                    </a:cxn>
                    <a:cxn ang="0">
                      <a:pos x="3" y="173"/>
                    </a:cxn>
                    <a:cxn ang="0">
                      <a:pos x="6" y="193"/>
                    </a:cxn>
                    <a:cxn ang="0">
                      <a:pos x="13" y="212"/>
                    </a:cxn>
                    <a:cxn ang="0">
                      <a:pos x="21" y="228"/>
                    </a:cxn>
                    <a:cxn ang="0">
                      <a:pos x="34" y="246"/>
                    </a:cxn>
                    <a:cxn ang="0">
                      <a:pos x="46" y="261"/>
                    </a:cxn>
                    <a:cxn ang="0">
                      <a:pos x="60" y="273"/>
                    </a:cxn>
                    <a:cxn ang="0">
                      <a:pos x="79" y="285"/>
                    </a:cxn>
                    <a:cxn ang="0">
                      <a:pos x="95" y="293"/>
                    </a:cxn>
                    <a:cxn ang="0">
                      <a:pos x="113" y="300"/>
                    </a:cxn>
                    <a:cxn ang="0">
                      <a:pos x="134" y="304"/>
                    </a:cxn>
                    <a:cxn ang="0">
                      <a:pos x="153" y="306"/>
                    </a:cxn>
                    <a:cxn ang="0">
                      <a:pos x="153" y="306"/>
                    </a:cxn>
                    <a:cxn ang="0">
                      <a:pos x="153" y="299"/>
                    </a:cxn>
                    <a:cxn ang="0">
                      <a:pos x="134" y="297"/>
                    </a:cxn>
                    <a:cxn ang="0">
                      <a:pos x="115" y="293"/>
                    </a:cxn>
                    <a:cxn ang="0">
                      <a:pos x="97" y="287"/>
                    </a:cxn>
                    <a:cxn ang="0">
                      <a:pos x="79" y="279"/>
                    </a:cxn>
                    <a:cxn ang="0">
                      <a:pos x="65" y="268"/>
                    </a:cxn>
                    <a:cxn ang="0">
                      <a:pos x="51" y="257"/>
                    </a:cxn>
                    <a:cxn ang="0">
                      <a:pos x="38" y="242"/>
                    </a:cxn>
                    <a:cxn ang="0">
                      <a:pos x="28" y="228"/>
                    </a:cxn>
                    <a:cxn ang="0">
                      <a:pos x="20" y="209"/>
                    </a:cxn>
                    <a:cxn ang="0">
                      <a:pos x="13" y="191"/>
                    </a:cxn>
                    <a:cxn ang="0">
                      <a:pos x="10" y="173"/>
                    </a:cxn>
                    <a:cxn ang="0">
                      <a:pos x="7" y="153"/>
                    </a:cxn>
                    <a:cxn ang="0">
                      <a:pos x="10" y="133"/>
                    </a:cxn>
                    <a:cxn ang="0">
                      <a:pos x="13" y="115"/>
                    </a:cxn>
                    <a:cxn ang="0">
                      <a:pos x="20" y="97"/>
                    </a:cxn>
                    <a:cxn ang="0">
                      <a:pos x="28" y="78"/>
                    </a:cxn>
                    <a:cxn ang="0">
                      <a:pos x="38" y="64"/>
                    </a:cxn>
                    <a:cxn ang="0">
                      <a:pos x="50" y="51"/>
                    </a:cxn>
                    <a:cxn ang="0">
                      <a:pos x="65" y="38"/>
                    </a:cxn>
                    <a:cxn ang="0">
                      <a:pos x="79" y="27"/>
                    </a:cxn>
                    <a:cxn ang="0">
                      <a:pos x="97" y="19"/>
                    </a:cxn>
                    <a:cxn ang="0">
                      <a:pos x="115" y="13"/>
                    </a:cxn>
                    <a:cxn ang="0">
                      <a:pos x="134" y="9"/>
                    </a:cxn>
                    <a:cxn ang="0">
                      <a:pos x="153" y="7"/>
                    </a:cxn>
                    <a:cxn ang="0">
                      <a:pos x="153" y="0"/>
                    </a:cxn>
                  </a:cxnLst>
                  <a:rect l="0" t="0" r="r" b="b"/>
                  <a:pathLst>
                    <a:path w="153" h="306">
                      <a:moveTo>
                        <a:pt x="153" y="0"/>
                      </a:moveTo>
                      <a:lnTo>
                        <a:pt x="134" y="2"/>
                      </a:lnTo>
                      <a:lnTo>
                        <a:pt x="113" y="6"/>
                      </a:lnTo>
                      <a:lnTo>
                        <a:pt x="95" y="13"/>
                      </a:lnTo>
                      <a:lnTo>
                        <a:pt x="79" y="21"/>
                      </a:lnTo>
                      <a:lnTo>
                        <a:pt x="60" y="33"/>
                      </a:lnTo>
                      <a:lnTo>
                        <a:pt x="45" y="46"/>
                      </a:lnTo>
                      <a:lnTo>
                        <a:pt x="34" y="60"/>
                      </a:lnTo>
                      <a:lnTo>
                        <a:pt x="21" y="78"/>
                      </a:lnTo>
                      <a:lnTo>
                        <a:pt x="13" y="94"/>
                      </a:lnTo>
                      <a:lnTo>
                        <a:pt x="6" y="113"/>
                      </a:lnTo>
                      <a:lnTo>
                        <a:pt x="3" y="133"/>
                      </a:lnTo>
                      <a:lnTo>
                        <a:pt x="0" y="153"/>
                      </a:lnTo>
                      <a:lnTo>
                        <a:pt x="3" y="173"/>
                      </a:lnTo>
                      <a:lnTo>
                        <a:pt x="6" y="193"/>
                      </a:lnTo>
                      <a:lnTo>
                        <a:pt x="13" y="212"/>
                      </a:lnTo>
                      <a:lnTo>
                        <a:pt x="21" y="228"/>
                      </a:lnTo>
                      <a:lnTo>
                        <a:pt x="34" y="246"/>
                      </a:lnTo>
                      <a:lnTo>
                        <a:pt x="46" y="261"/>
                      </a:lnTo>
                      <a:lnTo>
                        <a:pt x="60" y="273"/>
                      </a:lnTo>
                      <a:lnTo>
                        <a:pt x="79" y="285"/>
                      </a:lnTo>
                      <a:lnTo>
                        <a:pt x="95" y="293"/>
                      </a:lnTo>
                      <a:lnTo>
                        <a:pt x="113" y="300"/>
                      </a:lnTo>
                      <a:lnTo>
                        <a:pt x="134" y="304"/>
                      </a:lnTo>
                      <a:lnTo>
                        <a:pt x="153" y="306"/>
                      </a:lnTo>
                      <a:lnTo>
                        <a:pt x="153" y="306"/>
                      </a:lnTo>
                      <a:lnTo>
                        <a:pt x="153" y="299"/>
                      </a:lnTo>
                      <a:lnTo>
                        <a:pt x="134" y="297"/>
                      </a:lnTo>
                      <a:lnTo>
                        <a:pt x="115" y="293"/>
                      </a:lnTo>
                      <a:lnTo>
                        <a:pt x="97" y="287"/>
                      </a:lnTo>
                      <a:lnTo>
                        <a:pt x="79" y="279"/>
                      </a:lnTo>
                      <a:lnTo>
                        <a:pt x="65" y="268"/>
                      </a:lnTo>
                      <a:lnTo>
                        <a:pt x="51" y="257"/>
                      </a:lnTo>
                      <a:lnTo>
                        <a:pt x="38" y="242"/>
                      </a:lnTo>
                      <a:lnTo>
                        <a:pt x="28" y="228"/>
                      </a:lnTo>
                      <a:lnTo>
                        <a:pt x="20" y="209"/>
                      </a:lnTo>
                      <a:lnTo>
                        <a:pt x="13" y="191"/>
                      </a:lnTo>
                      <a:lnTo>
                        <a:pt x="10" y="173"/>
                      </a:lnTo>
                      <a:lnTo>
                        <a:pt x="7" y="153"/>
                      </a:lnTo>
                      <a:lnTo>
                        <a:pt x="10" y="133"/>
                      </a:lnTo>
                      <a:lnTo>
                        <a:pt x="13" y="115"/>
                      </a:lnTo>
                      <a:lnTo>
                        <a:pt x="20" y="97"/>
                      </a:lnTo>
                      <a:lnTo>
                        <a:pt x="28" y="78"/>
                      </a:lnTo>
                      <a:lnTo>
                        <a:pt x="38" y="64"/>
                      </a:lnTo>
                      <a:lnTo>
                        <a:pt x="50" y="51"/>
                      </a:lnTo>
                      <a:lnTo>
                        <a:pt x="65" y="38"/>
                      </a:lnTo>
                      <a:lnTo>
                        <a:pt x="79" y="27"/>
                      </a:lnTo>
                      <a:lnTo>
                        <a:pt x="97" y="19"/>
                      </a:lnTo>
                      <a:lnTo>
                        <a:pt x="115" y="13"/>
                      </a:lnTo>
                      <a:lnTo>
                        <a:pt x="134" y="9"/>
                      </a:lnTo>
                      <a:lnTo>
                        <a:pt x="153" y="7"/>
                      </a:lnTo>
                      <a:lnTo>
                        <a:pt x="153" y="0"/>
                      </a:lnTo>
                      <a:close/>
                    </a:path>
                  </a:pathLst>
                </a:custGeom>
                <a:noFill/>
                <a:ln w="3175" cap="flat" cmpd="sng">
                  <a:solidFill>
                    <a:schemeClr val="tx1"/>
                  </a:solidFill>
                  <a:prstDash val="dash"/>
                  <a:round/>
                  <a:headEnd/>
                  <a:tailEnd/>
                </a:ln>
                <a:effectLst>
                  <a:outerShdw dist="17961" dir="2700000" algn="ctr" rotWithShape="0">
                    <a:schemeClr val="bg2"/>
                  </a:outerShdw>
                </a:effectLst>
              </p:spPr>
              <p:txBody>
                <a:bodyPr/>
                <a:lstStyle/>
                <a:p>
                  <a:endParaRPr lang="zh-CN" altLang="en-US"/>
                </a:p>
              </p:txBody>
            </p:sp>
          </p:grpSp>
        </p:grpSp>
        <p:sp>
          <p:nvSpPr>
            <p:cNvPr id="116861" name="Line 125"/>
            <p:cNvSpPr>
              <a:spLocks noChangeShapeType="1"/>
            </p:cNvSpPr>
            <p:nvPr/>
          </p:nvSpPr>
          <p:spPr bwMode="auto">
            <a:xfrm flipV="1">
              <a:off x="2018" y="1480"/>
              <a:ext cx="272" cy="318"/>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62" name="Line 126"/>
            <p:cNvSpPr>
              <a:spLocks noChangeShapeType="1"/>
            </p:cNvSpPr>
            <p:nvPr/>
          </p:nvSpPr>
          <p:spPr bwMode="auto">
            <a:xfrm flipV="1">
              <a:off x="2018" y="1661"/>
              <a:ext cx="272" cy="137"/>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63" name="Line 127"/>
            <p:cNvSpPr>
              <a:spLocks noChangeShapeType="1"/>
            </p:cNvSpPr>
            <p:nvPr/>
          </p:nvSpPr>
          <p:spPr bwMode="auto">
            <a:xfrm>
              <a:off x="2018" y="1798"/>
              <a:ext cx="272" cy="45"/>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64" name="Line 128"/>
            <p:cNvSpPr>
              <a:spLocks noChangeShapeType="1"/>
            </p:cNvSpPr>
            <p:nvPr/>
          </p:nvSpPr>
          <p:spPr bwMode="auto">
            <a:xfrm>
              <a:off x="2018" y="1798"/>
              <a:ext cx="272" cy="272"/>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65" name="Rectangle 129"/>
            <p:cNvSpPr>
              <a:spLocks noChangeArrowheads="1"/>
            </p:cNvSpPr>
            <p:nvPr/>
          </p:nvSpPr>
          <p:spPr bwMode="auto">
            <a:xfrm>
              <a:off x="2970" y="1136"/>
              <a:ext cx="1271" cy="226"/>
            </a:xfrm>
            <a:prstGeom prst="rect">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600">
                  <a:latin typeface="微软雅黑" pitchFamily="34" charset="-122"/>
                  <a:ea typeface="微软雅黑" pitchFamily="34" charset="-122"/>
                </a:rPr>
                <a:t>事件处理</a:t>
              </a:r>
            </a:p>
          </p:txBody>
        </p:sp>
        <p:sp>
          <p:nvSpPr>
            <p:cNvPr id="116866" name="Rectangle 130"/>
            <p:cNvSpPr>
              <a:spLocks noChangeArrowheads="1"/>
            </p:cNvSpPr>
            <p:nvPr/>
          </p:nvSpPr>
          <p:spPr bwMode="auto">
            <a:xfrm>
              <a:off x="2970" y="1468"/>
              <a:ext cx="1271" cy="226"/>
            </a:xfrm>
            <a:prstGeom prst="rect">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600">
                  <a:latin typeface="微软雅黑" pitchFamily="34" charset="-122"/>
                  <a:ea typeface="微软雅黑" pitchFamily="34" charset="-122"/>
                </a:rPr>
                <a:t>事件处理</a:t>
              </a:r>
            </a:p>
          </p:txBody>
        </p:sp>
        <p:sp>
          <p:nvSpPr>
            <p:cNvPr id="116867" name="Rectangle 131"/>
            <p:cNvSpPr>
              <a:spLocks noChangeArrowheads="1"/>
            </p:cNvSpPr>
            <p:nvPr/>
          </p:nvSpPr>
          <p:spPr bwMode="auto">
            <a:xfrm>
              <a:off x="2970" y="1801"/>
              <a:ext cx="1271" cy="226"/>
            </a:xfrm>
            <a:prstGeom prst="rect">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600">
                  <a:latin typeface="微软雅黑" pitchFamily="34" charset="-122"/>
                  <a:ea typeface="微软雅黑" pitchFamily="34" charset="-122"/>
                </a:rPr>
                <a:t>事件处理</a:t>
              </a:r>
            </a:p>
          </p:txBody>
        </p:sp>
        <p:sp>
          <p:nvSpPr>
            <p:cNvPr id="116868" name="Rectangle 132"/>
            <p:cNvSpPr>
              <a:spLocks noChangeArrowheads="1"/>
            </p:cNvSpPr>
            <p:nvPr/>
          </p:nvSpPr>
          <p:spPr bwMode="auto">
            <a:xfrm>
              <a:off x="2970" y="2134"/>
              <a:ext cx="1271" cy="226"/>
            </a:xfrm>
            <a:prstGeom prst="rect">
              <a:avLst/>
            </a:prstGeom>
            <a:solidFill>
              <a:srgbClr val="FFFF00"/>
            </a:solidFill>
            <a:ln w="9525">
              <a:solidFill>
                <a:schemeClr val="tx1"/>
              </a:solidFill>
              <a:miter lim="800000"/>
              <a:headEnd/>
              <a:tailEnd/>
            </a:ln>
            <a:effectLst>
              <a:prstShdw prst="shdw17" dist="17961" dir="2700000">
                <a:schemeClr val="tx1">
                  <a:gamma/>
                  <a:shade val="60000"/>
                  <a:invGamma/>
                  <a:alpha val="50000"/>
                </a:schemeClr>
              </a:prstShdw>
            </a:effectLst>
          </p:spPr>
          <p:txBody>
            <a:bodyPr wrap="none" anchor="ctr"/>
            <a:lstStyle/>
            <a:p>
              <a:pPr algn="ctr"/>
              <a:r>
                <a:rPr lang="zh-CN" altLang="en-US" sz="1600">
                  <a:latin typeface="微软雅黑" pitchFamily="34" charset="-122"/>
                  <a:ea typeface="微软雅黑" pitchFamily="34" charset="-122"/>
                </a:rPr>
                <a:t>事件处理</a:t>
              </a:r>
            </a:p>
          </p:txBody>
        </p:sp>
        <p:sp>
          <p:nvSpPr>
            <p:cNvPr id="116869" name="Line 133"/>
            <p:cNvSpPr>
              <a:spLocks noChangeShapeType="1"/>
            </p:cNvSpPr>
            <p:nvPr/>
          </p:nvSpPr>
          <p:spPr bwMode="auto">
            <a:xfrm flipV="1">
              <a:off x="2698" y="1299"/>
              <a:ext cx="227" cy="136"/>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70" name="Line 134"/>
            <p:cNvSpPr>
              <a:spLocks noChangeShapeType="1"/>
            </p:cNvSpPr>
            <p:nvPr/>
          </p:nvSpPr>
          <p:spPr bwMode="auto">
            <a:xfrm flipV="1">
              <a:off x="2698" y="1616"/>
              <a:ext cx="227" cy="45"/>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71" name="Line 135"/>
            <p:cNvSpPr>
              <a:spLocks noChangeShapeType="1"/>
            </p:cNvSpPr>
            <p:nvPr/>
          </p:nvSpPr>
          <p:spPr bwMode="auto">
            <a:xfrm>
              <a:off x="2698" y="1888"/>
              <a:ext cx="227" cy="91"/>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72" name="Line 136"/>
            <p:cNvSpPr>
              <a:spLocks noChangeShapeType="1"/>
            </p:cNvSpPr>
            <p:nvPr/>
          </p:nvSpPr>
          <p:spPr bwMode="auto">
            <a:xfrm>
              <a:off x="2682" y="2107"/>
              <a:ext cx="243" cy="189"/>
            </a:xfrm>
            <a:prstGeom prst="line">
              <a:avLst/>
            </a:prstGeom>
            <a:noFill/>
            <a:ln w="9525">
              <a:solidFill>
                <a:schemeClr val="tx1"/>
              </a:solidFill>
              <a:prstDash val="dash"/>
              <a:round/>
              <a:headEnd/>
              <a:tailEnd type="triangle" w="med" len="med"/>
            </a:ln>
            <a:effectLst>
              <a:prstShdw prst="shdw17" dist="17961" dir="2700000">
                <a:schemeClr val="tx1">
                  <a:gamma/>
                  <a:shade val="60000"/>
                  <a:invGamma/>
                  <a:alpha val="50000"/>
                </a:schemeClr>
              </a:prstShdw>
            </a:effectLst>
          </p:spPr>
          <p:txBody>
            <a:bodyPr/>
            <a:lstStyle/>
            <a:p>
              <a:endParaRPr lang="zh-CN" altLang="en-US"/>
            </a:p>
          </p:txBody>
        </p:sp>
        <p:sp>
          <p:nvSpPr>
            <p:cNvPr id="116873" name="AutoShape 137"/>
            <p:cNvSpPr>
              <a:spLocks noChangeArrowheads="1"/>
            </p:cNvSpPr>
            <p:nvPr/>
          </p:nvSpPr>
          <p:spPr bwMode="auto">
            <a:xfrm>
              <a:off x="2792" y="1215"/>
              <a:ext cx="136" cy="46"/>
            </a:xfrm>
            <a:prstGeom prst="chevron">
              <a:avLst>
                <a:gd name="adj" fmla="val 73913"/>
              </a:avLst>
            </a:prstGeom>
            <a:solidFill>
              <a:srgbClr val="FFFF00"/>
            </a:solidFill>
            <a:ln w="9525">
              <a:solidFill>
                <a:schemeClr val="tx1"/>
              </a:solidFill>
              <a:prstDash val="dash"/>
              <a:miter lim="800000"/>
              <a:headEnd/>
              <a:tailEnd/>
            </a:ln>
            <a:effectLst>
              <a:prstShdw prst="shdw17" dist="17961" dir="2700000">
                <a:schemeClr val="tx1">
                  <a:gamma/>
                  <a:shade val="60000"/>
                  <a:invGamma/>
                  <a:alpha val="50000"/>
                </a:schemeClr>
              </a:prstShdw>
            </a:effectLst>
          </p:spPr>
          <p:txBody>
            <a:bodyPr wrap="none" anchor="ctr"/>
            <a:lstStyle/>
            <a:p>
              <a:pPr algn="ctr"/>
              <a:endParaRPr lang="zh-CN" altLang="en-US" sz="1000">
                <a:latin typeface="微软雅黑" pitchFamily="34" charset="-122"/>
                <a:ea typeface="微软雅黑" pitchFamily="34" charset="-122"/>
              </a:endParaRPr>
            </a:p>
          </p:txBody>
        </p:sp>
        <p:sp>
          <p:nvSpPr>
            <p:cNvPr id="116874" name="AutoShape 138"/>
            <p:cNvSpPr>
              <a:spLocks noChangeArrowheads="1"/>
            </p:cNvSpPr>
            <p:nvPr/>
          </p:nvSpPr>
          <p:spPr bwMode="auto">
            <a:xfrm>
              <a:off x="2792" y="1530"/>
              <a:ext cx="136" cy="46"/>
            </a:xfrm>
            <a:prstGeom prst="chevron">
              <a:avLst>
                <a:gd name="adj" fmla="val 73913"/>
              </a:avLst>
            </a:prstGeom>
            <a:solidFill>
              <a:srgbClr val="FFFF00"/>
            </a:solidFill>
            <a:ln w="9525">
              <a:solidFill>
                <a:schemeClr val="tx1"/>
              </a:solidFill>
              <a:prstDash val="dash"/>
              <a:miter lim="800000"/>
              <a:headEnd/>
              <a:tailEnd/>
            </a:ln>
            <a:effectLst>
              <a:prstShdw prst="shdw17" dist="17961" dir="2700000">
                <a:schemeClr val="tx1">
                  <a:gamma/>
                  <a:shade val="60000"/>
                  <a:invGamma/>
                  <a:alpha val="50000"/>
                </a:schemeClr>
              </a:prstShdw>
            </a:effectLst>
          </p:spPr>
          <p:txBody>
            <a:bodyPr wrap="none" anchor="ctr"/>
            <a:lstStyle/>
            <a:p>
              <a:pPr algn="ctr"/>
              <a:endParaRPr lang="zh-CN" altLang="en-US" sz="1000">
                <a:latin typeface="微软雅黑" pitchFamily="34" charset="-122"/>
                <a:ea typeface="微软雅黑" pitchFamily="34" charset="-122"/>
              </a:endParaRPr>
            </a:p>
          </p:txBody>
        </p:sp>
        <p:sp>
          <p:nvSpPr>
            <p:cNvPr id="116875" name="AutoShape 139"/>
            <p:cNvSpPr>
              <a:spLocks noChangeArrowheads="1"/>
            </p:cNvSpPr>
            <p:nvPr/>
          </p:nvSpPr>
          <p:spPr bwMode="auto">
            <a:xfrm>
              <a:off x="2792" y="1858"/>
              <a:ext cx="136" cy="46"/>
            </a:xfrm>
            <a:prstGeom prst="chevron">
              <a:avLst>
                <a:gd name="adj" fmla="val 73913"/>
              </a:avLst>
            </a:prstGeom>
            <a:solidFill>
              <a:srgbClr val="FFFF00"/>
            </a:solidFill>
            <a:ln w="9525">
              <a:solidFill>
                <a:schemeClr val="tx1"/>
              </a:solidFill>
              <a:prstDash val="dash"/>
              <a:miter lim="800000"/>
              <a:headEnd/>
              <a:tailEnd/>
            </a:ln>
            <a:effectLst>
              <a:prstShdw prst="shdw17" dist="17961" dir="2700000">
                <a:schemeClr val="tx1">
                  <a:gamma/>
                  <a:shade val="60000"/>
                  <a:invGamma/>
                  <a:alpha val="50000"/>
                </a:schemeClr>
              </a:prstShdw>
            </a:effectLst>
          </p:spPr>
          <p:txBody>
            <a:bodyPr wrap="none" anchor="ctr"/>
            <a:lstStyle/>
            <a:p>
              <a:pPr algn="ctr"/>
              <a:endParaRPr lang="zh-CN" altLang="en-US" sz="1000">
                <a:latin typeface="微软雅黑" pitchFamily="34" charset="-122"/>
                <a:ea typeface="微软雅黑" pitchFamily="34" charset="-122"/>
              </a:endParaRPr>
            </a:p>
          </p:txBody>
        </p:sp>
        <p:sp>
          <p:nvSpPr>
            <p:cNvPr id="116876" name="AutoShape 140"/>
            <p:cNvSpPr>
              <a:spLocks noChangeArrowheads="1"/>
            </p:cNvSpPr>
            <p:nvPr/>
          </p:nvSpPr>
          <p:spPr bwMode="auto">
            <a:xfrm>
              <a:off x="2792" y="2159"/>
              <a:ext cx="136" cy="46"/>
            </a:xfrm>
            <a:prstGeom prst="chevron">
              <a:avLst>
                <a:gd name="adj" fmla="val 73913"/>
              </a:avLst>
            </a:prstGeom>
            <a:solidFill>
              <a:srgbClr val="FFFF00"/>
            </a:solidFill>
            <a:ln w="9525">
              <a:solidFill>
                <a:schemeClr val="tx1"/>
              </a:solidFill>
              <a:prstDash val="dash"/>
              <a:miter lim="800000"/>
              <a:headEnd/>
              <a:tailEnd/>
            </a:ln>
            <a:effectLst>
              <a:prstShdw prst="shdw17" dist="17961" dir="2700000">
                <a:schemeClr val="tx1">
                  <a:gamma/>
                  <a:shade val="60000"/>
                  <a:invGamma/>
                  <a:alpha val="50000"/>
                </a:schemeClr>
              </a:prstShdw>
            </a:effectLst>
          </p:spPr>
          <p:txBody>
            <a:bodyPr wrap="none" anchor="ctr"/>
            <a:lstStyle/>
            <a:p>
              <a:pPr algn="ctr"/>
              <a:endParaRPr lang="zh-CN" altLang="en-US" sz="1000">
                <a:latin typeface="微软雅黑" pitchFamily="34" charset="-122"/>
                <a:ea typeface="微软雅黑" pitchFamily="34" charset="-122"/>
              </a:endParaRPr>
            </a:p>
          </p:txBody>
        </p:sp>
      </p:grpSp>
    </p:spTree>
    <p:extLst>
      <p:ext uri="{BB962C8B-B14F-4D97-AF65-F5344CB8AC3E}">
        <p14:creationId xmlns:p14="http://schemas.microsoft.com/office/powerpoint/2010/main" val="77831371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z="2800" b="0" dirty="0" smtClean="0">
                <a:latin typeface="微软雅黑" pitchFamily="34" charset="-122"/>
                <a:ea typeface="微软雅黑" pitchFamily="34" charset="-122"/>
              </a:rPr>
              <a:t>1.6</a:t>
            </a:r>
            <a:r>
              <a:rPr lang="zh-CN" altLang="en-US" sz="2800" b="0" dirty="0" smtClean="0">
                <a:latin typeface="微软雅黑" pitchFamily="34" charset="-122"/>
                <a:ea typeface="微软雅黑" pitchFamily="34" charset="-122"/>
              </a:rPr>
              <a:t>－开放性与可扩展性－</a:t>
            </a:r>
            <a:r>
              <a:rPr lang="zh-CN" altLang="en-US" b="1" dirty="0" smtClean="0">
                <a:solidFill>
                  <a:srgbClr val="FF0000"/>
                </a:solidFill>
                <a:latin typeface="华文细黑" pitchFamily="2" charset="-122"/>
                <a:ea typeface="华文细黑" pitchFamily="2" charset="-122"/>
                <a:cs typeface="+mj-cs"/>
              </a:rPr>
              <a:t>多种</a:t>
            </a:r>
            <a:r>
              <a:rPr lang="zh-CN" altLang="en-US" b="1" dirty="0">
                <a:solidFill>
                  <a:srgbClr val="FF0000"/>
                </a:solidFill>
                <a:latin typeface="华文细黑" pitchFamily="2" charset="-122"/>
                <a:ea typeface="华文细黑" pitchFamily="2" charset="-122"/>
                <a:cs typeface="+mj-cs"/>
              </a:rPr>
              <a:t>二次扩展特性</a:t>
            </a:r>
            <a:endParaRPr lang="en-US" altLang="zh-CN" sz="3200" b="1" dirty="0">
              <a:solidFill>
                <a:srgbClr val="FF0000"/>
              </a:solidFill>
              <a:latin typeface="华文细黑" pitchFamily="2" charset="-122"/>
              <a:ea typeface="华文细黑" pitchFamily="2" charset="-122"/>
              <a:cs typeface="+mj-cs"/>
            </a:endParaRPr>
          </a:p>
        </p:txBody>
      </p:sp>
      <p:sp>
        <p:nvSpPr>
          <p:cNvPr id="6147" name="Rectangle 3"/>
          <p:cNvSpPr>
            <a:spLocks noGrp="1" noChangeArrowheads="1"/>
          </p:cNvSpPr>
          <p:nvPr>
            <p:ph type="body" idx="1"/>
          </p:nvPr>
        </p:nvSpPr>
        <p:spPr/>
        <p:txBody>
          <a:bodyPr/>
          <a:lstStyle/>
          <a:p>
            <a:pPr eaLnBrk="1" hangingPunct="1">
              <a:lnSpc>
                <a:spcPct val="150000"/>
              </a:lnSpc>
            </a:pPr>
            <a:r>
              <a:rPr lang="zh-CN" altLang="en-US" sz="2800" dirty="0" smtClean="0">
                <a:latin typeface="微软雅黑" pitchFamily="34" charset="-122"/>
                <a:ea typeface="微软雅黑" pitchFamily="34" charset="-122"/>
              </a:rPr>
              <a:t>扩展定制</a:t>
            </a:r>
            <a:endParaRPr lang="en-US" altLang="zh-CN" sz="2800" dirty="0" smtClean="0">
              <a:latin typeface="微软雅黑" pitchFamily="34" charset="-122"/>
              <a:ea typeface="微软雅黑" pitchFamily="34" charset="-122"/>
            </a:endParaRPr>
          </a:p>
          <a:p>
            <a:pPr lvl="1">
              <a:lnSpc>
                <a:spcPct val="150000"/>
              </a:lnSpc>
            </a:pPr>
            <a:r>
              <a:rPr lang="zh-CN" altLang="en-US" dirty="0" smtClean="0">
                <a:latin typeface="微软雅黑" pitchFamily="34" charset="-122"/>
                <a:ea typeface="微软雅黑" pitchFamily="34" charset="-122"/>
              </a:rPr>
              <a:t>流程属性页支持自定义扩展</a:t>
            </a:r>
          </a:p>
          <a:p>
            <a:pPr lvl="1">
              <a:lnSpc>
                <a:spcPct val="150000"/>
              </a:lnSpc>
            </a:pPr>
            <a:r>
              <a:rPr lang="zh-CN" altLang="en-US" dirty="0" smtClean="0">
                <a:latin typeface="微软雅黑" pitchFamily="34" charset="-122"/>
                <a:ea typeface="微软雅黑" pitchFamily="34" charset="-122"/>
              </a:rPr>
              <a:t>活动属性页支持自定义扩展</a:t>
            </a:r>
          </a:p>
          <a:p>
            <a:pPr lvl="1">
              <a:lnSpc>
                <a:spcPct val="150000"/>
              </a:lnSpc>
            </a:pPr>
            <a:r>
              <a:rPr lang="zh-CN" altLang="en-US" dirty="0" smtClean="0">
                <a:latin typeface="微软雅黑" pitchFamily="34" charset="-122"/>
                <a:ea typeface="微软雅黑" pitchFamily="34" charset="-122"/>
              </a:rPr>
              <a:t>资源管理页面功能按钮支持自定义扩展</a:t>
            </a:r>
          </a:p>
          <a:p>
            <a:pPr lvl="1">
              <a:lnSpc>
                <a:spcPct val="150000"/>
              </a:lnSpc>
            </a:pPr>
            <a:r>
              <a:rPr lang="zh-CN" altLang="en-US" dirty="0" smtClean="0">
                <a:latin typeface="微软雅黑" pitchFamily="34" charset="-122"/>
                <a:ea typeface="微软雅黑" pitchFamily="34" charset="-122"/>
              </a:rPr>
              <a:t>流程快捷菜单支持自定义扩展</a:t>
            </a:r>
          </a:p>
          <a:p>
            <a:pPr lvl="1">
              <a:lnSpc>
                <a:spcPct val="150000"/>
              </a:lnSpc>
            </a:pPr>
            <a:r>
              <a:rPr lang="zh-CN" altLang="en-US" dirty="0" smtClean="0">
                <a:latin typeface="微软雅黑" pitchFamily="34" charset="-122"/>
                <a:ea typeface="微软雅黑" pitchFamily="34" charset="-122"/>
              </a:rPr>
              <a:t>活动快捷菜单支持自定义扩展</a:t>
            </a:r>
          </a:p>
          <a:p>
            <a:pPr lvl="1">
              <a:lnSpc>
                <a:spcPct val="150000"/>
              </a:lnSpc>
            </a:pPr>
            <a:r>
              <a:rPr lang="zh-CN" altLang="en-US" dirty="0" smtClean="0">
                <a:latin typeface="微软雅黑" pitchFamily="34" charset="-122"/>
                <a:ea typeface="微软雅黑" pitchFamily="34" charset="-122"/>
              </a:rPr>
              <a:t>分支连线快捷菜单支持自定义扩展</a:t>
            </a:r>
          </a:p>
          <a:p>
            <a:pPr lvl="1" eaLnBrk="1" hangingPunct="1">
              <a:lnSpc>
                <a:spcPct val="150000"/>
              </a:lnSpc>
            </a:pPr>
            <a:endParaRPr lang="en-US" altLang="zh-CN" sz="2000" dirty="0" smtClean="0">
              <a:latin typeface="微软雅黑" pitchFamily="34" charset="-122"/>
              <a:ea typeface="微软雅黑" pitchFamily="34" charset="-122"/>
            </a:endParaRPr>
          </a:p>
        </p:txBody>
      </p:sp>
      <p:pic>
        <p:nvPicPr>
          <p:cNvPr id="8" name="Picture 2"/>
          <p:cNvPicPr>
            <a:picLocks noChangeAspect="1" noChangeArrowheads="1"/>
          </p:cNvPicPr>
          <p:nvPr/>
        </p:nvPicPr>
        <p:blipFill>
          <a:blip r:embed="rId2" cstate="print"/>
          <a:srcRect/>
          <a:stretch>
            <a:fillRect/>
          </a:stretch>
        </p:blipFill>
        <p:spPr bwMode="auto">
          <a:xfrm>
            <a:off x="835472" y="1500188"/>
            <a:ext cx="7139484" cy="4829175"/>
          </a:xfrm>
          <a:prstGeom prst="rect">
            <a:avLst/>
          </a:prstGeom>
          <a:noFill/>
          <a:ln w="9525">
            <a:noFill/>
            <a:miter lim="800000"/>
            <a:headEnd/>
            <a:tailEnd/>
          </a:ln>
        </p:spPr>
      </p:pic>
      <p:pic>
        <p:nvPicPr>
          <p:cNvPr id="9" name="Picture 3"/>
          <p:cNvPicPr>
            <a:picLocks noChangeAspect="1" noChangeArrowheads="1"/>
          </p:cNvPicPr>
          <p:nvPr/>
        </p:nvPicPr>
        <p:blipFill>
          <a:blip r:embed="rId3" cstate="print"/>
          <a:stretch>
            <a:fillRect/>
          </a:stretch>
        </p:blipFill>
        <p:spPr bwMode="auto">
          <a:xfrm>
            <a:off x="1383865" y="1785939"/>
            <a:ext cx="6650313" cy="4829175"/>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srcRect/>
          <a:stretch>
            <a:fillRect/>
          </a:stretch>
        </p:blipFill>
        <p:spPr bwMode="auto">
          <a:xfrm>
            <a:off x="1063328" y="2428876"/>
            <a:ext cx="8658523" cy="2695575"/>
          </a:xfrm>
          <a:prstGeom prst="rect">
            <a:avLst/>
          </a:prstGeom>
          <a:noFill/>
          <a:ln w="9525">
            <a:solidFill>
              <a:srgbClr val="0070C0"/>
            </a:solidFill>
            <a:miter lim="800000"/>
            <a:headEnd/>
            <a:tailEnd/>
          </a:ln>
        </p:spPr>
      </p:pic>
      <p:pic>
        <p:nvPicPr>
          <p:cNvPr id="11" name="Picture 5"/>
          <p:cNvPicPr>
            <a:picLocks noChangeAspect="1" noChangeArrowheads="1"/>
          </p:cNvPicPr>
          <p:nvPr/>
        </p:nvPicPr>
        <p:blipFill>
          <a:blip r:embed="rId5" cstate="print"/>
          <a:srcRect/>
          <a:stretch>
            <a:fillRect/>
          </a:stretch>
        </p:blipFill>
        <p:spPr bwMode="auto">
          <a:xfrm>
            <a:off x="2050704" y="2500314"/>
            <a:ext cx="6248314" cy="3381375"/>
          </a:xfrm>
          <a:prstGeom prst="rect">
            <a:avLst/>
          </a:prstGeom>
          <a:noFill/>
          <a:ln w="9525">
            <a:solidFill>
              <a:srgbClr val="0070C0"/>
            </a:solidFill>
            <a:miter lim="800000"/>
            <a:headEnd/>
            <a:tailEnd/>
          </a:ln>
        </p:spPr>
      </p:pic>
    </p:spTree>
    <p:extLst>
      <p:ext uri="{BB962C8B-B14F-4D97-AF65-F5344CB8AC3E}">
        <p14:creationId xmlns:p14="http://schemas.microsoft.com/office/powerpoint/2010/main" val="152565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b="0" dirty="0" smtClean="0">
                <a:latin typeface="微软雅黑" pitchFamily="34" charset="-122"/>
                <a:ea typeface="微软雅黑" pitchFamily="34" charset="-122"/>
              </a:rPr>
              <a:t>流程开发更快速－支持中国特色流程的易用性</a:t>
            </a:r>
          </a:p>
        </p:txBody>
      </p:sp>
      <p:sp>
        <p:nvSpPr>
          <p:cNvPr id="653314" name="内容占位符 2"/>
          <p:cNvSpPr>
            <a:spLocks noGrp="1"/>
          </p:cNvSpPr>
          <p:nvPr>
            <p:ph idx="1"/>
          </p:nvPr>
        </p:nvSpPr>
        <p:spPr/>
        <p:txBody>
          <a:bodyPr/>
          <a:lstStyle/>
          <a:p>
            <a:pPr>
              <a:lnSpc>
                <a:spcPct val="150000"/>
              </a:lnSpc>
            </a:pPr>
            <a:r>
              <a:rPr lang="en-US" altLang="zh-CN" sz="2000" dirty="0" smtClean="0">
                <a:latin typeface="微软雅黑" pitchFamily="34" charset="-122"/>
                <a:ea typeface="微软雅黑" pitchFamily="34" charset="-122"/>
              </a:rPr>
              <a:t>2009</a:t>
            </a:r>
            <a:r>
              <a:rPr lang="zh-CN" altLang="en-US" sz="2000" dirty="0" smtClean="0">
                <a:latin typeface="微软雅黑" pitchFamily="34" charset="-122"/>
                <a:ea typeface="微软雅黑" pitchFamily="34" charset="-122"/>
              </a:rPr>
              <a:t>年，在亿阳的联通和电信</a:t>
            </a:r>
            <a:r>
              <a:rPr lang="en-US" altLang="zh-CN" sz="2000" dirty="0" smtClean="0">
                <a:latin typeface="微软雅黑" pitchFamily="34" charset="-122"/>
                <a:ea typeface="微软雅黑" pitchFamily="34" charset="-122"/>
              </a:rPr>
              <a:t>EOMS</a:t>
            </a:r>
            <a:r>
              <a:rPr lang="zh-CN" altLang="en-US" sz="2000" dirty="0" smtClean="0">
                <a:latin typeface="微软雅黑" pitchFamily="34" charset="-122"/>
                <a:ea typeface="微软雅黑" pitchFamily="34" charset="-122"/>
              </a:rPr>
              <a:t>产品线，基于普元</a:t>
            </a:r>
            <a:r>
              <a:rPr lang="en-US" altLang="zh-CN" sz="2000" dirty="0" smtClean="0">
                <a:latin typeface="微软雅黑" pitchFamily="34" charset="-122"/>
                <a:ea typeface="微软雅黑" pitchFamily="34" charset="-122"/>
              </a:rPr>
              <a:t>BPS</a:t>
            </a:r>
            <a:r>
              <a:rPr lang="zh-CN" altLang="en-US" sz="2000" dirty="0" smtClean="0">
                <a:latin typeface="微软雅黑" pitchFamily="34" charset="-122"/>
                <a:ea typeface="微软雅黑" pitchFamily="34" charset="-122"/>
              </a:rPr>
              <a:t>，开发效率是其他厂商的</a:t>
            </a:r>
            <a:r>
              <a:rPr lang="en-US" altLang="zh-CN" sz="2000" dirty="0" smtClean="0">
                <a:solidFill>
                  <a:srgbClr val="FF0000"/>
                </a:solidFill>
                <a:latin typeface="微软雅黑" pitchFamily="34" charset="-122"/>
                <a:ea typeface="微软雅黑" pitchFamily="34" charset="-122"/>
              </a:rPr>
              <a:t>3~4</a:t>
            </a:r>
            <a:r>
              <a:rPr lang="zh-CN" altLang="en-US" sz="2000" dirty="0" smtClean="0">
                <a:solidFill>
                  <a:srgbClr val="FF0000"/>
                </a:solidFill>
                <a:latin typeface="微软雅黑" pitchFamily="34" charset="-122"/>
                <a:ea typeface="微软雅黑" pitchFamily="34" charset="-122"/>
              </a:rPr>
              <a:t>倍</a:t>
            </a:r>
            <a:endParaRPr lang="en-US" altLang="zh-CN" sz="2000" dirty="0" smtClean="0">
              <a:solidFill>
                <a:srgbClr val="FF0000"/>
              </a:solidFill>
              <a:latin typeface="微软雅黑" pitchFamily="34" charset="-122"/>
              <a:ea typeface="微软雅黑" pitchFamily="34" charset="-122"/>
            </a:endParaRPr>
          </a:p>
          <a:p>
            <a:pPr>
              <a:lnSpc>
                <a:spcPct val="150000"/>
              </a:lnSpc>
            </a:pPr>
            <a:r>
              <a:rPr lang="zh-CN" altLang="en-US" sz="2000" dirty="0" smtClean="0">
                <a:latin typeface="微软雅黑" pitchFamily="34" charset="-122"/>
                <a:ea typeface="微软雅黑" pitchFamily="34" charset="-122"/>
              </a:rPr>
              <a:t>安徽电信服务保障系统，</a:t>
            </a:r>
            <a:r>
              <a:rPr lang="en-US" altLang="en-US" sz="2000" dirty="0" smtClean="0">
                <a:latin typeface="微软雅黑" pitchFamily="34" charset="-122"/>
                <a:ea typeface="微软雅黑" pitchFamily="34" charset="-122"/>
              </a:rPr>
              <a:t>5</a:t>
            </a:r>
            <a:r>
              <a:rPr lang="zh-CN" altLang="en-US" sz="2000" dirty="0" smtClean="0">
                <a:latin typeface="微软雅黑" pitchFamily="34" charset="-122"/>
                <a:ea typeface="微软雅黑" pitchFamily="34" charset="-122"/>
              </a:rPr>
              <a:t>～</a:t>
            </a:r>
            <a:r>
              <a:rPr lang="en-US" altLang="en-US" sz="2000" dirty="0" smtClean="0">
                <a:latin typeface="微软雅黑" pitchFamily="34" charset="-122"/>
                <a:ea typeface="微软雅黑" pitchFamily="34" charset="-122"/>
              </a:rPr>
              <a:t>8</a:t>
            </a:r>
            <a:r>
              <a:rPr lang="zh-CN" altLang="en-US" sz="2000" dirty="0" smtClean="0">
                <a:latin typeface="微软雅黑" pitchFamily="34" charset="-122"/>
                <a:ea typeface="微软雅黑" pitchFamily="34" charset="-122"/>
              </a:rPr>
              <a:t>人在半年左右的时间内部署完成</a:t>
            </a:r>
            <a:r>
              <a:rPr lang="en-US" altLang="en-US" sz="2000" dirty="0" smtClean="0">
                <a:latin typeface="微软雅黑" pitchFamily="34" charset="-122"/>
                <a:ea typeface="微软雅黑" pitchFamily="34" charset="-122"/>
              </a:rPr>
              <a:t>18</a:t>
            </a:r>
            <a:r>
              <a:rPr lang="zh-CN" altLang="en-US" sz="2000" dirty="0" smtClean="0">
                <a:latin typeface="微软雅黑" pitchFamily="34" charset="-122"/>
                <a:ea typeface="微软雅黑" pitchFamily="34" charset="-122"/>
              </a:rPr>
              <a:t>个地市</a:t>
            </a:r>
            <a:r>
              <a:rPr lang="en-US" altLang="en-US" sz="2000" dirty="0" smtClean="0">
                <a:latin typeface="微软雅黑" pitchFamily="34" charset="-122"/>
                <a:ea typeface="微软雅黑" pitchFamily="34" charset="-122"/>
              </a:rPr>
              <a:t>2</a:t>
            </a:r>
            <a:r>
              <a:rPr lang="zh-CN" altLang="en-US" sz="2000" dirty="0" smtClean="0">
                <a:latin typeface="微软雅黑" pitchFamily="34" charset="-122"/>
                <a:ea typeface="微软雅黑" pitchFamily="34" charset="-122"/>
              </a:rPr>
              <a:t>千多个流程，流程上线从原来的</a:t>
            </a:r>
            <a:r>
              <a:rPr lang="en-US" altLang="en-US" sz="2000" dirty="0" smtClean="0">
                <a:latin typeface="微软雅黑" pitchFamily="34" charset="-122"/>
                <a:ea typeface="微软雅黑" pitchFamily="34" charset="-122"/>
              </a:rPr>
              <a:t>20</a:t>
            </a:r>
            <a:r>
              <a:rPr lang="zh-CN" altLang="en-US" sz="2000" dirty="0" smtClean="0">
                <a:latin typeface="微软雅黑" pitchFamily="34" charset="-122"/>
                <a:ea typeface="微软雅黑" pitchFamily="34" charset="-122"/>
              </a:rPr>
              <a:t>～</a:t>
            </a:r>
            <a:r>
              <a:rPr lang="en-US" altLang="en-US" sz="2000" dirty="0" smtClean="0">
                <a:latin typeface="微软雅黑" pitchFamily="34" charset="-122"/>
                <a:ea typeface="微软雅黑" pitchFamily="34" charset="-122"/>
              </a:rPr>
              <a:t>40</a:t>
            </a:r>
            <a:r>
              <a:rPr lang="zh-CN" altLang="en-US" sz="2000" dirty="0" smtClean="0">
                <a:latin typeface="微软雅黑" pitchFamily="34" charset="-122"/>
                <a:ea typeface="微软雅黑" pitchFamily="34" charset="-122"/>
              </a:rPr>
              <a:t>天缩短到</a:t>
            </a:r>
            <a:r>
              <a:rPr lang="en-US" altLang="en-US" sz="2000" dirty="0" smtClean="0">
                <a:latin typeface="微软雅黑" pitchFamily="34" charset="-122"/>
                <a:ea typeface="微软雅黑" pitchFamily="34" charset="-122"/>
              </a:rPr>
              <a:t>4</a:t>
            </a:r>
            <a:r>
              <a:rPr lang="zh-CN" altLang="en-US" sz="2000" dirty="0" smtClean="0">
                <a:latin typeface="微软雅黑" pitchFamily="34" charset="-122"/>
                <a:ea typeface="微软雅黑" pitchFamily="34" charset="-122"/>
              </a:rPr>
              <a:t>～</a:t>
            </a:r>
            <a:r>
              <a:rPr lang="en-US" altLang="en-US" sz="2000" dirty="0" smtClean="0">
                <a:latin typeface="微软雅黑" pitchFamily="34" charset="-122"/>
                <a:ea typeface="微软雅黑" pitchFamily="34" charset="-122"/>
              </a:rPr>
              <a:t>7</a:t>
            </a:r>
            <a:r>
              <a:rPr lang="zh-CN" altLang="en-US" sz="2000" dirty="0" smtClean="0">
                <a:latin typeface="微软雅黑" pitchFamily="34" charset="-122"/>
                <a:ea typeface="微软雅黑" pitchFamily="34" charset="-122"/>
              </a:rPr>
              <a:t>天</a:t>
            </a:r>
          </a:p>
        </p:txBody>
      </p:sp>
      <p:sp>
        <p:nvSpPr>
          <p:cNvPr id="4" name="横卷形 3"/>
          <p:cNvSpPr/>
          <p:nvPr/>
        </p:nvSpPr>
        <p:spPr>
          <a:xfrm>
            <a:off x="1139280" y="3786188"/>
            <a:ext cx="7367339" cy="2500312"/>
          </a:xfrm>
          <a:prstGeom prst="horizontalScroll">
            <a:avLst>
              <a:gd name="adj" fmla="val 8225"/>
            </a:avLst>
          </a:prstGeom>
          <a:solidFill>
            <a:srgbClr val="FFFFCC"/>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zh-CN" altLang="en-US" dirty="0">
                <a:solidFill>
                  <a:schemeClr val="tx1"/>
                </a:solidFill>
              </a:rPr>
              <a:t>亿阳信通</a:t>
            </a:r>
            <a:r>
              <a:rPr lang="en-US" dirty="0">
                <a:solidFill>
                  <a:schemeClr val="tx1"/>
                </a:solidFill>
              </a:rPr>
              <a:t>EOMS </a:t>
            </a:r>
            <a:r>
              <a:rPr lang="zh-CN" altLang="en-US" dirty="0">
                <a:solidFill>
                  <a:schemeClr val="tx1"/>
                </a:solidFill>
              </a:rPr>
              <a:t>产品事业部总经理杜大江：</a:t>
            </a:r>
            <a:r>
              <a:rPr lang="en-US" altLang="zh-CN" dirty="0">
                <a:solidFill>
                  <a:schemeClr val="tx1"/>
                </a:solidFill>
              </a:rPr>
              <a:t/>
            </a:r>
            <a:br>
              <a:rPr lang="en-US" altLang="zh-CN" dirty="0">
                <a:solidFill>
                  <a:schemeClr val="tx1"/>
                </a:solidFill>
              </a:rPr>
            </a:br>
            <a:r>
              <a:rPr lang="zh-CN" altLang="en-US" sz="2400" b="1" dirty="0">
                <a:solidFill>
                  <a:srgbClr val="0000FF"/>
                </a:solidFill>
                <a:latin typeface="楷体_GB2312" pitchFamily="49" charset="-122"/>
                <a:ea typeface="楷体_GB2312" pitchFamily="49" charset="-122"/>
              </a:rPr>
              <a:t>“基于普元</a:t>
            </a:r>
            <a:r>
              <a:rPr lang="en-US" altLang="en-US" sz="2400" b="1" dirty="0">
                <a:solidFill>
                  <a:srgbClr val="0000FF"/>
                </a:solidFill>
                <a:latin typeface="楷体_GB2312" pitchFamily="49" charset="-122"/>
                <a:ea typeface="楷体_GB2312" pitchFamily="49" charset="-122"/>
              </a:rPr>
              <a:t>BPS</a:t>
            </a:r>
            <a:r>
              <a:rPr lang="zh-CN" altLang="en-US" sz="2400" b="1" dirty="0">
                <a:solidFill>
                  <a:srgbClr val="0000FF"/>
                </a:solidFill>
                <a:latin typeface="楷体_GB2312" pitchFamily="49" charset="-122"/>
                <a:ea typeface="楷体_GB2312" pitchFamily="49" charset="-122"/>
              </a:rPr>
              <a:t>打造的</a:t>
            </a:r>
            <a:r>
              <a:rPr lang="en-US" altLang="en-US" sz="2400" b="1" dirty="0">
                <a:solidFill>
                  <a:srgbClr val="0000FF"/>
                </a:solidFill>
                <a:latin typeface="楷体_GB2312" pitchFamily="49" charset="-122"/>
                <a:ea typeface="楷体_GB2312" pitchFamily="49" charset="-122"/>
              </a:rPr>
              <a:t>EOMS </a:t>
            </a:r>
            <a:r>
              <a:rPr lang="zh-CN" altLang="en-US" sz="2400" b="1" dirty="0">
                <a:solidFill>
                  <a:srgbClr val="0000FF"/>
                </a:solidFill>
                <a:latin typeface="楷体_GB2312" pitchFamily="49" charset="-122"/>
                <a:ea typeface="楷体_GB2312" pitchFamily="49" charset="-122"/>
              </a:rPr>
              <a:t>产品线快速开发和实施框架，能够实现</a:t>
            </a:r>
            <a:r>
              <a:rPr lang="en-US" altLang="en-US" sz="2400" b="1" dirty="0">
                <a:solidFill>
                  <a:srgbClr val="0000FF"/>
                </a:solidFill>
                <a:latin typeface="楷体_GB2312" pitchFamily="49" charset="-122"/>
                <a:ea typeface="楷体_GB2312" pitchFamily="49" charset="-122"/>
              </a:rPr>
              <a:t>EOMS </a:t>
            </a:r>
            <a:r>
              <a:rPr lang="zh-CN" altLang="en-US" sz="2400" b="1" dirty="0">
                <a:solidFill>
                  <a:srgbClr val="0000FF"/>
                </a:solidFill>
                <a:latin typeface="楷体_GB2312" pitchFamily="49" charset="-122"/>
                <a:ea typeface="楷体_GB2312" pitchFamily="49" charset="-122"/>
              </a:rPr>
              <a:t>流程工单的全程可配置化，将一个联通割接工单的开发周期从以往</a:t>
            </a:r>
            <a:r>
              <a:rPr lang="zh-CN" altLang="en-US" sz="2400" b="1" dirty="0" smtClean="0">
                <a:solidFill>
                  <a:srgbClr val="0000FF"/>
                </a:solidFill>
                <a:latin typeface="楷体_GB2312" pitchFamily="49" charset="-122"/>
                <a:ea typeface="楷体_GB2312" pitchFamily="49" charset="-122"/>
              </a:rPr>
              <a:t>的</a:t>
            </a:r>
            <a:r>
              <a:rPr lang="en-US" altLang="zh-CN" sz="2400" b="1" dirty="0" smtClean="0">
                <a:solidFill>
                  <a:srgbClr val="0000FF"/>
                </a:solidFill>
                <a:latin typeface="楷体_GB2312" pitchFamily="49" charset="-122"/>
                <a:ea typeface="楷体_GB2312" pitchFamily="49" charset="-122"/>
              </a:rPr>
              <a:t>9</a:t>
            </a:r>
            <a:r>
              <a:rPr lang="zh-CN" altLang="en-US" sz="2400" b="1" dirty="0" smtClean="0">
                <a:solidFill>
                  <a:srgbClr val="0000FF"/>
                </a:solidFill>
                <a:latin typeface="楷体_GB2312" pitchFamily="49" charset="-122"/>
                <a:ea typeface="楷体_GB2312" pitchFamily="49" charset="-122"/>
              </a:rPr>
              <a:t>～</a:t>
            </a:r>
            <a:r>
              <a:rPr lang="en-US" altLang="en-US" sz="2400" b="1" dirty="0" smtClean="0">
                <a:solidFill>
                  <a:srgbClr val="0000FF"/>
                </a:solidFill>
                <a:latin typeface="楷体_GB2312" pitchFamily="49" charset="-122"/>
                <a:ea typeface="楷体_GB2312" pitchFamily="49" charset="-122"/>
              </a:rPr>
              <a:t>10 </a:t>
            </a:r>
            <a:r>
              <a:rPr lang="zh-CN" altLang="en-US" sz="2400" b="1" dirty="0">
                <a:solidFill>
                  <a:srgbClr val="0000FF"/>
                </a:solidFill>
                <a:latin typeface="楷体_GB2312" pitchFamily="49" charset="-122"/>
                <a:ea typeface="楷体_GB2312" pitchFamily="49" charset="-122"/>
              </a:rPr>
              <a:t>人日左右降低到现在的</a:t>
            </a:r>
            <a:r>
              <a:rPr lang="en-US" altLang="en-US" sz="2400" b="1" dirty="0">
                <a:solidFill>
                  <a:srgbClr val="0000FF"/>
                </a:solidFill>
                <a:latin typeface="楷体_GB2312" pitchFamily="49" charset="-122"/>
                <a:ea typeface="楷体_GB2312" pitchFamily="49" charset="-122"/>
              </a:rPr>
              <a:t>2</a:t>
            </a:r>
            <a:r>
              <a:rPr lang="zh-CN" altLang="en-US" sz="2400" b="1" dirty="0">
                <a:solidFill>
                  <a:srgbClr val="0000FF"/>
                </a:solidFill>
                <a:latin typeface="楷体_GB2312" pitchFamily="49" charset="-122"/>
                <a:ea typeface="楷体_GB2312" pitchFamily="49" charset="-122"/>
              </a:rPr>
              <a:t>～</a:t>
            </a:r>
            <a:r>
              <a:rPr lang="en-US" altLang="en-US" sz="2400" b="1" dirty="0">
                <a:solidFill>
                  <a:srgbClr val="0000FF"/>
                </a:solidFill>
                <a:latin typeface="楷体_GB2312" pitchFamily="49" charset="-122"/>
                <a:ea typeface="楷体_GB2312" pitchFamily="49" charset="-122"/>
              </a:rPr>
              <a:t>3 </a:t>
            </a:r>
            <a:r>
              <a:rPr lang="zh-CN" altLang="en-US" sz="2400" b="1" dirty="0">
                <a:solidFill>
                  <a:srgbClr val="0000FF"/>
                </a:solidFill>
                <a:latin typeface="楷体_GB2312" pitchFamily="49" charset="-122"/>
                <a:ea typeface="楷体_GB2312" pitchFamily="49" charset="-122"/>
              </a:rPr>
              <a:t>人日左右</a:t>
            </a:r>
            <a:r>
              <a:rPr lang="en-US" altLang="zh-CN" sz="2400" b="1" dirty="0">
                <a:solidFill>
                  <a:srgbClr val="0000FF"/>
                </a:solidFill>
                <a:latin typeface="楷体_GB2312" pitchFamily="49" charset="-122"/>
                <a:ea typeface="楷体_GB2312" pitchFamily="49" charset="-122"/>
              </a:rPr>
              <a:t>…</a:t>
            </a:r>
            <a:r>
              <a:rPr lang="zh-CN" altLang="en-US" sz="2400" b="1" dirty="0">
                <a:solidFill>
                  <a:srgbClr val="0000FF"/>
                </a:solidFill>
                <a:latin typeface="楷体_GB2312" pitchFamily="49" charset="-122"/>
                <a:ea typeface="楷体_GB2312" pitchFamily="49" charset="-122"/>
              </a:rPr>
              <a:t>”</a:t>
            </a:r>
            <a:endParaRPr lang="zh-CN" altLang="en-US" sz="2800" b="1" dirty="0">
              <a:solidFill>
                <a:srgbClr val="0000FF"/>
              </a:solidFill>
              <a:latin typeface="楷体_GB2312" pitchFamily="49" charset="-122"/>
              <a:ea typeface="楷体_GB2312" pitchFamily="49" charset="-122"/>
            </a:endParaRPr>
          </a:p>
        </p:txBody>
      </p:sp>
    </p:spTree>
    <p:extLst>
      <p:ext uri="{BB962C8B-B14F-4D97-AF65-F5344CB8AC3E}">
        <p14:creationId xmlns:p14="http://schemas.microsoft.com/office/powerpoint/2010/main" val="2899438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普元公司简介</a:t>
            </a:r>
            <a:endParaRPr lang="zh-CN" altLang="en-US" dirty="0"/>
          </a:p>
        </p:txBody>
      </p:sp>
      <p:sp>
        <p:nvSpPr>
          <p:cNvPr id="3" name="内容占位符 2"/>
          <p:cNvSpPr>
            <a:spLocks noGrp="1"/>
          </p:cNvSpPr>
          <p:nvPr>
            <p:ph idx="1"/>
          </p:nvPr>
        </p:nvSpPr>
        <p:spPr>
          <a:xfrm>
            <a:off x="593725" y="1125538"/>
            <a:ext cx="8686800" cy="5029200"/>
          </a:xfrm>
        </p:spPr>
        <p:txBody>
          <a:bodyPr/>
          <a:lstStyle/>
          <a:p>
            <a:pPr algn="just">
              <a:lnSpc>
                <a:spcPct val="150000"/>
              </a:lnSpc>
            </a:pPr>
            <a:r>
              <a:rPr lang="zh-CN" altLang="en-US" sz="1800">
                <a:latin typeface="+mn-ea"/>
              </a:rPr>
              <a:t>普元成</a:t>
            </a:r>
            <a:r>
              <a:rPr lang="zh-CN" altLang="en-US" sz="1800" dirty="0">
                <a:latin typeface="+mn-ea"/>
              </a:rPr>
              <a:t>立于</a:t>
            </a:r>
            <a:r>
              <a:rPr lang="en-US" altLang="zh-CN" sz="1800" dirty="0">
                <a:latin typeface="+mn-ea"/>
              </a:rPr>
              <a:t>2001</a:t>
            </a:r>
            <a:r>
              <a:rPr lang="zh-CN" altLang="en-US" sz="1800" dirty="0">
                <a:latin typeface="+mn-ea"/>
              </a:rPr>
              <a:t>年</a:t>
            </a:r>
            <a:r>
              <a:rPr lang="en-US" altLang="zh-CN" sz="1800" dirty="0">
                <a:latin typeface="+mn-ea"/>
              </a:rPr>
              <a:t>4</a:t>
            </a:r>
            <a:r>
              <a:rPr lang="zh-CN" altLang="en-US" sz="1800" dirty="0">
                <a:latin typeface="+mn-ea"/>
              </a:rPr>
              <a:t>月，由亚信创始人之一刘亚东博士创立。</a:t>
            </a:r>
            <a:endParaRPr lang="en-US" altLang="zh-CN" sz="1800" dirty="0">
              <a:latin typeface="+mn-ea"/>
            </a:endParaRPr>
          </a:p>
          <a:p>
            <a:pPr algn="just">
              <a:lnSpc>
                <a:spcPct val="150000"/>
              </a:lnSpc>
            </a:pPr>
            <a:r>
              <a:rPr lang="zh-CN" altLang="en-US" sz="1800">
                <a:latin typeface="+mn-ea"/>
              </a:rPr>
              <a:t>普元总</a:t>
            </a:r>
            <a:r>
              <a:rPr lang="zh-CN" altLang="en-US" sz="1800" dirty="0">
                <a:latin typeface="+mn-ea"/>
              </a:rPr>
              <a:t>部设在上海，在北京、广州、成都、南京、长沙、西安、济南等地设有分支机构。</a:t>
            </a:r>
            <a:endParaRPr lang="en-US" altLang="zh-CN" sz="1800" dirty="0">
              <a:latin typeface="+mn-ea"/>
            </a:endParaRPr>
          </a:p>
          <a:p>
            <a:pPr algn="just">
              <a:lnSpc>
                <a:spcPct val="150000"/>
              </a:lnSpc>
            </a:pPr>
            <a:r>
              <a:rPr lang="zh-CN" altLang="en-US" sz="1800" dirty="0">
                <a:latin typeface="+mn-ea"/>
              </a:rPr>
              <a:t>普元是</a:t>
            </a:r>
            <a:r>
              <a:rPr lang="en-US" altLang="zh-CN" sz="1800" dirty="0">
                <a:latin typeface="+mn-ea"/>
              </a:rPr>
              <a:t>SOA</a:t>
            </a:r>
            <a:r>
              <a:rPr lang="zh-CN" altLang="en-US" sz="1800" dirty="0">
                <a:latin typeface="+mn-ea"/>
              </a:rPr>
              <a:t>国际及国内标准</a:t>
            </a:r>
            <a:r>
              <a:rPr lang="en-US" altLang="zh-CN" sz="1800" dirty="0">
                <a:latin typeface="+mn-ea"/>
              </a:rPr>
              <a:t>SCA/SDO</a:t>
            </a:r>
            <a:r>
              <a:rPr lang="zh-CN" altLang="en-US" sz="1800" dirty="0">
                <a:latin typeface="+mn-ea"/>
              </a:rPr>
              <a:t>的主要参与制定者，是电子商务标准的主要制定者</a:t>
            </a:r>
            <a:r>
              <a:rPr lang="en-US" altLang="zh-CN" sz="1800" dirty="0">
                <a:latin typeface="+mn-ea"/>
              </a:rPr>
              <a:t> OASIS</a:t>
            </a:r>
            <a:r>
              <a:rPr lang="zh-CN" altLang="en-US" sz="1800" dirty="0">
                <a:latin typeface="+mn-ea"/>
              </a:rPr>
              <a:t>的核心奠基成员。</a:t>
            </a:r>
            <a:endParaRPr lang="en-US" altLang="zh-CN" sz="1800" dirty="0">
              <a:latin typeface="+mn-ea"/>
            </a:endParaRPr>
          </a:p>
          <a:p>
            <a:pPr algn="just">
              <a:lnSpc>
                <a:spcPct val="150000"/>
              </a:lnSpc>
            </a:pPr>
            <a:r>
              <a:rPr lang="zh-CN" altLang="en-US" sz="1800" dirty="0">
                <a:latin typeface="+mn-ea"/>
              </a:rPr>
              <a:t>普元在国产平台软件（</a:t>
            </a:r>
            <a:r>
              <a:rPr lang="en-US" altLang="zh-CN" sz="1800" dirty="0">
                <a:latin typeface="+mn-ea"/>
              </a:rPr>
              <a:t>SOA</a:t>
            </a:r>
            <a:r>
              <a:rPr lang="zh-CN" altLang="en-US" sz="1800" dirty="0">
                <a:latin typeface="+mn-ea"/>
              </a:rPr>
              <a:t>基础软</a:t>
            </a:r>
            <a:r>
              <a:rPr lang="zh-CN" altLang="en-US" sz="1800">
                <a:latin typeface="+mn-ea"/>
              </a:rPr>
              <a:t>件）市</a:t>
            </a:r>
            <a:r>
              <a:rPr lang="zh-CN" altLang="en-US" sz="1800" dirty="0">
                <a:latin typeface="+mn-ea"/>
              </a:rPr>
              <a:t>场占有率为</a:t>
            </a:r>
            <a:r>
              <a:rPr lang="en-US" altLang="zh-CN" sz="1800" dirty="0">
                <a:latin typeface="+mn-ea"/>
              </a:rPr>
              <a:t>39.7%</a:t>
            </a:r>
            <a:r>
              <a:rPr lang="zh-CN" altLang="en-US" sz="1800" dirty="0">
                <a:latin typeface="+mn-ea"/>
              </a:rPr>
              <a:t>，位居第一。*</a:t>
            </a:r>
            <a:r>
              <a:rPr lang="en-US" altLang="zh-CN" sz="1800" dirty="0">
                <a:latin typeface="+mn-ea"/>
              </a:rPr>
              <a:t> </a:t>
            </a:r>
          </a:p>
          <a:p>
            <a:pPr algn="just">
              <a:lnSpc>
                <a:spcPct val="150000"/>
              </a:lnSpc>
            </a:pPr>
            <a:r>
              <a:rPr lang="zh-CN" altLang="en-US" sz="1800" dirty="0">
                <a:latin typeface="+mn-ea"/>
              </a:rPr>
              <a:t>普元在国内金融、电信、能源、国防、政府、制造等行业拥有</a:t>
            </a:r>
            <a:r>
              <a:rPr lang="en-US" altLang="zh-CN" sz="1800" dirty="0">
                <a:latin typeface="+mn-ea"/>
              </a:rPr>
              <a:t>300</a:t>
            </a:r>
            <a:r>
              <a:rPr lang="zh-CN" altLang="en-US" sz="1800" dirty="0">
                <a:latin typeface="+mn-ea"/>
              </a:rPr>
              <a:t>多个大中型客户，</a:t>
            </a:r>
            <a:r>
              <a:rPr lang="en-US" altLang="zh-CN" sz="1800" dirty="0">
                <a:latin typeface="+mn-ea"/>
              </a:rPr>
              <a:t>100</a:t>
            </a:r>
            <a:r>
              <a:rPr lang="zh-CN" altLang="en-US" sz="1800" dirty="0">
                <a:latin typeface="+mn-ea"/>
              </a:rPr>
              <a:t>多家合作伙伴。通过与合作伙伴合</a:t>
            </a:r>
            <a:r>
              <a:rPr lang="zh-CN" altLang="en-US" sz="1800">
                <a:latin typeface="+mn-ea"/>
              </a:rPr>
              <a:t>作，普元平台产品覆</a:t>
            </a:r>
            <a:r>
              <a:rPr lang="zh-CN" altLang="en-US" sz="1800" dirty="0">
                <a:latin typeface="+mn-ea"/>
              </a:rPr>
              <a:t>盖至</a:t>
            </a:r>
            <a:r>
              <a:rPr lang="en-US" altLang="zh-CN" sz="1800" dirty="0">
                <a:latin typeface="+mn-ea"/>
              </a:rPr>
              <a:t>40</a:t>
            </a:r>
            <a:r>
              <a:rPr lang="zh-CN" altLang="en-US" sz="1800" dirty="0">
                <a:latin typeface="+mn-ea"/>
              </a:rPr>
              <a:t>多个国家</a:t>
            </a:r>
            <a:r>
              <a:rPr lang="en-US" altLang="zh-CN" sz="1800" dirty="0">
                <a:latin typeface="+mn-ea"/>
              </a:rPr>
              <a:t>60</a:t>
            </a:r>
            <a:r>
              <a:rPr lang="zh-CN" altLang="en-US" sz="1800" dirty="0">
                <a:latin typeface="+mn-ea"/>
              </a:rPr>
              <a:t>多家电信运营商中。</a:t>
            </a:r>
            <a:endParaRPr lang="en-US" altLang="zh-CN" sz="1800" dirty="0">
              <a:latin typeface="+mn-ea"/>
            </a:endParaRPr>
          </a:p>
          <a:p>
            <a:endParaRPr lang="zh-CN" altLang="en-US" sz="1800" dirty="0">
              <a:latin typeface="+mn-ea"/>
            </a:endParaRPr>
          </a:p>
        </p:txBody>
      </p:sp>
      <p:sp>
        <p:nvSpPr>
          <p:cNvPr id="5" name="TextBox 4"/>
          <p:cNvSpPr txBox="1"/>
          <p:nvPr/>
        </p:nvSpPr>
        <p:spPr>
          <a:xfrm>
            <a:off x="822326" y="6299284"/>
            <a:ext cx="6363266" cy="253916"/>
          </a:xfrm>
          <a:prstGeom prst="rect">
            <a:avLst/>
          </a:prstGeom>
          <a:noFill/>
        </p:spPr>
        <p:txBody>
          <a:bodyPr wrap="square" rtlCol="0">
            <a:spAutoFit/>
          </a:bodyPr>
          <a:lstStyle/>
          <a:p>
            <a:r>
              <a:rPr lang="zh-CN" altLang="en-US" sz="1050" i="1" dirty="0">
                <a:latin typeface="+mn-ea"/>
                <a:ea typeface="+mn-ea"/>
              </a:rPr>
              <a:t>* 数据引自计世资讯</a:t>
            </a:r>
            <a:r>
              <a:rPr lang="en-US" altLang="zh-CN" sz="1050" i="1" dirty="0">
                <a:latin typeface="+mn-ea"/>
                <a:ea typeface="+mn-ea"/>
              </a:rPr>
              <a:t>《2009</a:t>
            </a:r>
            <a:r>
              <a:rPr lang="zh-CN" altLang="en-US" sz="1050" i="1" dirty="0">
                <a:latin typeface="+mn-ea"/>
                <a:ea typeface="+mn-ea"/>
              </a:rPr>
              <a:t>年中国</a:t>
            </a:r>
            <a:r>
              <a:rPr lang="en-US" altLang="zh-CN" sz="1050" i="1" dirty="0">
                <a:latin typeface="+mn-ea"/>
                <a:ea typeface="+mn-ea"/>
              </a:rPr>
              <a:t>SOA</a:t>
            </a:r>
            <a:r>
              <a:rPr lang="zh-CN" altLang="en-US" sz="1050" i="1" dirty="0">
                <a:latin typeface="+mn-ea"/>
                <a:ea typeface="+mn-ea"/>
              </a:rPr>
              <a:t>市场研究报告</a:t>
            </a:r>
            <a:r>
              <a:rPr lang="en-US" altLang="zh-CN" sz="1050" i="1" dirty="0">
                <a:latin typeface="+mn-ea"/>
                <a:ea typeface="+mn-ea"/>
              </a:rPr>
              <a:t>》</a:t>
            </a:r>
            <a:endParaRPr lang="zh-CN" altLang="en-US" sz="1050" i="1" dirty="0">
              <a:latin typeface="+mn-ea"/>
              <a:ea typeface="+mn-ea"/>
            </a:endParaRPr>
          </a:p>
        </p:txBody>
      </p:sp>
    </p:spTree>
    <p:extLst>
      <p:ext uri="{BB962C8B-B14F-4D97-AF65-F5344CB8AC3E}">
        <p14:creationId xmlns:p14="http://schemas.microsoft.com/office/powerpoint/2010/main" val="35736607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ChangeArrowheads="1"/>
          </p:cNvSpPr>
          <p:nvPr/>
        </p:nvSpPr>
        <p:spPr bwMode="auto">
          <a:xfrm>
            <a:off x="727450" y="357166"/>
            <a:ext cx="8994400" cy="1123950"/>
          </a:xfrm>
          <a:prstGeom prst="rect">
            <a:avLst/>
          </a:prstGeom>
          <a:noFill/>
          <a:ln w="9525">
            <a:noFill/>
            <a:miter lim="800000"/>
            <a:headEnd/>
            <a:tailEnd/>
          </a:ln>
        </p:spPr>
        <p:txBody>
          <a:bodyPr anchor="ctr"/>
          <a:lstStyle/>
          <a:p>
            <a:pPr eaLnBrk="0" hangingPunct="0"/>
            <a: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Primeton BPS 经过广泛验证的企业级特性</a:t>
            </a:r>
            <a:b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br>
            <a:r>
              <a:rPr lang="zh-CN" altLang="en-US"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－高性能和高稳定性，支撑流程高效稳定运行</a:t>
            </a:r>
            <a:endParaRPr lang="zh-CN" altLang="en-US" sz="2800" b="1" dirty="0">
              <a:solidFill>
                <a:srgbClr val="FF6600"/>
              </a:solidFill>
              <a:effectLst>
                <a:outerShdw blurRad="38100" dist="38100" dir="2700000" algn="tl">
                  <a:srgbClr val="C0C0C0"/>
                </a:outerShdw>
              </a:effectLst>
              <a:latin typeface="华文细黑" pitchFamily="2" charset="-122"/>
              <a:ea typeface="华文细黑" pitchFamily="2" charset="-122"/>
            </a:endParaRPr>
          </a:p>
        </p:txBody>
      </p:sp>
      <p:pic>
        <p:nvPicPr>
          <p:cNvPr id="6" name="Picture 39" descr="circular arrow clockwise green yellow gradient"/>
          <p:cNvPicPr>
            <a:picLocks noChangeAspect="1" noChangeArrowheads="1"/>
          </p:cNvPicPr>
          <p:nvPr/>
        </p:nvPicPr>
        <p:blipFill>
          <a:blip r:embed="rId3" cstate="print"/>
          <a:srcRect/>
          <a:stretch>
            <a:fillRect/>
          </a:stretch>
        </p:blipFill>
        <p:spPr bwMode="auto">
          <a:xfrm>
            <a:off x="1303021" y="2349518"/>
            <a:ext cx="6506551" cy="3775075"/>
          </a:xfrm>
          <a:prstGeom prst="rect">
            <a:avLst/>
          </a:prstGeom>
          <a:noFill/>
          <a:ln w="9525">
            <a:noFill/>
            <a:miter lim="800000"/>
            <a:headEnd/>
            <a:tailEnd/>
          </a:ln>
        </p:spPr>
      </p:pic>
      <p:grpSp>
        <p:nvGrpSpPr>
          <p:cNvPr id="2" name="Group 7"/>
          <p:cNvGrpSpPr>
            <a:grpSpLocks/>
          </p:cNvGrpSpPr>
          <p:nvPr/>
        </p:nvGrpSpPr>
        <p:grpSpPr bwMode="auto">
          <a:xfrm>
            <a:off x="3821249" y="2068530"/>
            <a:ext cx="1606806" cy="1411287"/>
            <a:chOff x="2240" y="1212"/>
            <a:chExt cx="952" cy="889"/>
          </a:xfrm>
        </p:grpSpPr>
        <p:grpSp>
          <p:nvGrpSpPr>
            <p:cNvPr id="3" name="Group 8"/>
            <p:cNvGrpSpPr>
              <a:grpSpLocks/>
            </p:cNvGrpSpPr>
            <p:nvPr/>
          </p:nvGrpSpPr>
          <p:grpSpPr bwMode="auto">
            <a:xfrm>
              <a:off x="2240" y="1212"/>
              <a:ext cx="952" cy="773"/>
              <a:chOff x="819" y="2932"/>
              <a:chExt cx="791" cy="635"/>
            </a:xfrm>
          </p:grpSpPr>
          <p:pic>
            <p:nvPicPr>
              <p:cNvPr id="10" name="Picture 43" descr="discpink"/>
              <p:cNvPicPr>
                <a:picLocks noChangeAspect="1" noChangeArrowheads="1"/>
              </p:cNvPicPr>
              <p:nvPr/>
            </p:nvPicPr>
            <p:blipFill>
              <a:blip r:embed="rId4" cstate="print"/>
              <a:srcRect/>
              <a:stretch>
                <a:fillRect/>
              </a:stretch>
            </p:blipFill>
            <p:spPr bwMode="auto">
              <a:xfrm>
                <a:off x="819" y="3043"/>
                <a:ext cx="791" cy="494"/>
              </a:xfrm>
              <a:prstGeom prst="rect">
                <a:avLst/>
              </a:prstGeom>
              <a:noFill/>
              <a:ln w="9525">
                <a:noFill/>
                <a:miter lim="800000"/>
                <a:headEnd/>
                <a:tailEnd/>
              </a:ln>
            </p:spPr>
          </p:pic>
          <p:grpSp>
            <p:nvGrpSpPr>
              <p:cNvPr id="4" name="Group 45"/>
              <p:cNvGrpSpPr>
                <a:grpSpLocks/>
              </p:cNvGrpSpPr>
              <p:nvPr/>
            </p:nvGrpSpPr>
            <p:grpSpPr bwMode="auto">
              <a:xfrm>
                <a:off x="1111" y="2932"/>
                <a:ext cx="425" cy="635"/>
                <a:chOff x="2185" y="2961"/>
                <a:chExt cx="687" cy="983"/>
              </a:xfrm>
            </p:grpSpPr>
            <p:pic>
              <p:nvPicPr>
                <p:cNvPr id="12" name="Picture 46" descr="flow"/>
                <p:cNvPicPr>
                  <a:picLocks noChangeAspect="1" noChangeArrowheads="1"/>
                </p:cNvPicPr>
                <p:nvPr/>
              </p:nvPicPr>
              <p:blipFill>
                <a:blip r:embed="rId5" cstate="print"/>
                <a:srcRect/>
                <a:stretch>
                  <a:fillRect/>
                </a:stretch>
              </p:blipFill>
              <p:spPr bwMode="auto">
                <a:xfrm>
                  <a:off x="2224" y="2961"/>
                  <a:ext cx="648" cy="983"/>
                </a:xfrm>
                <a:prstGeom prst="rect">
                  <a:avLst/>
                </a:prstGeom>
                <a:noFill/>
                <a:ln w="9525">
                  <a:noFill/>
                  <a:miter lim="800000"/>
                  <a:headEnd/>
                  <a:tailEnd/>
                </a:ln>
              </p:spPr>
            </p:pic>
            <p:pic>
              <p:nvPicPr>
                <p:cNvPr id="13" name="Picture 47" descr="tools"/>
                <p:cNvPicPr>
                  <a:picLocks noChangeAspect="1" noChangeArrowheads="1"/>
                </p:cNvPicPr>
                <p:nvPr/>
              </p:nvPicPr>
              <p:blipFill>
                <a:blip r:embed="rId6" cstate="print"/>
                <a:srcRect/>
                <a:stretch>
                  <a:fillRect/>
                </a:stretch>
              </p:blipFill>
              <p:spPr bwMode="auto">
                <a:xfrm>
                  <a:off x="2185" y="3206"/>
                  <a:ext cx="387" cy="574"/>
                </a:xfrm>
                <a:prstGeom prst="rect">
                  <a:avLst/>
                </a:prstGeom>
                <a:noFill/>
                <a:ln w="9525">
                  <a:noFill/>
                  <a:miter lim="800000"/>
                  <a:headEnd/>
                  <a:tailEnd/>
                </a:ln>
              </p:spPr>
            </p:pic>
          </p:grpSp>
        </p:grpSp>
        <p:sp>
          <p:nvSpPr>
            <p:cNvPr id="9" name="Rectangle 13"/>
            <p:cNvSpPr>
              <a:spLocks noChangeArrowheads="1"/>
            </p:cNvSpPr>
            <p:nvPr/>
          </p:nvSpPr>
          <p:spPr bwMode="auto">
            <a:xfrm>
              <a:off x="2349" y="1888"/>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建模与设计</a:t>
              </a:r>
              <a:endParaRPr lang="zh-CN" altLang="en-US" sz="1600" b="1" dirty="0">
                <a:ea typeface="微软雅黑" pitchFamily="34" charset="-122"/>
              </a:endParaRPr>
            </a:p>
          </p:txBody>
        </p:sp>
      </p:grpSp>
      <p:grpSp>
        <p:nvGrpSpPr>
          <p:cNvPr id="5" name="Group 14"/>
          <p:cNvGrpSpPr>
            <a:grpSpLocks/>
          </p:cNvGrpSpPr>
          <p:nvPr/>
        </p:nvGrpSpPr>
        <p:grpSpPr bwMode="auto">
          <a:xfrm>
            <a:off x="6403616" y="3576656"/>
            <a:ext cx="1647313" cy="1150938"/>
            <a:chOff x="3770" y="2162"/>
            <a:chExt cx="976" cy="725"/>
          </a:xfrm>
        </p:grpSpPr>
        <p:grpSp>
          <p:nvGrpSpPr>
            <p:cNvPr id="7" name="Group 15"/>
            <p:cNvGrpSpPr>
              <a:grpSpLocks/>
            </p:cNvGrpSpPr>
            <p:nvPr/>
          </p:nvGrpSpPr>
          <p:grpSpPr bwMode="auto">
            <a:xfrm>
              <a:off x="3770" y="2162"/>
              <a:ext cx="976" cy="591"/>
              <a:chOff x="3634" y="2159"/>
              <a:chExt cx="839" cy="545"/>
            </a:xfrm>
          </p:grpSpPr>
          <p:pic>
            <p:nvPicPr>
              <p:cNvPr id="17" name="Picture 51" descr="discpurple"/>
              <p:cNvPicPr>
                <a:picLocks noChangeAspect="1" noChangeArrowheads="1"/>
              </p:cNvPicPr>
              <p:nvPr/>
            </p:nvPicPr>
            <p:blipFill>
              <a:blip r:embed="rId7" cstate="print"/>
              <a:srcRect/>
              <a:stretch>
                <a:fillRect/>
              </a:stretch>
            </p:blipFill>
            <p:spPr bwMode="auto">
              <a:xfrm>
                <a:off x="3634" y="2180"/>
                <a:ext cx="839" cy="524"/>
              </a:xfrm>
              <a:prstGeom prst="rect">
                <a:avLst/>
              </a:prstGeom>
              <a:noFill/>
              <a:ln w="9525">
                <a:noFill/>
                <a:miter lim="800000"/>
                <a:headEnd/>
                <a:tailEnd/>
              </a:ln>
            </p:spPr>
          </p:pic>
          <p:grpSp>
            <p:nvGrpSpPr>
              <p:cNvPr id="8" name="Group 53"/>
              <p:cNvGrpSpPr>
                <a:grpSpLocks/>
              </p:cNvGrpSpPr>
              <p:nvPr/>
            </p:nvGrpSpPr>
            <p:grpSpPr bwMode="auto">
              <a:xfrm>
                <a:off x="3838" y="2159"/>
                <a:ext cx="625" cy="426"/>
                <a:chOff x="4336" y="3379"/>
                <a:chExt cx="929" cy="655"/>
              </a:xfrm>
            </p:grpSpPr>
            <p:grpSp>
              <p:nvGrpSpPr>
                <p:cNvPr id="11" name="Group 54"/>
                <p:cNvGrpSpPr>
                  <a:grpSpLocks/>
                </p:cNvGrpSpPr>
                <p:nvPr/>
              </p:nvGrpSpPr>
              <p:grpSpPr bwMode="auto">
                <a:xfrm>
                  <a:off x="4668" y="3379"/>
                  <a:ext cx="217" cy="275"/>
                  <a:chOff x="1225" y="1743"/>
                  <a:chExt cx="1152" cy="1457"/>
                </a:xfrm>
              </p:grpSpPr>
              <p:pic>
                <p:nvPicPr>
                  <p:cNvPr id="29" name="Picture 55" descr="server"/>
                  <p:cNvPicPr>
                    <a:picLocks noChangeAspect="1" noChangeArrowheads="1"/>
                  </p:cNvPicPr>
                  <p:nvPr/>
                </p:nvPicPr>
                <p:blipFill>
                  <a:blip r:embed="rId8" cstate="print"/>
                  <a:srcRect/>
                  <a:stretch>
                    <a:fillRect/>
                  </a:stretch>
                </p:blipFill>
                <p:spPr bwMode="auto">
                  <a:xfrm>
                    <a:off x="1225" y="1743"/>
                    <a:ext cx="1152" cy="1457"/>
                  </a:xfrm>
                  <a:prstGeom prst="rect">
                    <a:avLst/>
                  </a:prstGeom>
                  <a:noFill/>
                  <a:ln w="9525">
                    <a:noFill/>
                    <a:miter lim="800000"/>
                    <a:headEnd/>
                    <a:tailEnd/>
                  </a:ln>
                </p:spPr>
              </p:pic>
              <p:pic>
                <p:nvPicPr>
                  <p:cNvPr id="30" name="Picture 56" descr="data2"/>
                  <p:cNvPicPr>
                    <a:picLocks noChangeAspect="1" noChangeArrowheads="1"/>
                  </p:cNvPicPr>
                  <p:nvPr/>
                </p:nvPicPr>
                <p:blipFill>
                  <a:blip r:embed="rId9" cstate="print"/>
                  <a:srcRect/>
                  <a:stretch>
                    <a:fillRect/>
                  </a:stretch>
                </p:blipFill>
                <p:spPr bwMode="auto">
                  <a:xfrm>
                    <a:off x="1676" y="2424"/>
                    <a:ext cx="559" cy="714"/>
                  </a:xfrm>
                  <a:prstGeom prst="rect">
                    <a:avLst/>
                  </a:prstGeom>
                  <a:noFill/>
                  <a:ln w="9525">
                    <a:noFill/>
                    <a:miter lim="800000"/>
                    <a:headEnd/>
                    <a:tailEnd/>
                  </a:ln>
                </p:spPr>
              </p:pic>
            </p:grpSp>
            <p:pic>
              <p:nvPicPr>
                <p:cNvPr id="20" name="Picture 57" descr="red-shine"/>
                <p:cNvPicPr>
                  <a:picLocks noChangeAspect="1" noChangeArrowheads="1"/>
                </p:cNvPicPr>
                <p:nvPr/>
              </p:nvPicPr>
              <p:blipFill>
                <a:blip r:embed="rId10" cstate="print"/>
                <a:srcRect/>
                <a:stretch>
                  <a:fillRect/>
                </a:stretch>
              </p:blipFill>
              <p:spPr bwMode="auto">
                <a:xfrm>
                  <a:off x="4360" y="3479"/>
                  <a:ext cx="242" cy="319"/>
                </a:xfrm>
                <a:prstGeom prst="rect">
                  <a:avLst/>
                </a:prstGeom>
                <a:noFill/>
                <a:ln w="9525">
                  <a:noFill/>
                  <a:miter lim="800000"/>
                  <a:headEnd/>
                  <a:tailEnd/>
                </a:ln>
              </p:spPr>
            </p:pic>
            <p:grpSp>
              <p:nvGrpSpPr>
                <p:cNvPr id="14" name="Group 58"/>
                <p:cNvGrpSpPr>
                  <a:grpSpLocks/>
                </p:cNvGrpSpPr>
                <p:nvPr/>
              </p:nvGrpSpPr>
              <p:grpSpPr bwMode="auto">
                <a:xfrm>
                  <a:off x="4940" y="3514"/>
                  <a:ext cx="325" cy="429"/>
                  <a:chOff x="3288" y="2134"/>
                  <a:chExt cx="1152" cy="1524"/>
                </a:xfrm>
              </p:grpSpPr>
              <p:pic>
                <p:nvPicPr>
                  <p:cNvPr id="27" name="Picture 59" descr="server"/>
                  <p:cNvPicPr>
                    <a:picLocks noChangeAspect="1" noChangeArrowheads="1"/>
                  </p:cNvPicPr>
                  <p:nvPr/>
                </p:nvPicPr>
                <p:blipFill>
                  <a:blip r:embed="rId11" cstate="print"/>
                  <a:srcRect/>
                  <a:stretch>
                    <a:fillRect/>
                  </a:stretch>
                </p:blipFill>
                <p:spPr bwMode="auto">
                  <a:xfrm>
                    <a:off x="3288" y="2134"/>
                    <a:ext cx="1152" cy="1457"/>
                  </a:xfrm>
                  <a:prstGeom prst="rect">
                    <a:avLst/>
                  </a:prstGeom>
                  <a:noFill/>
                  <a:ln w="9525">
                    <a:noFill/>
                    <a:miter lim="800000"/>
                    <a:headEnd/>
                    <a:tailEnd/>
                  </a:ln>
                </p:spPr>
              </p:pic>
              <p:pic>
                <p:nvPicPr>
                  <p:cNvPr id="28" name="Picture 60" descr="globe"/>
                  <p:cNvPicPr>
                    <a:picLocks noChangeAspect="1" noChangeArrowheads="1"/>
                  </p:cNvPicPr>
                  <p:nvPr/>
                </p:nvPicPr>
                <p:blipFill>
                  <a:blip r:embed="rId12" cstate="print"/>
                  <a:srcRect/>
                  <a:stretch>
                    <a:fillRect/>
                  </a:stretch>
                </p:blipFill>
                <p:spPr bwMode="auto">
                  <a:xfrm>
                    <a:off x="3612" y="2822"/>
                    <a:ext cx="717" cy="836"/>
                  </a:xfrm>
                  <a:prstGeom prst="rect">
                    <a:avLst/>
                  </a:prstGeom>
                  <a:noFill/>
                  <a:ln w="9525">
                    <a:noFill/>
                    <a:miter lim="800000"/>
                    <a:headEnd/>
                    <a:tailEnd/>
                  </a:ln>
                </p:spPr>
              </p:pic>
            </p:grpSp>
            <p:pic>
              <p:nvPicPr>
                <p:cNvPr id="22" name="Picture 61" descr="binary"/>
                <p:cNvPicPr>
                  <a:picLocks noChangeAspect="1" noChangeArrowheads="1"/>
                </p:cNvPicPr>
                <p:nvPr/>
              </p:nvPicPr>
              <p:blipFill>
                <a:blip r:embed="rId13" cstate="print"/>
                <a:srcRect/>
                <a:stretch>
                  <a:fillRect/>
                </a:stretch>
              </p:blipFill>
              <p:spPr bwMode="auto">
                <a:xfrm rot="-2389038">
                  <a:off x="4860" y="3408"/>
                  <a:ext cx="135" cy="369"/>
                </a:xfrm>
                <a:prstGeom prst="rect">
                  <a:avLst/>
                </a:prstGeom>
                <a:noFill/>
                <a:ln w="9525">
                  <a:noFill/>
                  <a:miter lim="800000"/>
                  <a:headEnd/>
                  <a:tailEnd/>
                </a:ln>
              </p:spPr>
            </p:pic>
            <p:pic>
              <p:nvPicPr>
                <p:cNvPr id="23" name="Picture 62" descr="binary"/>
                <p:cNvPicPr>
                  <a:picLocks noChangeAspect="1" noChangeArrowheads="1"/>
                </p:cNvPicPr>
                <p:nvPr/>
              </p:nvPicPr>
              <p:blipFill>
                <a:blip r:embed="rId14" cstate="print"/>
                <a:srcRect/>
                <a:stretch>
                  <a:fillRect/>
                </a:stretch>
              </p:blipFill>
              <p:spPr bwMode="auto">
                <a:xfrm rot="3341800">
                  <a:off x="4841" y="3578"/>
                  <a:ext cx="174" cy="475"/>
                </a:xfrm>
                <a:prstGeom prst="rect">
                  <a:avLst/>
                </a:prstGeom>
                <a:noFill/>
                <a:ln w="9525">
                  <a:noFill/>
                  <a:miter lim="800000"/>
                  <a:headEnd/>
                  <a:tailEnd/>
                </a:ln>
              </p:spPr>
            </p:pic>
            <p:pic>
              <p:nvPicPr>
                <p:cNvPr id="24" name="Picture 63" descr="binary"/>
                <p:cNvPicPr>
                  <a:picLocks noChangeAspect="1" noChangeArrowheads="1"/>
                </p:cNvPicPr>
                <p:nvPr/>
              </p:nvPicPr>
              <p:blipFill>
                <a:blip r:embed="rId15" cstate="print"/>
                <a:srcRect/>
                <a:stretch>
                  <a:fillRect/>
                </a:stretch>
              </p:blipFill>
              <p:spPr bwMode="auto">
                <a:xfrm rot="3826459">
                  <a:off x="4536" y="3397"/>
                  <a:ext cx="125" cy="342"/>
                </a:xfrm>
                <a:prstGeom prst="rect">
                  <a:avLst/>
                </a:prstGeom>
                <a:noFill/>
                <a:ln w="9525">
                  <a:noFill/>
                  <a:miter lim="800000"/>
                  <a:headEnd/>
                  <a:tailEnd/>
                </a:ln>
              </p:spPr>
            </p:pic>
            <p:pic>
              <p:nvPicPr>
                <p:cNvPr id="25" name="Picture 64" descr="binary"/>
                <p:cNvPicPr>
                  <a:picLocks noChangeAspect="1" noChangeArrowheads="1"/>
                </p:cNvPicPr>
                <p:nvPr/>
              </p:nvPicPr>
              <p:blipFill>
                <a:blip r:embed="rId14" cstate="print"/>
                <a:srcRect/>
                <a:stretch>
                  <a:fillRect/>
                </a:stretch>
              </p:blipFill>
              <p:spPr bwMode="auto">
                <a:xfrm rot="-2825715">
                  <a:off x="4487" y="3541"/>
                  <a:ext cx="174" cy="475"/>
                </a:xfrm>
                <a:prstGeom prst="rect">
                  <a:avLst/>
                </a:prstGeom>
                <a:noFill/>
                <a:ln w="9525">
                  <a:noFill/>
                  <a:miter lim="800000"/>
                  <a:headEnd/>
                  <a:tailEnd/>
                </a:ln>
              </p:spPr>
            </p:pic>
            <p:pic>
              <p:nvPicPr>
                <p:cNvPr id="26" name="Picture 65" descr="Orange-Shine"/>
                <p:cNvPicPr>
                  <a:picLocks noChangeAspect="1" noChangeArrowheads="1"/>
                </p:cNvPicPr>
                <p:nvPr/>
              </p:nvPicPr>
              <p:blipFill>
                <a:blip r:embed="rId16" cstate="print"/>
                <a:srcRect/>
                <a:stretch>
                  <a:fillRect/>
                </a:stretch>
              </p:blipFill>
              <p:spPr bwMode="auto">
                <a:xfrm>
                  <a:off x="4604" y="3623"/>
                  <a:ext cx="314" cy="411"/>
                </a:xfrm>
                <a:prstGeom prst="rect">
                  <a:avLst/>
                </a:prstGeom>
                <a:noFill/>
                <a:ln w="9525">
                  <a:noFill/>
                  <a:miter lim="800000"/>
                  <a:headEnd/>
                  <a:tailEnd/>
                </a:ln>
              </p:spPr>
            </p:pic>
          </p:grpSp>
        </p:grpSp>
        <p:sp>
          <p:nvSpPr>
            <p:cNvPr id="16" name="Rectangle 30"/>
            <p:cNvSpPr>
              <a:spLocks noChangeArrowheads="1"/>
            </p:cNvSpPr>
            <p:nvPr/>
          </p:nvSpPr>
          <p:spPr bwMode="auto">
            <a:xfrm>
              <a:off x="3891" y="2674"/>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部署与执行</a:t>
              </a:r>
              <a:endParaRPr lang="zh-CN" altLang="en-US" sz="1600" b="1" dirty="0">
                <a:ea typeface="微软雅黑" pitchFamily="34" charset="-122"/>
              </a:endParaRPr>
            </a:p>
          </p:txBody>
        </p:sp>
      </p:grpSp>
      <p:grpSp>
        <p:nvGrpSpPr>
          <p:cNvPr id="15" name="Group 31"/>
          <p:cNvGrpSpPr>
            <a:grpSpLocks/>
          </p:cNvGrpSpPr>
          <p:nvPr/>
        </p:nvGrpSpPr>
        <p:grpSpPr bwMode="auto">
          <a:xfrm>
            <a:off x="3829689" y="4868882"/>
            <a:ext cx="2000068" cy="1274763"/>
            <a:chOff x="2245" y="2976"/>
            <a:chExt cx="1185" cy="803"/>
          </a:xfrm>
        </p:grpSpPr>
        <p:grpSp>
          <p:nvGrpSpPr>
            <p:cNvPr id="18" name="Group 32"/>
            <p:cNvGrpSpPr>
              <a:grpSpLocks/>
            </p:cNvGrpSpPr>
            <p:nvPr/>
          </p:nvGrpSpPr>
          <p:grpSpPr bwMode="auto">
            <a:xfrm>
              <a:off x="2245" y="2976"/>
              <a:ext cx="1185" cy="681"/>
              <a:chOff x="2158" y="2931"/>
              <a:chExt cx="1088" cy="561"/>
            </a:xfrm>
          </p:grpSpPr>
          <p:pic>
            <p:nvPicPr>
              <p:cNvPr id="34" name="Picture 69" descr="discseagreen"/>
              <p:cNvPicPr>
                <a:picLocks noChangeAspect="1" noChangeArrowheads="1"/>
              </p:cNvPicPr>
              <p:nvPr/>
            </p:nvPicPr>
            <p:blipFill>
              <a:blip r:embed="rId17" cstate="print"/>
              <a:srcRect/>
              <a:stretch>
                <a:fillRect/>
              </a:stretch>
            </p:blipFill>
            <p:spPr bwMode="auto">
              <a:xfrm>
                <a:off x="2158" y="2975"/>
                <a:ext cx="828" cy="517"/>
              </a:xfrm>
              <a:prstGeom prst="rect">
                <a:avLst/>
              </a:prstGeom>
              <a:noFill/>
              <a:ln w="9525">
                <a:noFill/>
                <a:miter lim="800000"/>
                <a:headEnd/>
                <a:tailEnd/>
              </a:ln>
            </p:spPr>
          </p:pic>
          <p:grpSp>
            <p:nvGrpSpPr>
              <p:cNvPr id="19" name="Group 71"/>
              <p:cNvGrpSpPr>
                <a:grpSpLocks/>
              </p:cNvGrpSpPr>
              <p:nvPr/>
            </p:nvGrpSpPr>
            <p:grpSpPr bwMode="auto">
              <a:xfrm>
                <a:off x="2429" y="2931"/>
                <a:ext cx="817" cy="544"/>
                <a:chOff x="3562" y="2616"/>
                <a:chExt cx="1275" cy="818"/>
              </a:xfrm>
            </p:grpSpPr>
            <p:pic>
              <p:nvPicPr>
                <p:cNvPr id="36" name="Picture 72" descr="3 peice unequal Pie chart"/>
                <p:cNvPicPr>
                  <a:picLocks noChangeAspect="1" noChangeArrowheads="1"/>
                </p:cNvPicPr>
                <p:nvPr/>
              </p:nvPicPr>
              <p:blipFill>
                <a:blip r:embed="rId18" cstate="print"/>
                <a:srcRect/>
                <a:stretch>
                  <a:fillRect/>
                </a:stretch>
              </p:blipFill>
              <p:spPr bwMode="auto">
                <a:xfrm>
                  <a:off x="4019" y="2861"/>
                  <a:ext cx="417" cy="308"/>
                </a:xfrm>
                <a:prstGeom prst="rect">
                  <a:avLst/>
                </a:prstGeom>
                <a:noFill/>
                <a:ln w="9525">
                  <a:noFill/>
                  <a:miter lim="800000"/>
                  <a:headEnd/>
                  <a:tailEnd/>
                </a:ln>
              </p:spPr>
            </p:pic>
            <p:grpSp>
              <p:nvGrpSpPr>
                <p:cNvPr id="21" name="Group 73"/>
                <p:cNvGrpSpPr>
                  <a:grpSpLocks/>
                </p:cNvGrpSpPr>
                <p:nvPr/>
              </p:nvGrpSpPr>
              <p:grpSpPr bwMode="auto">
                <a:xfrm>
                  <a:off x="3562" y="2616"/>
                  <a:ext cx="606" cy="815"/>
                  <a:chOff x="1295" y="2461"/>
                  <a:chExt cx="606" cy="815"/>
                </a:xfrm>
              </p:grpSpPr>
              <p:pic>
                <p:nvPicPr>
                  <p:cNvPr id="39" name="Picture 74" descr="window"/>
                  <p:cNvPicPr>
                    <a:picLocks noChangeAspect="1" noChangeArrowheads="1"/>
                  </p:cNvPicPr>
                  <p:nvPr/>
                </p:nvPicPr>
                <p:blipFill>
                  <a:blip r:embed="rId19" cstate="print"/>
                  <a:srcRect/>
                  <a:stretch>
                    <a:fillRect/>
                  </a:stretch>
                </p:blipFill>
                <p:spPr bwMode="auto">
                  <a:xfrm>
                    <a:off x="1411" y="2461"/>
                    <a:ext cx="490" cy="735"/>
                  </a:xfrm>
                  <a:prstGeom prst="rect">
                    <a:avLst/>
                  </a:prstGeom>
                  <a:noFill/>
                  <a:ln w="9525">
                    <a:noFill/>
                    <a:miter lim="800000"/>
                    <a:headEnd/>
                    <a:tailEnd/>
                  </a:ln>
                </p:spPr>
              </p:pic>
              <p:pic>
                <p:nvPicPr>
                  <p:cNvPr id="40" name="Picture 75" descr="flow"/>
                  <p:cNvPicPr>
                    <a:picLocks noChangeAspect="1" noChangeArrowheads="1"/>
                  </p:cNvPicPr>
                  <p:nvPr/>
                </p:nvPicPr>
                <p:blipFill>
                  <a:blip r:embed="rId20" cstate="print"/>
                  <a:srcRect/>
                  <a:stretch>
                    <a:fillRect/>
                  </a:stretch>
                </p:blipFill>
                <p:spPr bwMode="auto">
                  <a:xfrm>
                    <a:off x="1295" y="2528"/>
                    <a:ext cx="494" cy="748"/>
                  </a:xfrm>
                  <a:prstGeom prst="rect">
                    <a:avLst/>
                  </a:prstGeom>
                  <a:noFill/>
                  <a:ln w="9525">
                    <a:noFill/>
                    <a:miter lim="800000"/>
                    <a:headEnd/>
                    <a:tailEnd/>
                  </a:ln>
                </p:spPr>
              </p:pic>
            </p:grpSp>
            <p:pic>
              <p:nvPicPr>
                <p:cNvPr id="38" name="Picture 76" descr="search"/>
                <p:cNvPicPr>
                  <a:picLocks noChangeAspect="1" noChangeArrowheads="1"/>
                </p:cNvPicPr>
                <p:nvPr/>
              </p:nvPicPr>
              <p:blipFill>
                <a:blip r:embed="rId21" cstate="print"/>
                <a:srcRect/>
                <a:stretch>
                  <a:fillRect/>
                </a:stretch>
              </p:blipFill>
              <p:spPr bwMode="auto">
                <a:xfrm rot="17434094" flipH="1">
                  <a:off x="3904" y="2501"/>
                  <a:ext cx="679" cy="1187"/>
                </a:xfrm>
                <a:prstGeom prst="rect">
                  <a:avLst/>
                </a:prstGeom>
                <a:noFill/>
                <a:ln w="9525">
                  <a:noFill/>
                  <a:miter lim="800000"/>
                  <a:headEnd/>
                  <a:tailEnd/>
                </a:ln>
              </p:spPr>
            </p:pic>
          </p:grpSp>
        </p:grpSp>
        <p:sp>
          <p:nvSpPr>
            <p:cNvPr id="33" name="Rectangle 40"/>
            <p:cNvSpPr>
              <a:spLocks noChangeArrowheads="1"/>
            </p:cNvSpPr>
            <p:nvPr/>
          </p:nvSpPr>
          <p:spPr bwMode="auto">
            <a:xfrm>
              <a:off x="2349" y="3566"/>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监控与</a:t>
              </a:r>
              <a:r>
                <a:rPr lang="zh-CN" altLang="en-US" sz="1600" b="1" dirty="0">
                  <a:ea typeface="微软雅黑" pitchFamily="34" charset="-122"/>
                </a:rPr>
                <a:t>分析</a:t>
              </a:r>
            </a:p>
          </p:txBody>
        </p:sp>
      </p:grpSp>
      <p:grpSp>
        <p:nvGrpSpPr>
          <p:cNvPr id="31" name="Group 41"/>
          <p:cNvGrpSpPr>
            <a:grpSpLocks/>
          </p:cNvGrpSpPr>
          <p:nvPr/>
        </p:nvGrpSpPr>
        <p:grpSpPr bwMode="auto">
          <a:xfrm>
            <a:off x="1335090" y="3494105"/>
            <a:ext cx="1652376" cy="1281112"/>
            <a:chOff x="767" y="2110"/>
            <a:chExt cx="979" cy="807"/>
          </a:xfrm>
        </p:grpSpPr>
        <p:grpSp>
          <p:nvGrpSpPr>
            <p:cNvPr id="32" name="Group 42"/>
            <p:cNvGrpSpPr>
              <a:grpSpLocks/>
            </p:cNvGrpSpPr>
            <p:nvPr/>
          </p:nvGrpSpPr>
          <p:grpSpPr bwMode="auto">
            <a:xfrm>
              <a:off x="767" y="2110"/>
              <a:ext cx="979" cy="638"/>
              <a:chOff x="767" y="2112"/>
              <a:chExt cx="881" cy="572"/>
            </a:xfrm>
          </p:grpSpPr>
          <p:pic>
            <p:nvPicPr>
              <p:cNvPr id="44" name="Picture 80" descr="disclightblue"/>
              <p:cNvPicPr>
                <a:picLocks noChangeAspect="1" noChangeArrowheads="1"/>
              </p:cNvPicPr>
              <p:nvPr/>
            </p:nvPicPr>
            <p:blipFill>
              <a:blip r:embed="rId22" cstate="print"/>
              <a:srcRect/>
              <a:stretch>
                <a:fillRect/>
              </a:stretch>
            </p:blipFill>
            <p:spPr bwMode="auto">
              <a:xfrm>
                <a:off x="767" y="2134"/>
                <a:ext cx="881" cy="550"/>
              </a:xfrm>
              <a:prstGeom prst="rect">
                <a:avLst/>
              </a:prstGeom>
              <a:noFill/>
              <a:ln w="9525">
                <a:noFill/>
                <a:miter lim="800000"/>
                <a:headEnd/>
                <a:tailEnd/>
              </a:ln>
            </p:spPr>
          </p:pic>
          <p:grpSp>
            <p:nvGrpSpPr>
              <p:cNvPr id="35" name="Group 82"/>
              <p:cNvGrpSpPr>
                <a:grpSpLocks/>
              </p:cNvGrpSpPr>
              <p:nvPr/>
            </p:nvGrpSpPr>
            <p:grpSpPr bwMode="auto">
              <a:xfrm>
                <a:off x="1021" y="2112"/>
                <a:ext cx="593" cy="565"/>
                <a:chOff x="1216" y="2443"/>
                <a:chExt cx="784" cy="814"/>
              </a:xfrm>
            </p:grpSpPr>
            <p:grpSp>
              <p:nvGrpSpPr>
                <p:cNvPr id="37" name="Group 83"/>
                <p:cNvGrpSpPr>
                  <a:grpSpLocks/>
                </p:cNvGrpSpPr>
                <p:nvPr/>
              </p:nvGrpSpPr>
              <p:grpSpPr bwMode="auto">
                <a:xfrm>
                  <a:off x="1521" y="2443"/>
                  <a:ext cx="479" cy="707"/>
                  <a:chOff x="1295" y="2461"/>
                  <a:chExt cx="606" cy="815"/>
                </a:xfrm>
              </p:grpSpPr>
              <p:pic>
                <p:nvPicPr>
                  <p:cNvPr id="51" name="Picture 84" descr="window"/>
                  <p:cNvPicPr>
                    <a:picLocks noChangeAspect="1" noChangeArrowheads="1"/>
                  </p:cNvPicPr>
                  <p:nvPr/>
                </p:nvPicPr>
                <p:blipFill>
                  <a:blip r:embed="rId23" cstate="print"/>
                  <a:srcRect/>
                  <a:stretch>
                    <a:fillRect/>
                  </a:stretch>
                </p:blipFill>
                <p:spPr bwMode="auto">
                  <a:xfrm>
                    <a:off x="1411" y="2461"/>
                    <a:ext cx="490" cy="735"/>
                  </a:xfrm>
                  <a:prstGeom prst="rect">
                    <a:avLst/>
                  </a:prstGeom>
                  <a:noFill/>
                  <a:ln w="9525">
                    <a:noFill/>
                    <a:miter lim="800000"/>
                    <a:headEnd/>
                    <a:tailEnd/>
                  </a:ln>
                </p:spPr>
              </p:pic>
              <p:pic>
                <p:nvPicPr>
                  <p:cNvPr id="52" name="Picture 85" descr="flow"/>
                  <p:cNvPicPr>
                    <a:picLocks noChangeAspect="1" noChangeArrowheads="1"/>
                  </p:cNvPicPr>
                  <p:nvPr/>
                </p:nvPicPr>
                <p:blipFill>
                  <a:blip r:embed="rId24" cstate="print"/>
                  <a:srcRect/>
                  <a:stretch>
                    <a:fillRect/>
                  </a:stretch>
                </p:blipFill>
                <p:spPr bwMode="auto">
                  <a:xfrm>
                    <a:off x="1295" y="2528"/>
                    <a:ext cx="494" cy="748"/>
                  </a:xfrm>
                  <a:prstGeom prst="rect">
                    <a:avLst/>
                  </a:prstGeom>
                  <a:noFill/>
                  <a:ln w="9525">
                    <a:noFill/>
                    <a:miter lim="800000"/>
                    <a:headEnd/>
                    <a:tailEnd/>
                  </a:ln>
                </p:spPr>
              </p:pic>
            </p:grpSp>
            <p:grpSp>
              <p:nvGrpSpPr>
                <p:cNvPr id="41" name="Group 86"/>
                <p:cNvGrpSpPr>
                  <a:grpSpLocks/>
                </p:cNvGrpSpPr>
                <p:nvPr/>
              </p:nvGrpSpPr>
              <p:grpSpPr bwMode="auto">
                <a:xfrm>
                  <a:off x="1216" y="2472"/>
                  <a:ext cx="531" cy="785"/>
                  <a:chOff x="1295" y="2461"/>
                  <a:chExt cx="606" cy="815"/>
                </a:xfrm>
              </p:grpSpPr>
              <p:pic>
                <p:nvPicPr>
                  <p:cNvPr id="49" name="Picture 87" descr="window"/>
                  <p:cNvPicPr>
                    <a:picLocks noChangeAspect="1" noChangeArrowheads="1"/>
                  </p:cNvPicPr>
                  <p:nvPr/>
                </p:nvPicPr>
                <p:blipFill>
                  <a:blip r:embed="rId25" cstate="print"/>
                  <a:srcRect/>
                  <a:stretch>
                    <a:fillRect/>
                  </a:stretch>
                </p:blipFill>
                <p:spPr bwMode="auto">
                  <a:xfrm>
                    <a:off x="1411" y="2461"/>
                    <a:ext cx="490" cy="735"/>
                  </a:xfrm>
                  <a:prstGeom prst="rect">
                    <a:avLst/>
                  </a:prstGeom>
                  <a:noFill/>
                  <a:ln w="9525">
                    <a:noFill/>
                    <a:miter lim="800000"/>
                    <a:headEnd/>
                    <a:tailEnd/>
                  </a:ln>
                </p:spPr>
              </p:pic>
              <p:pic>
                <p:nvPicPr>
                  <p:cNvPr id="50" name="Picture 88" descr="flow"/>
                  <p:cNvPicPr>
                    <a:picLocks noChangeAspect="1" noChangeArrowheads="1"/>
                  </p:cNvPicPr>
                  <p:nvPr/>
                </p:nvPicPr>
                <p:blipFill>
                  <a:blip r:embed="rId26" cstate="print"/>
                  <a:srcRect/>
                  <a:stretch>
                    <a:fillRect/>
                  </a:stretch>
                </p:blipFill>
                <p:spPr bwMode="auto">
                  <a:xfrm>
                    <a:off x="1295" y="2528"/>
                    <a:ext cx="494" cy="748"/>
                  </a:xfrm>
                  <a:prstGeom prst="rect">
                    <a:avLst/>
                  </a:prstGeom>
                  <a:noFill/>
                  <a:ln w="9525">
                    <a:noFill/>
                    <a:miter lim="800000"/>
                    <a:headEnd/>
                    <a:tailEnd/>
                  </a:ln>
                </p:spPr>
              </p:pic>
            </p:grpSp>
            <p:pic>
              <p:nvPicPr>
                <p:cNvPr id="48" name="Picture 89" descr="aroundarrow"/>
                <p:cNvPicPr>
                  <a:picLocks noChangeAspect="1" noChangeArrowheads="1"/>
                </p:cNvPicPr>
                <p:nvPr/>
              </p:nvPicPr>
              <p:blipFill>
                <a:blip r:embed="rId27" cstate="print"/>
                <a:srcRect/>
                <a:stretch>
                  <a:fillRect/>
                </a:stretch>
              </p:blipFill>
              <p:spPr bwMode="auto">
                <a:xfrm rot="1818758">
                  <a:off x="1315" y="2657"/>
                  <a:ext cx="549" cy="306"/>
                </a:xfrm>
                <a:prstGeom prst="rect">
                  <a:avLst/>
                </a:prstGeom>
                <a:noFill/>
                <a:ln w="9525">
                  <a:noFill/>
                  <a:miter lim="800000"/>
                  <a:headEnd/>
                  <a:tailEnd/>
                </a:ln>
              </p:spPr>
            </p:pic>
          </p:grpSp>
        </p:grpSp>
        <p:sp>
          <p:nvSpPr>
            <p:cNvPr id="43" name="Rectangle 52"/>
            <p:cNvSpPr>
              <a:spLocks noChangeArrowheads="1"/>
            </p:cNvSpPr>
            <p:nvPr/>
          </p:nvSpPr>
          <p:spPr bwMode="auto">
            <a:xfrm>
              <a:off x="897" y="2704"/>
              <a:ext cx="717" cy="213"/>
            </a:xfrm>
            <a:prstGeom prst="rect">
              <a:avLst/>
            </a:prstGeom>
            <a:noFill/>
            <a:ln w="19050" algn="ctr">
              <a:noFill/>
              <a:miter lim="800000"/>
              <a:headEnd/>
              <a:tailEnd/>
            </a:ln>
          </p:spPr>
          <p:txBody>
            <a:bodyPr wrap="none">
              <a:spAutoFit/>
            </a:bodyPr>
            <a:lstStyle/>
            <a:p>
              <a:r>
                <a:rPr lang="zh-CN" altLang="en-US" sz="1600" b="1" dirty="0">
                  <a:solidFill>
                    <a:srgbClr val="FF0000"/>
                  </a:solidFill>
                  <a:ea typeface="微软雅黑" pitchFamily="34" charset="-122"/>
                </a:rPr>
                <a:t>优化与调整</a:t>
              </a:r>
            </a:p>
          </p:txBody>
        </p:sp>
      </p:grpSp>
      <p:sp>
        <p:nvSpPr>
          <p:cNvPr id="53" name="Rectangle 29"/>
          <p:cNvSpPr>
            <a:spLocks noChangeArrowheads="1"/>
          </p:cNvSpPr>
          <p:nvPr/>
        </p:nvSpPr>
        <p:spPr bwMode="auto">
          <a:xfrm>
            <a:off x="6304022" y="4684952"/>
            <a:ext cx="3265957" cy="1708160"/>
          </a:xfrm>
          <a:prstGeom prst="rect">
            <a:avLst/>
          </a:prstGeom>
          <a:solidFill>
            <a:srgbClr val="FFFF99"/>
          </a:solidFill>
          <a:ln w="25400" algn="ctr">
            <a:solidFill>
              <a:srgbClr val="3366FF"/>
            </a:solidFill>
            <a:miter lim="800000"/>
            <a:headEnd/>
            <a:tailEnd/>
          </a:ln>
        </p:spPr>
        <p:txBody>
          <a:bodyPr wrap="square">
            <a:spAutoFit/>
          </a:bodyPr>
          <a:lstStyle/>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2.1</a:t>
            </a:r>
            <a:r>
              <a:rPr lang="zh-CN" altLang="en-US" sz="1400" dirty="0" smtClean="0">
                <a:solidFill>
                  <a:schemeClr val="accent6"/>
                </a:solidFill>
                <a:latin typeface="微软雅黑" pitchFamily="34" charset="-122"/>
                <a:ea typeface="微软雅黑" pitchFamily="34" charset="-122"/>
              </a:rPr>
              <a:t>－大量电信级案例考证</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2.2</a:t>
            </a:r>
            <a:r>
              <a:rPr lang="zh-CN" altLang="en-US" sz="1400" dirty="0" smtClean="0">
                <a:solidFill>
                  <a:schemeClr val="accent6"/>
                </a:solidFill>
                <a:latin typeface="微软雅黑" pitchFamily="34" charset="-122"/>
                <a:ea typeface="微软雅黑" pitchFamily="34" charset="-122"/>
              </a:rPr>
              <a:t>－引擎横向扩展能力强</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2.3</a:t>
            </a:r>
            <a:r>
              <a:rPr lang="zh-CN" altLang="en-US" sz="1400" dirty="0" smtClean="0">
                <a:solidFill>
                  <a:schemeClr val="accent6"/>
                </a:solidFill>
                <a:latin typeface="微软雅黑" pitchFamily="34" charset="-122"/>
                <a:ea typeface="微软雅黑" pitchFamily="34" charset="-122"/>
              </a:rPr>
              <a:t>－事件驱动的引擎架构</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2.4</a:t>
            </a:r>
            <a:r>
              <a:rPr lang="zh-CN" altLang="en-US" sz="1400" dirty="0" smtClean="0">
                <a:solidFill>
                  <a:schemeClr val="accent6"/>
                </a:solidFill>
                <a:latin typeface="微软雅黑" pitchFamily="34" charset="-122"/>
                <a:ea typeface="微软雅黑" pitchFamily="34" charset="-122"/>
              </a:rPr>
              <a:t>－灵活的引擎部署模式</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2.5</a:t>
            </a:r>
            <a:r>
              <a:rPr lang="zh-CN" altLang="en-US" sz="1400" dirty="0" smtClean="0">
                <a:solidFill>
                  <a:schemeClr val="accent6"/>
                </a:solidFill>
                <a:latin typeface="微软雅黑" pitchFamily="34" charset="-122"/>
                <a:ea typeface="微软雅黑" pitchFamily="34" charset="-122"/>
              </a:rPr>
              <a:t>－支持高并发短流程</a:t>
            </a:r>
            <a:endParaRPr lang="en-US" altLang="zh-CN" sz="1400" dirty="0" smtClean="0">
              <a:solidFill>
                <a:schemeClr val="accent6"/>
              </a:solidFill>
              <a:latin typeface="微软雅黑" pitchFamily="34" charset="-122"/>
              <a:ea typeface="微软雅黑" pitchFamily="34" charset="-122"/>
            </a:endParaRPr>
          </a:p>
        </p:txBody>
      </p:sp>
      <p:sp>
        <p:nvSpPr>
          <p:cNvPr id="57" name="Rectangle 23"/>
          <p:cNvSpPr>
            <a:spLocks noChangeArrowheads="1"/>
          </p:cNvSpPr>
          <p:nvPr/>
        </p:nvSpPr>
        <p:spPr bwMode="auto">
          <a:xfrm>
            <a:off x="3721638" y="3885018"/>
            <a:ext cx="1822860" cy="553998"/>
          </a:xfrm>
          <a:prstGeom prst="rect">
            <a:avLst/>
          </a:prstGeom>
          <a:noFill/>
          <a:ln w="9525">
            <a:noFill/>
            <a:miter lim="800000"/>
            <a:headEnd/>
            <a:tailEnd/>
          </a:ln>
          <a:effectLst/>
        </p:spPr>
        <p:txBody>
          <a:bodyPr wrap="square" lIns="0" tIns="0" rIns="0" bIns="0">
            <a:spAutoFit/>
          </a:bodyPr>
          <a:lstStyle/>
          <a:p>
            <a:pPr algn="ctr"/>
            <a:r>
              <a:rPr lang="zh-CN" altLang="en-US" b="1" dirty="0" smtClean="0">
                <a:solidFill>
                  <a:srgbClr val="FF0000"/>
                </a:solidFill>
                <a:effectLst>
                  <a:outerShdw blurRad="38100" dist="38100" dir="2700000" algn="tl">
                    <a:srgbClr val="C0C0C0"/>
                  </a:outerShdw>
                </a:effectLst>
                <a:ea typeface="宋体" pitchFamily="2" charset="-122"/>
              </a:rPr>
              <a:t>业务与技术</a:t>
            </a:r>
            <a:endParaRPr lang="en-US" altLang="zh-CN" b="1" dirty="0" smtClean="0">
              <a:solidFill>
                <a:srgbClr val="FF0000"/>
              </a:solidFill>
              <a:effectLst>
                <a:outerShdw blurRad="38100" dist="38100" dir="2700000" algn="tl">
                  <a:srgbClr val="C0C0C0"/>
                </a:outerShdw>
              </a:effectLst>
              <a:ea typeface="宋体" pitchFamily="2" charset="-122"/>
            </a:endParaRPr>
          </a:p>
          <a:p>
            <a:pPr algn="ctr"/>
            <a:r>
              <a:rPr lang="zh-CN" altLang="en-US" b="1" dirty="0" smtClean="0">
                <a:solidFill>
                  <a:srgbClr val="FF0000"/>
                </a:solidFill>
                <a:effectLst>
                  <a:outerShdw blurRad="38100" dist="38100" dir="2700000" algn="tl">
                    <a:srgbClr val="C0C0C0"/>
                  </a:outerShdw>
                </a:effectLst>
                <a:ea typeface="宋体" pitchFamily="2" charset="-122"/>
              </a:rPr>
              <a:t>一体化</a:t>
            </a:r>
            <a:endParaRPr lang="en-US" altLang="zh-CN" b="1" dirty="0">
              <a:solidFill>
                <a:srgbClr val="FF0000"/>
              </a:solidFill>
              <a:effectLst>
                <a:outerShdw blurRad="38100" dist="38100" dir="2700000" algn="tl">
                  <a:srgbClr val="C0C0C0"/>
                </a:outerShdw>
              </a:effectLst>
              <a:ea typeface="宋体" pitchFamily="2" charset="-122"/>
            </a:endParaRPr>
          </a:p>
        </p:txBody>
      </p:sp>
      <p:sp>
        <p:nvSpPr>
          <p:cNvPr id="54" name="上箭头 53">
            <a:hlinkClick r:id="" action="ppaction://noaction"/>
          </p:cNvPr>
          <p:cNvSpPr/>
          <p:nvPr/>
        </p:nvSpPr>
        <p:spPr>
          <a:xfrm>
            <a:off x="37132" y="5949281"/>
            <a:ext cx="705468" cy="426557"/>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dk1"/>
              </a:solidFill>
            </a:endParaRPr>
          </a:p>
        </p:txBody>
      </p:sp>
    </p:spTree>
    <p:extLst>
      <p:ext uri="{BB962C8B-B14F-4D97-AF65-F5344CB8AC3E}">
        <p14:creationId xmlns:p14="http://schemas.microsoft.com/office/powerpoint/2010/main" val="155783341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altLang="zh-CN" dirty="0" smtClean="0"/>
              <a:t>2.1</a:t>
            </a:r>
            <a:r>
              <a:rPr lang="zh-CN" altLang="en-US" dirty="0" smtClean="0"/>
              <a:t>－大量案例考证（性能与稳定性）</a:t>
            </a:r>
          </a:p>
        </p:txBody>
      </p:sp>
      <p:sp>
        <p:nvSpPr>
          <p:cNvPr id="172035" name="Rectangle 3"/>
          <p:cNvSpPr>
            <a:spLocks noGrp="1" noChangeArrowheads="1"/>
          </p:cNvSpPr>
          <p:nvPr>
            <p:ph type="body" idx="1"/>
          </p:nvPr>
        </p:nvSpPr>
        <p:spPr>
          <a:xfrm>
            <a:off x="497090" y="908720"/>
            <a:ext cx="8726036" cy="5616624"/>
          </a:xfrm>
        </p:spPr>
        <p:txBody>
          <a:bodyPr/>
          <a:lstStyle/>
          <a:p>
            <a:pPr>
              <a:lnSpc>
                <a:spcPct val="140000"/>
              </a:lnSpc>
            </a:pPr>
            <a:r>
              <a:rPr lang="zh-CN" altLang="en-US" sz="1600" b="1" dirty="0" smtClean="0"/>
              <a:t>对比评测案例：</a:t>
            </a:r>
          </a:p>
          <a:p>
            <a:pPr lvl="1">
              <a:lnSpc>
                <a:spcPct val="140000"/>
              </a:lnSpc>
            </a:pPr>
            <a:r>
              <a:rPr lang="zh-CN" altLang="en-US" sz="1400" b="1" dirty="0" smtClean="0">
                <a:solidFill>
                  <a:srgbClr val="FF0000"/>
                </a:solidFill>
              </a:rPr>
              <a:t>名列前茅</a:t>
            </a:r>
            <a:r>
              <a:rPr lang="zh-CN" altLang="en-US" sz="1400" dirty="0" smtClean="0"/>
              <a:t>－－在中国移动总部组织的针对</a:t>
            </a:r>
            <a:r>
              <a:rPr lang="en-US" altLang="zh-CN" sz="1400" dirty="0" smtClean="0"/>
              <a:t>NG</a:t>
            </a:r>
            <a:r>
              <a:rPr lang="zh-CN" altLang="en-US" sz="1400" dirty="0" smtClean="0"/>
              <a:t>领域的工作流对比测试中</a:t>
            </a:r>
          </a:p>
          <a:p>
            <a:pPr lvl="1">
              <a:lnSpc>
                <a:spcPct val="140000"/>
              </a:lnSpc>
            </a:pPr>
            <a:r>
              <a:rPr lang="zh-CN" altLang="en-US" sz="1400" b="1" dirty="0" smtClean="0">
                <a:solidFill>
                  <a:srgbClr val="FF0000"/>
                </a:solidFill>
              </a:rPr>
              <a:t>零错误</a:t>
            </a:r>
            <a:r>
              <a:rPr lang="zh-CN" altLang="en-US" sz="1400" b="1" dirty="0" smtClean="0"/>
              <a:t>－－</a:t>
            </a:r>
            <a:r>
              <a:rPr lang="zh-CN" altLang="en-US" sz="1400" dirty="0" smtClean="0"/>
              <a:t>在贵州移动组织的流程产品测评中，除了性能和功能第一外外，是唯一在高并发状态下“零错误”流程产品</a:t>
            </a:r>
          </a:p>
          <a:p>
            <a:pPr lvl="1">
              <a:lnSpc>
                <a:spcPct val="140000"/>
              </a:lnSpc>
            </a:pPr>
            <a:r>
              <a:rPr lang="zh-CN" altLang="en-US" sz="1400" b="1" dirty="0" smtClean="0">
                <a:solidFill>
                  <a:srgbClr val="FF0000"/>
                </a:solidFill>
              </a:rPr>
              <a:t>最快</a:t>
            </a:r>
            <a:r>
              <a:rPr lang="zh-CN" altLang="en-US" sz="1400" b="1" dirty="0" smtClean="0"/>
              <a:t>－－</a:t>
            </a:r>
            <a:r>
              <a:rPr lang="zh-CN" altLang="en-US" sz="1400" dirty="0" smtClean="0"/>
              <a:t>在安徽移动组织的流程产品测评中，除了性能和功能获第一外，是响应变化最快的流程产品</a:t>
            </a:r>
          </a:p>
          <a:p>
            <a:pPr lvl="1">
              <a:lnSpc>
                <a:spcPct val="140000"/>
              </a:lnSpc>
            </a:pPr>
            <a:r>
              <a:rPr lang="zh-CN" altLang="en-US" sz="1400" b="1" dirty="0" smtClean="0">
                <a:solidFill>
                  <a:srgbClr val="FF0000"/>
                </a:solidFill>
              </a:rPr>
              <a:t>超第二名</a:t>
            </a:r>
            <a:r>
              <a:rPr lang="en-US" altLang="zh-CN" sz="1400" b="1" dirty="0" smtClean="0">
                <a:solidFill>
                  <a:srgbClr val="FF0000"/>
                </a:solidFill>
              </a:rPr>
              <a:t>30%</a:t>
            </a:r>
            <a:r>
              <a:rPr lang="zh-CN" altLang="en-US" sz="1400" b="1" dirty="0" smtClean="0"/>
              <a:t>－－</a:t>
            </a:r>
            <a:r>
              <a:rPr lang="zh-CN" altLang="en-US" sz="1400" dirty="0" smtClean="0"/>
              <a:t>中国银行总行组织的测评中，性能和功能评分均获第一，性能指标高出第二名</a:t>
            </a:r>
            <a:r>
              <a:rPr lang="en-US" altLang="zh-CN" sz="1400" dirty="0" smtClean="0"/>
              <a:t>30%</a:t>
            </a:r>
            <a:r>
              <a:rPr lang="zh-CN" altLang="en-US" sz="1400" dirty="0" smtClean="0"/>
              <a:t>以上</a:t>
            </a:r>
            <a:endParaRPr lang="en-US" altLang="zh-CN" sz="1400" dirty="0" smtClean="0"/>
          </a:p>
          <a:p>
            <a:pPr>
              <a:lnSpc>
                <a:spcPct val="140000"/>
              </a:lnSpc>
            </a:pPr>
            <a:r>
              <a:rPr lang="zh-CN" altLang="en-US" sz="1600" b="1" dirty="0" smtClean="0"/>
              <a:t>在运行案例：</a:t>
            </a:r>
          </a:p>
          <a:p>
            <a:pPr lvl="1">
              <a:lnSpc>
                <a:spcPct val="140000"/>
              </a:lnSpc>
            </a:pPr>
            <a:r>
              <a:rPr lang="zh-CN" altLang="en-US" sz="1400" dirty="0" smtClean="0"/>
              <a:t>交通银行总行的</a:t>
            </a:r>
            <a:r>
              <a:rPr lang="en-US" altLang="zh-CN" sz="1400" dirty="0" smtClean="0"/>
              <a:t>OCRM</a:t>
            </a:r>
            <a:r>
              <a:rPr lang="zh-CN" altLang="en-US" sz="1400" dirty="0" smtClean="0"/>
              <a:t>项目中，用户数</a:t>
            </a:r>
            <a:r>
              <a:rPr lang="en-US" altLang="zh-CN" sz="1400" dirty="0" smtClean="0"/>
              <a:t>1</a:t>
            </a:r>
            <a:r>
              <a:rPr lang="zh-CN" altLang="en-US" sz="1400" dirty="0" smtClean="0"/>
              <a:t>万</a:t>
            </a:r>
            <a:r>
              <a:rPr lang="en-US" altLang="zh-CN" sz="1400" dirty="0" smtClean="0"/>
              <a:t>5</a:t>
            </a:r>
            <a:r>
              <a:rPr lang="zh-CN" altLang="en-US" sz="1400" dirty="0" smtClean="0"/>
              <a:t>千多人，最高同时在线人数达</a:t>
            </a:r>
            <a:r>
              <a:rPr lang="en-US" altLang="zh-CN" sz="1400" dirty="0" smtClean="0">
                <a:solidFill>
                  <a:srgbClr val="FF0000"/>
                </a:solidFill>
              </a:rPr>
              <a:t>1200</a:t>
            </a:r>
            <a:r>
              <a:rPr lang="zh-CN" altLang="en-US" sz="1400" dirty="0" smtClean="0">
                <a:solidFill>
                  <a:srgbClr val="FF0000"/>
                </a:solidFill>
              </a:rPr>
              <a:t>人</a:t>
            </a:r>
            <a:r>
              <a:rPr lang="zh-CN" altLang="en-US" sz="1400" dirty="0" smtClean="0"/>
              <a:t>，平均响应时间</a:t>
            </a:r>
            <a:r>
              <a:rPr lang="zh-CN" altLang="en-US" sz="1400" dirty="0" smtClean="0">
                <a:solidFill>
                  <a:srgbClr val="FF0000"/>
                </a:solidFill>
              </a:rPr>
              <a:t>仅</a:t>
            </a:r>
            <a:r>
              <a:rPr lang="en-US" altLang="zh-CN" sz="1400" dirty="0" smtClean="0">
                <a:solidFill>
                  <a:srgbClr val="FF0000"/>
                </a:solidFill>
              </a:rPr>
              <a:t>0.8</a:t>
            </a:r>
            <a:r>
              <a:rPr lang="zh-CN" altLang="en-US" sz="1400" dirty="0" smtClean="0">
                <a:solidFill>
                  <a:srgbClr val="FF0000"/>
                </a:solidFill>
              </a:rPr>
              <a:t>秒</a:t>
            </a:r>
          </a:p>
          <a:p>
            <a:pPr lvl="1">
              <a:lnSpc>
                <a:spcPct val="140000"/>
              </a:lnSpc>
            </a:pPr>
            <a:r>
              <a:rPr lang="zh-CN" altLang="en-US" sz="1400" dirty="0" smtClean="0"/>
              <a:t>广东移动</a:t>
            </a:r>
            <a:r>
              <a:rPr lang="en-US" altLang="zh-CN" sz="1400" dirty="0" smtClean="0"/>
              <a:t>EOMS</a:t>
            </a:r>
            <a:r>
              <a:rPr lang="zh-CN" altLang="en-US" sz="1400" dirty="0" smtClean="0"/>
              <a:t>项目中，用户数</a:t>
            </a:r>
            <a:r>
              <a:rPr lang="en-US" altLang="zh-CN" sz="1400" dirty="0" smtClean="0"/>
              <a:t>3000</a:t>
            </a:r>
            <a:r>
              <a:rPr lang="zh-CN" altLang="en-US" sz="1400" dirty="0" smtClean="0"/>
              <a:t>～</a:t>
            </a:r>
            <a:r>
              <a:rPr lang="en-US" altLang="zh-CN" sz="1400" dirty="0" smtClean="0"/>
              <a:t>4000</a:t>
            </a:r>
            <a:r>
              <a:rPr lang="zh-CN" altLang="en-US" sz="1400" dirty="0" smtClean="0"/>
              <a:t>人，最高同时在线人数达</a:t>
            </a:r>
            <a:r>
              <a:rPr lang="en-US" altLang="zh-CN" sz="1400" dirty="0" smtClean="0">
                <a:solidFill>
                  <a:srgbClr val="FF0000"/>
                </a:solidFill>
              </a:rPr>
              <a:t>1300</a:t>
            </a:r>
            <a:r>
              <a:rPr lang="zh-CN" altLang="en-US" sz="1400" dirty="0" smtClean="0">
                <a:solidFill>
                  <a:srgbClr val="FF0000"/>
                </a:solidFill>
              </a:rPr>
              <a:t>人</a:t>
            </a:r>
            <a:r>
              <a:rPr lang="zh-CN" altLang="en-US" sz="1400" dirty="0" smtClean="0"/>
              <a:t>，日均流程处理量达</a:t>
            </a:r>
            <a:r>
              <a:rPr lang="en-US" altLang="zh-CN" sz="1400" dirty="0" smtClean="0">
                <a:solidFill>
                  <a:srgbClr val="FF0000"/>
                </a:solidFill>
              </a:rPr>
              <a:t>1</a:t>
            </a:r>
            <a:r>
              <a:rPr lang="zh-CN" altLang="en-US" sz="1400" dirty="0" smtClean="0">
                <a:solidFill>
                  <a:srgbClr val="FF0000"/>
                </a:solidFill>
              </a:rPr>
              <a:t>万笔</a:t>
            </a:r>
            <a:r>
              <a:rPr lang="zh-CN" altLang="en-US" sz="1400" dirty="0" smtClean="0"/>
              <a:t>以上，</a:t>
            </a:r>
            <a:r>
              <a:rPr lang="en-US" altLang="zh-CN" sz="1400" dirty="0" smtClean="0"/>
              <a:t>99%</a:t>
            </a:r>
            <a:r>
              <a:rPr lang="zh-CN" altLang="en-US" sz="1400" dirty="0" smtClean="0"/>
              <a:t>的流程响应时间</a:t>
            </a:r>
            <a:r>
              <a:rPr lang="zh-CN" altLang="en-US" sz="1400" dirty="0" smtClean="0">
                <a:solidFill>
                  <a:srgbClr val="FF0000"/>
                </a:solidFill>
              </a:rPr>
              <a:t>不超过</a:t>
            </a:r>
            <a:r>
              <a:rPr lang="en-US" altLang="zh-CN" sz="1400" dirty="0" smtClean="0">
                <a:solidFill>
                  <a:srgbClr val="FF0000"/>
                </a:solidFill>
              </a:rPr>
              <a:t>2</a:t>
            </a:r>
            <a:r>
              <a:rPr lang="zh-CN" altLang="en-US" sz="1400" dirty="0" smtClean="0">
                <a:solidFill>
                  <a:srgbClr val="FF0000"/>
                </a:solidFill>
              </a:rPr>
              <a:t>秒</a:t>
            </a:r>
          </a:p>
          <a:p>
            <a:pPr lvl="1">
              <a:lnSpc>
                <a:spcPct val="140000"/>
              </a:lnSpc>
            </a:pPr>
            <a:r>
              <a:rPr lang="zh-CN" altLang="en-US" sz="1400" dirty="0" smtClean="0"/>
              <a:t>安徽电信服务保障项目中，用户数</a:t>
            </a:r>
            <a:r>
              <a:rPr lang="en-US" altLang="zh-CN" sz="1400" dirty="0" smtClean="0"/>
              <a:t>1</a:t>
            </a:r>
            <a:r>
              <a:rPr lang="zh-CN" altLang="en-US" sz="1400" dirty="0" smtClean="0"/>
              <a:t>万</a:t>
            </a:r>
            <a:r>
              <a:rPr lang="en-US" altLang="zh-CN" sz="1400" dirty="0" smtClean="0"/>
              <a:t>5</a:t>
            </a:r>
            <a:r>
              <a:rPr lang="zh-CN" altLang="en-US" sz="1400" dirty="0" smtClean="0"/>
              <a:t>千多人，最高同时在线人数达</a:t>
            </a:r>
            <a:r>
              <a:rPr lang="en-US" altLang="zh-CN" sz="1400" dirty="0" smtClean="0">
                <a:solidFill>
                  <a:srgbClr val="FF0000"/>
                </a:solidFill>
              </a:rPr>
              <a:t>3000</a:t>
            </a:r>
            <a:r>
              <a:rPr lang="zh-CN" altLang="en-US" sz="1400" dirty="0" smtClean="0">
                <a:solidFill>
                  <a:srgbClr val="FF0000"/>
                </a:solidFill>
              </a:rPr>
              <a:t>人</a:t>
            </a:r>
            <a:r>
              <a:rPr lang="zh-CN" altLang="en-US" sz="1400" dirty="0" smtClean="0"/>
              <a:t>，按照安徽电信的统计，原来一个新流程的上线需要</a:t>
            </a:r>
            <a:r>
              <a:rPr lang="en-US" altLang="zh-CN" sz="1400" dirty="0" smtClean="0"/>
              <a:t>1-3</a:t>
            </a:r>
            <a:r>
              <a:rPr lang="zh-CN" altLang="en-US" sz="1400" dirty="0" smtClean="0"/>
              <a:t>个月而且时间不可控，现在基本几天就可以上线，流程调整的速度更快，并且绝大部分是用户自己就可以调整和增加。</a:t>
            </a:r>
          </a:p>
          <a:p>
            <a:pPr lvl="1">
              <a:lnSpc>
                <a:spcPct val="140000"/>
              </a:lnSpc>
            </a:pPr>
            <a:r>
              <a:rPr lang="zh-CN" altLang="en-US" sz="1400" dirty="0" smtClean="0"/>
              <a:t>建行个贷全国大集中，日处理流程实例</a:t>
            </a:r>
            <a:r>
              <a:rPr lang="en-US" altLang="zh-CN" sz="1400" dirty="0" smtClean="0">
                <a:solidFill>
                  <a:srgbClr val="FF0000"/>
                </a:solidFill>
              </a:rPr>
              <a:t>15</a:t>
            </a:r>
            <a:r>
              <a:rPr lang="zh-CN" altLang="en-US" sz="1400" dirty="0" smtClean="0">
                <a:solidFill>
                  <a:srgbClr val="FF0000"/>
                </a:solidFill>
              </a:rPr>
              <a:t>万</a:t>
            </a:r>
            <a:r>
              <a:rPr lang="zh-CN" altLang="en-US" sz="1400" dirty="0" smtClean="0"/>
              <a:t>。</a:t>
            </a:r>
          </a:p>
        </p:txBody>
      </p:sp>
    </p:spTree>
    <p:extLst>
      <p:ext uri="{BB962C8B-B14F-4D97-AF65-F5344CB8AC3E}">
        <p14:creationId xmlns:p14="http://schemas.microsoft.com/office/powerpoint/2010/main" val="3555597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中国移动长流程测试结果</a:t>
            </a:r>
            <a:endParaRPr lang="zh-CN" altLang="en-US" dirty="0"/>
          </a:p>
        </p:txBody>
      </p:sp>
      <p:graphicFrame>
        <p:nvGraphicFramePr>
          <p:cNvPr id="4" name="表格 3"/>
          <p:cNvGraphicFramePr>
            <a:graphicFrameLocks noGrp="1"/>
          </p:cNvGraphicFramePr>
          <p:nvPr/>
        </p:nvGraphicFramePr>
        <p:xfrm>
          <a:off x="531634" y="1144678"/>
          <a:ext cx="8734535" cy="5213280"/>
        </p:xfrm>
        <a:graphic>
          <a:graphicData uri="http://schemas.openxmlformats.org/drawingml/2006/table">
            <a:tbl>
              <a:tblPr/>
              <a:tblGrid>
                <a:gridCol w="483894"/>
                <a:gridCol w="394800"/>
                <a:gridCol w="1056879"/>
                <a:gridCol w="873454"/>
                <a:gridCol w="890922"/>
                <a:gridCol w="627140"/>
                <a:gridCol w="1240305"/>
                <a:gridCol w="1231569"/>
                <a:gridCol w="1935572"/>
              </a:tblGrid>
              <a:tr h="205545">
                <a:tc gridSpan="4">
                  <a:txBody>
                    <a:bodyPr/>
                    <a:lstStyle/>
                    <a:p>
                      <a:pPr algn="ctr">
                        <a:spcAft>
                          <a:spcPts val="0"/>
                        </a:spcAft>
                      </a:pPr>
                      <a:r>
                        <a:rPr lang="zh-CN" sz="1400" b="1" kern="0" dirty="0">
                          <a:latin typeface="Times New Roman"/>
                          <a:ea typeface="宋体"/>
                          <a:cs typeface="宋体"/>
                        </a:rPr>
                        <a:t>测试输入条件</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1400" b="1" kern="0">
                          <a:latin typeface="Times New Roman"/>
                          <a:ea typeface="宋体"/>
                          <a:cs typeface="宋体"/>
                        </a:rPr>
                        <a:t>测试结果输出</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90558">
                <a:tc>
                  <a:txBody>
                    <a:bodyPr/>
                    <a:lstStyle/>
                    <a:p>
                      <a:pPr algn="just">
                        <a:spcAft>
                          <a:spcPts val="0"/>
                        </a:spcAft>
                      </a:pPr>
                      <a:r>
                        <a:rPr lang="zh-CN" sz="1400" b="1" kern="0" dirty="0">
                          <a:latin typeface="Times New Roman"/>
                          <a:ea typeface="宋体"/>
                          <a:cs typeface="宋体"/>
                        </a:rPr>
                        <a:t>并发用户数</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dirty="0">
                          <a:latin typeface="Times New Roman"/>
                          <a:ea typeface="宋体"/>
                          <a:cs typeface="宋体"/>
                        </a:rPr>
                        <a:t>加载速率</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dirty="0">
                          <a:latin typeface="Times New Roman"/>
                          <a:ea typeface="宋体"/>
                          <a:cs typeface="宋体"/>
                        </a:rPr>
                        <a:t>加压数据</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dirty="0">
                          <a:latin typeface="Times New Roman"/>
                          <a:ea typeface="宋体"/>
                          <a:cs typeface="宋体"/>
                        </a:rPr>
                        <a:t>测试环境数据</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dirty="0">
                          <a:latin typeface="Times New Roman"/>
                          <a:ea typeface="宋体"/>
                          <a:cs typeface="宋体"/>
                        </a:rPr>
                        <a:t>工作流实例平均响应时间</a:t>
                      </a:r>
                      <a:r>
                        <a:rPr lang="en-US" sz="1400" b="1" kern="0" dirty="0">
                          <a:latin typeface="Times New Roman"/>
                          <a:ea typeface="宋体"/>
                          <a:cs typeface="宋体"/>
                        </a:rPr>
                        <a:t>(</a:t>
                      </a:r>
                      <a:r>
                        <a:rPr lang="zh-CN" sz="1400" b="1" kern="0" dirty="0">
                          <a:latin typeface="Times New Roman"/>
                          <a:ea typeface="宋体"/>
                          <a:cs typeface="宋体"/>
                        </a:rPr>
                        <a:t>秒</a:t>
                      </a:r>
                      <a:r>
                        <a:rPr lang="en-US" sz="1400" b="1" kern="0" dirty="0">
                          <a:latin typeface="Times New Roman"/>
                          <a:ea typeface="宋体"/>
                          <a:cs typeface="宋体"/>
                        </a:rPr>
                        <a:t>)</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a:latin typeface="Times New Roman"/>
                          <a:ea typeface="宋体"/>
                          <a:cs typeface="宋体"/>
                        </a:rPr>
                        <a:t>成功率</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每秒发送流程实例数</a:t>
                      </a:r>
                      <a:r>
                        <a:rPr lang="en-US" sz="1400" b="1" kern="0">
                          <a:latin typeface="Times New Roman"/>
                          <a:ea typeface="宋体"/>
                          <a:cs typeface="宋体"/>
                        </a:rPr>
                        <a:t>(</a:t>
                      </a:r>
                      <a:r>
                        <a:rPr lang="zh-CN" sz="1400" b="1" kern="0">
                          <a:latin typeface="Times New Roman"/>
                          <a:ea typeface="宋体"/>
                          <a:cs typeface="宋体"/>
                        </a:rPr>
                        <a:t>个</a:t>
                      </a:r>
                      <a:r>
                        <a:rPr lang="en-US" sz="1400" b="1" kern="0">
                          <a:latin typeface="Times New Roman"/>
                          <a:ea typeface="宋体"/>
                          <a:cs typeface="宋体"/>
                        </a:rPr>
                        <a:t>/</a:t>
                      </a:r>
                      <a:r>
                        <a:rPr lang="zh-CN" sz="1400" b="1" kern="0">
                          <a:latin typeface="Times New Roman"/>
                          <a:ea typeface="宋体"/>
                          <a:cs typeface="宋体"/>
                        </a:rPr>
                        <a:t>秒</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每秒完成流程实例数</a:t>
                      </a:r>
                      <a:r>
                        <a:rPr lang="en-US" sz="1400" b="1" kern="0">
                          <a:latin typeface="Times New Roman"/>
                          <a:ea typeface="宋体"/>
                          <a:cs typeface="宋体"/>
                        </a:rPr>
                        <a:t>(</a:t>
                      </a:r>
                      <a:r>
                        <a:rPr lang="zh-CN" sz="1400" b="1" kern="0">
                          <a:latin typeface="Times New Roman"/>
                          <a:ea typeface="宋体"/>
                          <a:cs typeface="宋体"/>
                        </a:rPr>
                        <a:t>个</a:t>
                      </a:r>
                      <a:r>
                        <a:rPr lang="en-US" sz="1400" b="1" kern="0">
                          <a:latin typeface="Times New Roman"/>
                          <a:ea typeface="宋体"/>
                          <a:cs typeface="宋体"/>
                        </a:rPr>
                        <a:t>/</a:t>
                      </a:r>
                      <a:r>
                        <a:rPr lang="zh-CN" sz="1400" b="1" kern="0">
                          <a:latin typeface="Times New Roman"/>
                          <a:ea typeface="宋体"/>
                          <a:cs typeface="宋体"/>
                        </a:rPr>
                        <a:t>秒</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工作流处理时间的稳定性</a:t>
                      </a:r>
                      <a:r>
                        <a:rPr lang="en-US" sz="1400" b="1" kern="0">
                          <a:latin typeface="Times New Roman"/>
                          <a:ea typeface="宋体"/>
                          <a:cs typeface="宋体"/>
                        </a:rPr>
                        <a:t>(N</a:t>
                      </a:r>
                      <a:r>
                        <a:rPr lang="zh-CN" sz="1400" b="1" kern="0">
                          <a:latin typeface="Times New Roman"/>
                          <a:ea typeface="宋体"/>
                          <a:cs typeface="宋体"/>
                        </a:rPr>
                        <a:t>秒内完成的流程占比</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r>
              <a:tr h="1311040">
                <a:tc>
                  <a:txBody>
                    <a:bodyPr/>
                    <a:lstStyle/>
                    <a:p>
                      <a:pPr algn="just">
                        <a:spcAft>
                          <a:spcPts val="0"/>
                        </a:spcAft>
                      </a:pPr>
                      <a:r>
                        <a:rPr lang="en-US" sz="1400" kern="0" dirty="0">
                          <a:latin typeface="宋体"/>
                          <a:ea typeface="宋体"/>
                          <a:cs typeface="宋体"/>
                        </a:rPr>
                        <a:t>100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0">
                          <a:latin typeface="宋体"/>
                          <a:ea typeface="宋体"/>
                          <a:cs typeface="宋体"/>
                        </a:rPr>
                        <a:t>10</a:t>
                      </a:r>
                      <a:r>
                        <a:rPr lang="zh-CN" sz="1400" kern="0">
                          <a:latin typeface="Times New Roman"/>
                          <a:ea typeface="宋体"/>
                          <a:cs typeface="宋体"/>
                        </a:rPr>
                        <a:t>秒加载</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每组用户</a:t>
                      </a:r>
                      <a:r>
                        <a:rPr lang="en-US" sz="1400" kern="0" dirty="0">
                          <a:latin typeface="Times New Roman"/>
                          <a:ea typeface="宋体"/>
                          <a:cs typeface="宋体"/>
                        </a:rPr>
                        <a:t>2000</a:t>
                      </a:r>
                      <a:r>
                        <a:rPr lang="zh-CN" sz="1400" kern="0" dirty="0">
                          <a:latin typeface="Times New Roman"/>
                          <a:ea typeface="宋体"/>
                          <a:cs typeface="宋体"/>
                        </a:rPr>
                        <a:t>循环，共</a:t>
                      </a:r>
                      <a:r>
                        <a:rPr lang="en-US" sz="1400" kern="0" dirty="0">
                          <a:latin typeface="Times New Roman"/>
                          <a:ea typeface="宋体"/>
                          <a:cs typeface="宋体"/>
                        </a:rPr>
                        <a:t>20</a:t>
                      </a:r>
                      <a:r>
                        <a:rPr lang="zh-CN" sz="1400" kern="0" dirty="0">
                          <a:latin typeface="Times New Roman"/>
                          <a:ea typeface="宋体"/>
                          <a:cs typeface="宋体"/>
                        </a:rPr>
                        <a:t>万流程实例</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每个</a:t>
                      </a:r>
                      <a:r>
                        <a:rPr lang="zh-CN" sz="1400" kern="0" dirty="0" smtClean="0">
                          <a:latin typeface="Times New Roman"/>
                          <a:ea typeface="宋体"/>
                          <a:cs typeface="宋体"/>
                        </a:rPr>
                        <a:t>工程师各</a:t>
                      </a:r>
                      <a:r>
                        <a:rPr lang="zh-CN" sz="1400" kern="0" dirty="0">
                          <a:latin typeface="Times New Roman"/>
                          <a:ea typeface="宋体"/>
                          <a:cs typeface="宋体"/>
                        </a:rPr>
                        <a:t>有</a:t>
                      </a:r>
                      <a:r>
                        <a:rPr lang="en-US" sz="1400" kern="0" dirty="0">
                          <a:latin typeface="Times New Roman"/>
                          <a:ea typeface="宋体"/>
                          <a:cs typeface="宋体"/>
                        </a:rPr>
                        <a:t>300</a:t>
                      </a:r>
                      <a:r>
                        <a:rPr lang="zh-CN" sz="1400" kern="0" dirty="0">
                          <a:latin typeface="Times New Roman"/>
                          <a:ea typeface="宋体"/>
                          <a:cs typeface="宋体"/>
                        </a:rPr>
                        <a:t>个代办事宜</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0.46</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宋体"/>
                          <a:ea typeface="宋体"/>
                        </a:rPr>
                        <a:t>100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197</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197</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0.2</a:t>
                      </a:r>
                      <a:r>
                        <a:rPr lang="zh-CN" sz="1400" kern="0">
                          <a:latin typeface="Times New Roman"/>
                          <a:ea typeface="宋体"/>
                          <a:cs typeface="宋体"/>
                        </a:rPr>
                        <a:t>秒内</a:t>
                      </a:r>
                      <a:r>
                        <a:rPr lang="en-US" sz="1400" kern="0">
                          <a:latin typeface="Times New Roman"/>
                          <a:ea typeface="宋体"/>
                          <a:cs typeface="宋体"/>
                        </a:rPr>
                        <a:t>6.89%</a:t>
                      </a:r>
                      <a:br>
                        <a:rPr lang="en-US" sz="1400" kern="0">
                          <a:latin typeface="Times New Roman"/>
                          <a:ea typeface="宋体"/>
                          <a:cs typeface="宋体"/>
                        </a:rPr>
                      </a:br>
                      <a:r>
                        <a:rPr lang="en-US" sz="1400" kern="0">
                          <a:latin typeface="Times New Roman"/>
                          <a:ea typeface="宋体"/>
                          <a:cs typeface="宋体"/>
                        </a:rPr>
                        <a:t>0.2~0.4</a:t>
                      </a:r>
                      <a:r>
                        <a:rPr lang="zh-CN" sz="1400" kern="0">
                          <a:latin typeface="Times New Roman"/>
                          <a:ea typeface="宋体"/>
                          <a:cs typeface="宋体"/>
                        </a:rPr>
                        <a:t>秒内</a:t>
                      </a:r>
                      <a:r>
                        <a:rPr lang="en-US" sz="1400" kern="0">
                          <a:latin typeface="Times New Roman"/>
                          <a:ea typeface="宋体"/>
                          <a:cs typeface="宋体"/>
                        </a:rPr>
                        <a:t>82.50%</a:t>
                      </a:r>
                      <a:br>
                        <a:rPr lang="en-US" sz="1400" kern="0">
                          <a:latin typeface="Times New Roman"/>
                          <a:ea typeface="宋体"/>
                          <a:cs typeface="宋体"/>
                        </a:rPr>
                      </a:br>
                      <a:r>
                        <a:rPr lang="en-US" sz="1400" kern="0">
                          <a:latin typeface="Times New Roman"/>
                          <a:ea typeface="宋体"/>
                          <a:cs typeface="宋体"/>
                        </a:rPr>
                        <a:t>0.4~0.5</a:t>
                      </a:r>
                      <a:r>
                        <a:rPr lang="zh-CN" sz="1400" kern="0">
                          <a:latin typeface="Times New Roman"/>
                          <a:ea typeface="宋体"/>
                          <a:cs typeface="宋体"/>
                        </a:rPr>
                        <a:t>秒内</a:t>
                      </a:r>
                      <a:r>
                        <a:rPr lang="en-US" sz="1400" kern="0">
                          <a:latin typeface="Times New Roman"/>
                          <a:ea typeface="宋体"/>
                          <a:cs typeface="宋体"/>
                        </a:rPr>
                        <a:t>8.59%</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1040">
                <a:tc>
                  <a:txBody>
                    <a:bodyPr/>
                    <a:lstStyle/>
                    <a:p>
                      <a:pPr algn="just">
                        <a:spcAft>
                          <a:spcPts val="0"/>
                        </a:spcAft>
                      </a:pPr>
                      <a:r>
                        <a:rPr lang="en-US" sz="1400" kern="0" dirty="0">
                          <a:latin typeface="宋体"/>
                          <a:ea typeface="宋体"/>
                        </a:rPr>
                        <a:t>200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0" dirty="0">
                          <a:latin typeface="宋体"/>
                          <a:ea typeface="宋体"/>
                          <a:cs typeface="宋体"/>
                        </a:rPr>
                        <a:t>10</a:t>
                      </a:r>
                      <a:r>
                        <a:rPr lang="zh-CN" sz="1400" kern="0" dirty="0">
                          <a:latin typeface="Times New Roman"/>
                          <a:ea typeface="宋体"/>
                          <a:cs typeface="宋体"/>
                        </a:rPr>
                        <a:t>秒加载</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每组用户</a:t>
                      </a:r>
                      <a:r>
                        <a:rPr lang="en-US" sz="1400" kern="0" dirty="0">
                          <a:latin typeface="Times New Roman"/>
                          <a:ea typeface="宋体"/>
                          <a:cs typeface="宋体"/>
                        </a:rPr>
                        <a:t>1200</a:t>
                      </a:r>
                      <a:r>
                        <a:rPr lang="zh-CN" sz="1400" kern="0" dirty="0">
                          <a:latin typeface="Times New Roman"/>
                          <a:ea typeface="宋体"/>
                          <a:cs typeface="宋体"/>
                        </a:rPr>
                        <a:t>循环，共</a:t>
                      </a:r>
                      <a:r>
                        <a:rPr lang="en-US" sz="1400" kern="0" dirty="0">
                          <a:latin typeface="Times New Roman"/>
                          <a:ea typeface="宋体"/>
                          <a:cs typeface="宋体"/>
                        </a:rPr>
                        <a:t>24</a:t>
                      </a:r>
                      <a:r>
                        <a:rPr lang="zh-CN" sz="1400" kern="0" dirty="0">
                          <a:latin typeface="Times New Roman"/>
                          <a:ea typeface="宋体"/>
                          <a:cs typeface="宋体"/>
                        </a:rPr>
                        <a:t>万流程实例</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每个</a:t>
                      </a:r>
                      <a:r>
                        <a:rPr lang="zh-CN" sz="1400" kern="0" dirty="0" smtClean="0">
                          <a:latin typeface="Times New Roman"/>
                          <a:ea typeface="宋体"/>
                          <a:cs typeface="宋体"/>
                        </a:rPr>
                        <a:t>工程师各</a:t>
                      </a:r>
                      <a:r>
                        <a:rPr lang="zh-CN" sz="1400" kern="0" dirty="0">
                          <a:latin typeface="Times New Roman"/>
                          <a:ea typeface="宋体"/>
                          <a:cs typeface="宋体"/>
                        </a:rPr>
                        <a:t>有</a:t>
                      </a:r>
                      <a:r>
                        <a:rPr lang="en-US" sz="1400" kern="0" dirty="0">
                          <a:latin typeface="Times New Roman"/>
                          <a:ea typeface="宋体"/>
                          <a:cs typeface="宋体"/>
                        </a:rPr>
                        <a:t>250</a:t>
                      </a:r>
                      <a:r>
                        <a:rPr lang="zh-CN" sz="1400" kern="0" dirty="0">
                          <a:latin typeface="Times New Roman"/>
                          <a:ea typeface="宋体"/>
                          <a:cs typeface="宋体"/>
                        </a:rPr>
                        <a:t>个代办事宜</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宋体"/>
                          <a:ea typeface="宋体"/>
                          <a:cs typeface="宋体"/>
                        </a:rPr>
                        <a:t>0.72</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a:ea typeface="宋体"/>
                        </a:rPr>
                        <a:t>100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194</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FF0000"/>
                          </a:solidFill>
                          <a:latin typeface="宋体"/>
                          <a:ea typeface="宋体"/>
                          <a:cs typeface="宋体"/>
                        </a:rPr>
                        <a:t>196</a:t>
                      </a:r>
                      <a:endParaRPr lang="zh-CN" sz="1400" b="1" kern="100" dirty="0">
                        <a:solidFill>
                          <a:srgbClr val="FF0000"/>
                        </a:solidFill>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0.5</a:t>
                      </a:r>
                      <a:r>
                        <a:rPr lang="zh-CN" sz="1400" kern="0" dirty="0">
                          <a:latin typeface="Times New Roman"/>
                          <a:ea typeface="宋体"/>
                          <a:cs typeface="宋体"/>
                        </a:rPr>
                        <a:t>秒内</a:t>
                      </a:r>
                      <a:r>
                        <a:rPr lang="en-US" sz="1400" kern="0" dirty="0">
                          <a:latin typeface="Times New Roman"/>
                          <a:ea typeface="宋体"/>
                          <a:cs typeface="宋体"/>
                        </a:rPr>
                        <a:t>18.14%</a:t>
                      </a:r>
                      <a:br>
                        <a:rPr lang="en-US" sz="1400" kern="0" dirty="0">
                          <a:latin typeface="Times New Roman"/>
                          <a:ea typeface="宋体"/>
                          <a:cs typeface="宋体"/>
                        </a:rPr>
                      </a:br>
                      <a:r>
                        <a:rPr lang="en-US" sz="1400" kern="0" dirty="0">
                          <a:latin typeface="Times New Roman"/>
                          <a:ea typeface="宋体"/>
                          <a:cs typeface="宋体"/>
                        </a:rPr>
                        <a:t>0.5~1</a:t>
                      </a:r>
                      <a:r>
                        <a:rPr lang="zh-CN" sz="1400" kern="0" dirty="0">
                          <a:latin typeface="Times New Roman"/>
                          <a:ea typeface="宋体"/>
                          <a:cs typeface="宋体"/>
                        </a:rPr>
                        <a:t>秒内</a:t>
                      </a:r>
                      <a:r>
                        <a:rPr lang="en-US" sz="1400" kern="0" dirty="0">
                          <a:latin typeface="Times New Roman"/>
                          <a:ea typeface="宋体"/>
                          <a:cs typeface="宋体"/>
                        </a:rPr>
                        <a:t>81.01%</a:t>
                      </a:r>
                      <a:br>
                        <a:rPr lang="en-US" sz="1400" kern="0" dirty="0">
                          <a:latin typeface="Times New Roman"/>
                          <a:ea typeface="宋体"/>
                          <a:cs typeface="宋体"/>
                        </a:rPr>
                      </a:br>
                      <a:r>
                        <a:rPr lang="en-US" sz="1400" kern="0" dirty="0">
                          <a:latin typeface="Times New Roman"/>
                          <a:ea typeface="宋体"/>
                          <a:cs typeface="宋体"/>
                        </a:rPr>
                        <a:t>1~1.2</a:t>
                      </a:r>
                      <a:r>
                        <a:rPr lang="zh-CN" sz="1400" kern="0" dirty="0">
                          <a:latin typeface="Times New Roman"/>
                          <a:ea typeface="宋体"/>
                          <a:cs typeface="宋体"/>
                        </a:rPr>
                        <a:t>秒内</a:t>
                      </a:r>
                      <a:r>
                        <a:rPr lang="en-US" sz="1400" kern="0" dirty="0">
                          <a:latin typeface="Times New Roman"/>
                          <a:ea typeface="宋体"/>
                          <a:cs typeface="宋体"/>
                        </a:rPr>
                        <a:t>0.37%</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1040">
                <a:tc>
                  <a:txBody>
                    <a:bodyPr/>
                    <a:lstStyle/>
                    <a:p>
                      <a:pPr algn="just">
                        <a:spcAft>
                          <a:spcPts val="0"/>
                        </a:spcAft>
                      </a:pPr>
                      <a:r>
                        <a:rPr lang="en-US" sz="1400" kern="0" dirty="0">
                          <a:latin typeface="宋体"/>
                          <a:ea typeface="宋体"/>
                          <a:cs typeface="宋体"/>
                        </a:rPr>
                        <a:t>300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0" dirty="0">
                          <a:latin typeface="宋体"/>
                          <a:ea typeface="宋体"/>
                          <a:cs typeface="宋体"/>
                        </a:rPr>
                        <a:t>10</a:t>
                      </a:r>
                      <a:r>
                        <a:rPr lang="zh-CN" sz="1400" kern="0" dirty="0">
                          <a:latin typeface="Times New Roman"/>
                          <a:ea typeface="宋体"/>
                          <a:cs typeface="宋体"/>
                        </a:rPr>
                        <a:t>秒加载</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每组用户</a:t>
                      </a:r>
                      <a:r>
                        <a:rPr lang="en-US" sz="1400" kern="0" dirty="0">
                          <a:latin typeface="Times New Roman"/>
                          <a:ea typeface="宋体"/>
                          <a:cs typeface="宋体"/>
                        </a:rPr>
                        <a:t>500</a:t>
                      </a:r>
                      <a:r>
                        <a:rPr lang="zh-CN" sz="1400" kern="0" dirty="0">
                          <a:latin typeface="Times New Roman"/>
                          <a:ea typeface="宋体"/>
                          <a:cs typeface="宋体"/>
                        </a:rPr>
                        <a:t>循环，共</a:t>
                      </a:r>
                      <a:r>
                        <a:rPr lang="en-US" sz="1400" kern="0" dirty="0">
                          <a:latin typeface="Times New Roman"/>
                          <a:ea typeface="宋体"/>
                          <a:cs typeface="宋体"/>
                        </a:rPr>
                        <a:t>15</a:t>
                      </a:r>
                      <a:r>
                        <a:rPr lang="zh-CN" sz="1400" kern="0" dirty="0">
                          <a:latin typeface="Times New Roman"/>
                          <a:ea typeface="宋体"/>
                          <a:cs typeface="宋体"/>
                        </a:rPr>
                        <a:t>万流程实例</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dirty="0">
                          <a:latin typeface="Times New Roman"/>
                          <a:ea typeface="宋体"/>
                          <a:cs typeface="宋体"/>
                        </a:rPr>
                        <a:t>每个</a:t>
                      </a:r>
                      <a:r>
                        <a:rPr lang="zh-CN" sz="1400" kern="0" dirty="0" smtClean="0">
                          <a:latin typeface="Times New Roman"/>
                          <a:ea typeface="宋体"/>
                          <a:cs typeface="宋体"/>
                        </a:rPr>
                        <a:t>工程师各</a:t>
                      </a:r>
                      <a:r>
                        <a:rPr lang="zh-CN" sz="1400" kern="0" dirty="0">
                          <a:latin typeface="Times New Roman"/>
                          <a:ea typeface="宋体"/>
                          <a:cs typeface="宋体"/>
                        </a:rPr>
                        <a:t>有</a:t>
                      </a:r>
                      <a:r>
                        <a:rPr lang="en-US" sz="1400" kern="0" dirty="0">
                          <a:latin typeface="Times New Roman"/>
                          <a:ea typeface="宋体"/>
                          <a:cs typeface="宋体"/>
                        </a:rPr>
                        <a:t>200</a:t>
                      </a:r>
                      <a:r>
                        <a:rPr lang="zh-CN" sz="1400" kern="0" dirty="0">
                          <a:latin typeface="Times New Roman"/>
                          <a:ea typeface="宋体"/>
                          <a:cs typeface="宋体"/>
                        </a:rPr>
                        <a:t>个代办事宜</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1.57</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dirty="0">
                          <a:latin typeface="Times New Roman"/>
                          <a:ea typeface="宋体"/>
                        </a:rPr>
                        <a:t>100</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179</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0" kern="0" dirty="0">
                          <a:solidFill>
                            <a:schemeClr val="tx1"/>
                          </a:solidFill>
                          <a:latin typeface="宋体"/>
                          <a:ea typeface="宋体"/>
                          <a:cs typeface="宋体"/>
                        </a:rPr>
                        <a:t>179</a:t>
                      </a:r>
                      <a:endParaRPr lang="zh-CN" sz="1400" b="0" kern="100" dirty="0">
                        <a:solidFill>
                          <a:schemeClr val="tx1"/>
                        </a:solidFill>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dirty="0">
                          <a:latin typeface="宋体"/>
                          <a:ea typeface="宋体"/>
                          <a:cs typeface="宋体"/>
                        </a:rPr>
                        <a:t>1</a:t>
                      </a:r>
                      <a:r>
                        <a:rPr lang="zh-CN" sz="1400" kern="0" dirty="0">
                          <a:latin typeface="Times New Roman"/>
                          <a:ea typeface="宋体"/>
                          <a:cs typeface="宋体"/>
                        </a:rPr>
                        <a:t>秒内</a:t>
                      </a:r>
                      <a:r>
                        <a:rPr lang="en-US" sz="1400" kern="0" dirty="0">
                          <a:latin typeface="Times New Roman"/>
                          <a:ea typeface="宋体"/>
                          <a:cs typeface="宋体"/>
                        </a:rPr>
                        <a:t>35.40%</a:t>
                      </a:r>
                      <a:br>
                        <a:rPr lang="en-US" sz="1400" kern="0" dirty="0">
                          <a:latin typeface="Times New Roman"/>
                          <a:ea typeface="宋体"/>
                          <a:cs typeface="宋体"/>
                        </a:rPr>
                      </a:br>
                      <a:r>
                        <a:rPr lang="en-US" sz="1400" kern="0" dirty="0">
                          <a:latin typeface="Times New Roman"/>
                          <a:ea typeface="宋体"/>
                          <a:cs typeface="宋体"/>
                        </a:rPr>
                        <a:t>1~1.5</a:t>
                      </a:r>
                      <a:r>
                        <a:rPr lang="zh-CN" sz="1400" kern="0" dirty="0">
                          <a:latin typeface="Times New Roman"/>
                          <a:ea typeface="宋体"/>
                          <a:cs typeface="宋体"/>
                        </a:rPr>
                        <a:t>秒内</a:t>
                      </a:r>
                      <a:r>
                        <a:rPr lang="en-US" sz="1400" kern="0" dirty="0">
                          <a:latin typeface="Times New Roman"/>
                          <a:ea typeface="宋体"/>
                          <a:cs typeface="宋体"/>
                        </a:rPr>
                        <a:t>63.1%</a:t>
                      </a:r>
                      <a:br>
                        <a:rPr lang="en-US" sz="1400" kern="0" dirty="0">
                          <a:latin typeface="Times New Roman"/>
                          <a:ea typeface="宋体"/>
                          <a:cs typeface="宋体"/>
                        </a:rPr>
                      </a:br>
                      <a:r>
                        <a:rPr lang="en-US" sz="1400" kern="0" dirty="0">
                          <a:latin typeface="Times New Roman"/>
                          <a:ea typeface="宋体"/>
                          <a:cs typeface="宋体"/>
                        </a:rPr>
                        <a:t>1.5~2</a:t>
                      </a:r>
                      <a:r>
                        <a:rPr lang="zh-CN" sz="1400" kern="0" dirty="0">
                          <a:latin typeface="Times New Roman"/>
                          <a:ea typeface="宋体"/>
                          <a:cs typeface="宋体"/>
                        </a:rPr>
                        <a:t>秒内</a:t>
                      </a:r>
                      <a:r>
                        <a:rPr lang="en-US" sz="1400" kern="0" dirty="0">
                          <a:latin typeface="Times New Roman"/>
                          <a:ea typeface="宋体"/>
                          <a:cs typeface="宋体"/>
                        </a:rPr>
                        <a:t>0.49%</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06181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中国移动短流程测试结果</a:t>
            </a:r>
            <a:endParaRPr lang="zh-CN" altLang="en-US" dirty="0"/>
          </a:p>
        </p:txBody>
      </p:sp>
      <p:graphicFrame>
        <p:nvGraphicFramePr>
          <p:cNvPr id="4" name="表格 3"/>
          <p:cNvGraphicFramePr>
            <a:graphicFrameLocks noGrp="1"/>
          </p:cNvGraphicFramePr>
          <p:nvPr/>
        </p:nvGraphicFramePr>
        <p:xfrm>
          <a:off x="531634" y="928670"/>
          <a:ext cx="8658584" cy="5214974"/>
        </p:xfrm>
        <a:graphic>
          <a:graphicData uri="http://schemas.openxmlformats.org/drawingml/2006/table">
            <a:tbl>
              <a:tblPr/>
              <a:tblGrid>
                <a:gridCol w="519515"/>
                <a:gridCol w="386172"/>
                <a:gridCol w="1042495"/>
                <a:gridCol w="860663"/>
                <a:gridCol w="877980"/>
                <a:gridCol w="616491"/>
                <a:gridCol w="1224324"/>
                <a:gridCol w="1215665"/>
                <a:gridCol w="1915279"/>
              </a:tblGrid>
              <a:tr h="304012">
                <a:tc gridSpan="4">
                  <a:txBody>
                    <a:bodyPr/>
                    <a:lstStyle/>
                    <a:p>
                      <a:pPr algn="ctr">
                        <a:spcAft>
                          <a:spcPts val="0"/>
                        </a:spcAft>
                      </a:pPr>
                      <a:r>
                        <a:rPr lang="zh-CN" sz="1400" b="1" kern="0" dirty="0">
                          <a:latin typeface="Times New Roman"/>
                          <a:ea typeface="宋体"/>
                          <a:cs typeface="宋体"/>
                        </a:rPr>
                        <a:t>测试输入条件</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p>
                      <a:pPr algn="ctr">
                        <a:spcAft>
                          <a:spcPts val="0"/>
                        </a:spcAft>
                      </a:pPr>
                      <a:r>
                        <a:rPr lang="zh-CN" sz="1400" b="1" kern="0">
                          <a:latin typeface="Times New Roman"/>
                          <a:ea typeface="宋体"/>
                          <a:cs typeface="宋体"/>
                        </a:rPr>
                        <a:t>测试结果输出</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935422">
                <a:tc>
                  <a:txBody>
                    <a:bodyPr/>
                    <a:lstStyle/>
                    <a:p>
                      <a:pPr algn="just">
                        <a:spcAft>
                          <a:spcPts val="0"/>
                        </a:spcAft>
                      </a:pPr>
                      <a:r>
                        <a:rPr lang="zh-CN" sz="1400" b="1" kern="0">
                          <a:latin typeface="Times New Roman"/>
                          <a:ea typeface="宋体"/>
                          <a:cs typeface="宋体"/>
                        </a:rPr>
                        <a:t>并发用户数</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a:latin typeface="Times New Roman"/>
                          <a:ea typeface="宋体"/>
                          <a:cs typeface="宋体"/>
                        </a:rPr>
                        <a:t>加载速率</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a:latin typeface="Times New Roman"/>
                          <a:ea typeface="宋体"/>
                          <a:cs typeface="宋体"/>
                        </a:rPr>
                        <a:t>加压数据</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a:latin typeface="Times New Roman"/>
                          <a:ea typeface="宋体"/>
                          <a:cs typeface="宋体"/>
                        </a:rPr>
                        <a:t>测试环境数据</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工作流实例平均响应时间</a:t>
                      </a:r>
                      <a:r>
                        <a:rPr lang="en-US" sz="1400" b="1" kern="0">
                          <a:latin typeface="Times New Roman"/>
                          <a:ea typeface="宋体"/>
                          <a:cs typeface="宋体"/>
                        </a:rPr>
                        <a:t>(</a:t>
                      </a:r>
                      <a:r>
                        <a:rPr lang="zh-CN" sz="1400" b="1" kern="0">
                          <a:latin typeface="Times New Roman"/>
                          <a:ea typeface="宋体"/>
                          <a:cs typeface="宋体"/>
                        </a:rPr>
                        <a:t>秒</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just">
                        <a:spcAft>
                          <a:spcPts val="0"/>
                        </a:spcAft>
                      </a:pPr>
                      <a:r>
                        <a:rPr lang="zh-CN" sz="1400" b="1" kern="0">
                          <a:latin typeface="Times New Roman"/>
                          <a:ea typeface="宋体"/>
                          <a:cs typeface="宋体"/>
                        </a:rPr>
                        <a:t>成功率</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每秒发送流程实例数</a:t>
                      </a:r>
                      <a:r>
                        <a:rPr lang="en-US" sz="1400" b="1" kern="0">
                          <a:latin typeface="Times New Roman"/>
                          <a:ea typeface="宋体"/>
                          <a:cs typeface="宋体"/>
                        </a:rPr>
                        <a:t>(</a:t>
                      </a:r>
                      <a:r>
                        <a:rPr lang="zh-CN" sz="1400" b="1" kern="0">
                          <a:latin typeface="Times New Roman"/>
                          <a:ea typeface="宋体"/>
                          <a:cs typeface="宋体"/>
                        </a:rPr>
                        <a:t>个</a:t>
                      </a:r>
                      <a:r>
                        <a:rPr lang="en-US" sz="1400" b="1" kern="0">
                          <a:latin typeface="Times New Roman"/>
                          <a:ea typeface="宋体"/>
                          <a:cs typeface="宋体"/>
                        </a:rPr>
                        <a:t>/</a:t>
                      </a:r>
                      <a:r>
                        <a:rPr lang="zh-CN" sz="1400" b="1" kern="0">
                          <a:latin typeface="Times New Roman"/>
                          <a:ea typeface="宋体"/>
                          <a:cs typeface="宋体"/>
                        </a:rPr>
                        <a:t>秒</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每秒完成流程实例数</a:t>
                      </a:r>
                      <a:r>
                        <a:rPr lang="en-US" sz="1400" b="1" kern="0">
                          <a:latin typeface="Times New Roman"/>
                          <a:ea typeface="宋体"/>
                          <a:cs typeface="宋体"/>
                        </a:rPr>
                        <a:t>(</a:t>
                      </a:r>
                      <a:r>
                        <a:rPr lang="zh-CN" sz="1400" b="1" kern="0">
                          <a:latin typeface="Times New Roman"/>
                          <a:ea typeface="宋体"/>
                          <a:cs typeface="宋体"/>
                        </a:rPr>
                        <a:t>个</a:t>
                      </a:r>
                      <a:r>
                        <a:rPr lang="en-US" sz="1400" b="1" kern="0">
                          <a:latin typeface="Times New Roman"/>
                          <a:ea typeface="宋体"/>
                          <a:cs typeface="宋体"/>
                        </a:rPr>
                        <a:t>/</a:t>
                      </a:r>
                      <a:r>
                        <a:rPr lang="zh-CN" sz="1400" b="1" kern="0">
                          <a:latin typeface="Times New Roman"/>
                          <a:ea typeface="宋体"/>
                          <a:cs typeface="宋体"/>
                        </a:rPr>
                        <a:t>秒</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c>
                  <a:txBody>
                    <a:bodyPr/>
                    <a:lstStyle/>
                    <a:p>
                      <a:pPr algn="ctr">
                        <a:spcAft>
                          <a:spcPts val="0"/>
                        </a:spcAft>
                      </a:pPr>
                      <a:r>
                        <a:rPr lang="zh-CN" sz="1400" b="1" kern="0">
                          <a:latin typeface="Times New Roman"/>
                          <a:ea typeface="宋体"/>
                          <a:cs typeface="宋体"/>
                        </a:rPr>
                        <a:t>工作流处理时间的稳定性</a:t>
                      </a:r>
                      <a:r>
                        <a:rPr lang="en-US" sz="1400" b="1" kern="0">
                          <a:latin typeface="Times New Roman"/>
                          <a:ea typeface="宋体"/>
                          <a:cs typeface="宋体"/>
                        </a:rPr>
                        <a:t>(N</a:t>
                      </a:r>
                      <a:r>
                        <a:rPr lang="zh-CN" sz="1400" b="1" kern="0">
                          <a:latin typeface="Times New Roman"/>
                          <a:ea typeface="宋体"/>
                          <a:cs typeface="宋体"/>
                        </a:rPr>
                        <a:t>秒内完成的流程占比</a:t>
                      </a:r>
                      <a:r>
                        <a:rPr lang="en-US" sz="1400" b="1" kern="0">
                          <a:latin typeface="Times New Roman"/>
                          <a:ea typeface="宋体"/>
                          <a:cs typeface="宋体"/>
                        </a:rPr>
                        <a:t>)</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0E0E0"/>
                    </a:solidFill>
                  </a:tcPr>
                </a:tc>
              </a:tr>
              <a:tr h="993885">
                <a:tc>
                  <a:txBody>
                    <a:bodyPr/>
                    <a:lstStyle/>
                    <a:p>
                      <a:pPr algn="ctr">
                        <a:spcAft>
                          <a:spcPts val="0"/>
                        </a:spcAft>
                      </a:pPr>
                      <a:r>
                        <a:rPr lang="en-US" sz="1400" kern="0">
                          <a:latin typeface="宋体"/>
                          <a:ea typeface="宋体"/>
                          <a:cs typeface="宋体"/>
                        </a:rPr>
                        <a:t>50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10</a:t>
                      </a:r>
                      <a:r>
                        <a:rPr lang="zh-CN" sz="1400" kern="0">
                          <a:latin typeface="Times New Roman"/>
                          <a:ea typeface="宋体"/>
                          <a:cs typeface="宋体"/>
                        </a:rPr>
                        <a:t>秒加载</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每组用户</a:t>
                      </a:r>
                      <a:r>
                        <a:rPr lang="en-US" sz="1400" kern="0">
                          <a:latin typeface="Times New Roman"/>
                          <a:ea typeface="宋体"/>
                          <a:cs typeface="宋体"/>
                        </a:rPr>
                        <a:t>4000</a:t>
                      </a:r>
                      <a:r>
                        <a:rPr lang="zh-CN" sz="1400" kern="0">
                          <a:latin typeface="Times New Roman"/>
                          <a:ea typeface="宋体"/>
                          <a:cs typeface="宋体"/>
                        </a:rPr>
                        <a:t>循环，共完成</a:t>
                      </a:r>
                      <a:r>
                        <a:rPr lang="en-US" sz="1400" kern="0">
                          <a:latin typeface="Times New Roman"/>
                          <a:ea typeface="宋体"/>
                          <a:cs typeface="宋体"/>
                        </a:rPr>
                        <a:t>20</a:t>
                      </a:r>
                      <a:r>
                        <a:rPr lang="zh-CN" sz="1400" kern="0">
                          <a:latin typeface="Times New Roman"/>
                          <a:ea typeface="宋体"/>
                          <a:cs typeface="宋体"/>
                        </a:rPr>
                        <a:t>万个流程实例</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无</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0.022</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宋体"/>
                          <a:ea typeface="宋体"/>
                        </a:rPr>
                        <a:t>100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401</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415</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0.04</a:t>
                      </a:r>
                      <a:r>
                        <a:rPr lang="zh-CN" sz="1400" kern="0">
                          <a:latin typeface="Times New Roman"/>
                          <a:ea typeface="宋体"/>
                          <a:cs typeface="宋体"/>
                        </a:rPr>
                        <a:t>秒内</a:t>
                      </a:r>
                      <a:r>
                        <a:rPr lang="en-US" sz="1400" kern="0">
                          <a:latin typeface="Times New Roman"/>
                          <a:ea typeface="宋体"/>
                          <a:cs typeface="宋体"/>
                        </a:rPr>
                        <a:t>98.74%</a:t>
                      </a:r>
                      <a:br>
                        <a:rPr lang="en-US" sz="1400" kern="0">
                          <a:latin typeface="Times New Roman"/>
                          <a:ea typeface="宋体"/>
                          <a:cs typeface="宋体"/>
                        </a:rPr>
                      </a:br>
                      <a:r>
                        <a:rPr lang="en-US" sz="1400" kern="0">
                          <a:latin typeface="Times New Roman"/>
                          <a:ea typeface="宋体"/>
                          <a:cs typeface="宋体"/>
                        </a:rPr>
                        <a:t>0.04~0.1</a:t>
                      </a:r>
                      <a:r>
                        <a:rPr lang="zh-CN" sz="1400" kern="0">
                          <a:latin typeface="Times New Roman"/>
                          <a:ea typeface="宋体"/>
                          <a:cs typeface="宋体"/>
                        </a:rPr>
                        <a:t>秒内</a:t>
                      </a:r>
                      <a:r>
                        <a:rPr lang="en-US" sz="1400" kern="0">
                          <a:latin typeface="Times New Roman"/>
                          <a:ea typeface="宋体"/>
                          <a:cs typeface="宋体"/>
                        </a:rPr>
                        <a:t>0.38%</a:t>
                      </a:r>
                      <a:br>
                        <a:rPr lang="en-US" sz="1400" kern="0">
                          <a:latin typeface="Times New Roman"/>
                          <a:ea typeface="宋体"/>
                          <a:cs typeface="宋体"/>
                        </a:rPr>
                      </a:br>
                      <a:r>
                        <a:rPr lang="en-US" sz="1400" kern="0">
                          <a:latin typeface="Times New Roman"/>
                          <a:ea typeface="宋体"/>
                          <a:cs typeface="宋体"/>
                        </a:rPr>
                        <a:t>0.1~0.2</a:t>
                      </a:r>
                      <a:r>
                        <a:rPr lang="zh-CN" sz="1400" kern="0">
                          <a:latin typeface="Times New Roman"/>
                          <a:ea typeface="宋体"/>
                          <a:cs typeface="宋体"/>
                        </a:rPr>
                        <a:t>秒内</a:t>
                      </a:r>
                      <a:r>
                        <a:rPr lang="en-US" sz="1400" kern="0">
                          <a:latin typeface="Times New Roman"/>
                          <a:ea typeface="宋体"/>
                          <a:cs typeface="宋体"/>
                        </a:rPr>
                        <a:t>0.86%</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3885">
                <a:tc>
                  <a:txBody>
                    <a:bodyPr/>
                    <a:lstStyle/>
                    <a:p>
                      <a:pPr algn="ctr">
                        <a:spcAft>
                          <a:spcPts val="0"/>
                        </a:spcAft>
                      </a:pPr>
                      <a:r>
                        <a:rPr lang="en-US" sz="1400" kern="0">
                          <a:latin typeface="Times New Roman"/>
                          <a:ea typeface="宋体"/>
                        </a:rPr>
                        <a:t>100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10</a:t>
                      </a:r>
                      <a:r>
                        <a:rPr lang="zh-CN" sz="1400" kern="0">
                          <a:latin typeface="Times New Roman"/>
                          <a:ea typeface="宋体"/>
                          <a:cs typeface="宋体"/>
                        </a:rPr>
                        <a:t>秒加载</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每组用户</a:t>
                      </a:r>
                      <a:r>
                        <a:rPr lang="en-US" sz="1400" kern="0">
                          <a:latin typeface="Times New Roman"/>
                          <a:ea typeface="宋体"/>
                          <a:cs typeface="宋体"/>
                        </a:rPr>
                        <a:t>3000</a:t>
                      </a:r>
                      <a:r>
                        <a:rPr lang="zh-CN" sz="1400" kern="0">
                          <a:latin typeface="Times New Roman"/>
                          <a:ea typeface="宋体"/>
                          <a:cs typeface="宋体"/>
                        </a:rPr>
                        <a:t>循环，共完成</a:t>
                      </a:r>
                      <a:r>
                        <a:rPr lang="en-US" sz="1400" kern="0">
                          <a:latin typeface="Times New Roman"/>
                          <a:ea typeface="宋体"/>
                          <a:cs typeface="宋体"/>
                        </a:rPr>
                        <a:t>30</a:t>
                      </a:r>
                      <a:r>
                        <a:rPr lang="zh-CN" sz="1400" kern="0">
                          <a:latin typeface="Times New Roman"/>
                          <a:ea typeface="宋体"/>
                          <a:cs typeface="宋体"/>
                        </a:rPr>
                        <a:t>万个流程实例</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无</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0.023</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100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399</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404</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0.04</a:t>
                      </a:r>
                      <a:r>
                        <a:rPr lang="zh-CN" sz="1400" kern="0">
                          <a:latin typeface="Times New Roman"/>
                          <a:ea typeface="宋体"/>
                          <a:cs typeface="宋体"/>
                        </a:rPr>
                        <a:t>秒内</a:t>
                      </a:r>
                      <a:r>
                        <a:rPr lang="en-US" sz="1400" kern="0">
                          <a:latin typeface="Times New Roman"/>
                          <a:ea typeface="宋体"/>
                          <a:cs typeface="宋体"/>
                        </a:rPr>
                        <a:t>98.42%</a:t>
                      </a:r>
                      <a:br>
                        <a:rPr lang="en-US" sz="1400" kern="0">
                          <a:latin typeface="Times New Roman"/>
                          <a:ea typeface="宋体"/>
                          <a:cs typeface="宋体"/>
                        </a:rPr>
                      </a:br>
                      <a:r>
                        <a:rPr lang="en-US" sz="1400" kern="0">
                          <a:latin typeface="Times New Roman"/>
                          <a:ea typeface="宋体"/>
                          <a:cs typeface="宋体"/>
                        </a:rPr>
                        <a:t>0.04~0.1</a:t>
                      </a:r>
                      <a:r>
                        <a:rPr lang="zh-CN" sz="1400" kern="0">
                          <a:latin typeface="Times New Roman"/>
                          <a:ea typeface="宋体"/>
                          <a:cs typeface="宋体"/>
                        </a:rPr>
                        <a:t>秒内</a:t>
                      </a:r>
                      <a:r>
                        <a:rPr lang="en-US" sz="1400" kern="0">
                          <a:latin typeface="Times New Roman"/>
                          <a:ea typeface="宋体"/>
                          <a:cs typeface="宋体"/>
                        </a:rPr>
                        <a:t>0.4%</a:t>
                      </a:r>
                      <a:br>
                        <a:rPr lang="en-US" sz="1400" kern="0">
                          <a:latin typeface="Times New Roman"/>
                          <a:ea typeface="宋体"/>
                          <a:cs typeface="宋体"/>
                        </a:rPr>
                      </a:br>
                      <a:r>
                        <a:rPr lang="en-US" sz="1400" kern="0">
                          <a:latin typeface="Times New Roman"/>
                          <a:ea typeface="宋体"/>
                          <a:cs typeface="宋体"/>
                        </a:rPr>
                        <a:t>0.1~0.2</a:t>
                      </a:r>
                      <a:r>
                        <a:rPr lang="zh-CN" sz="1400" kern="0">
                          <a:latin typeface="Times New Roman"/>
                          <a:ea typeface="宋体"/>
                          <a:cs typeface="宋体"/>
                        </a:rPr>
                        <a:t>秒内</a:t>
                      </a:r>
                      <a:r>
                        <a:rPr lang="en-US" sz="1400" kern="0">
                          <a:latin typeface="Times New Roman"/>
                          <a:ea typeface="宋体"/>
                          <a:cs typeface="宋体"/>
                        </a:rPr>
                        <a:t>1.15%</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3885">
                <a:tc>
                  <a:txBody>
                    <a:bodyPr/>
                    <a:lstStyle/>
                    <a:p>
                      <a:pPr algn="ctr">
                        <a:spcAft>
                          <a:spcPts val="0"/>
                        </a:spcAft>
                      </a:pPr>
                      <a:r>
                        <a:rPr lang="en-US" sz="1400" kern="0">
                          <a:latin typeface="宋体"/>
                          <a:ea typeface="宋体"/>
                          <a:cs typeface="宋体"/>
                        </a:rPr>
                        <a:t>200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10</a:t>
                      </a:r>
                      <a:r>
                        <a:rPr lang="zh-CN" sz="1400" kern="0">
                          <a:latin typeface="Times New Roman"/>
                          <a:ea typeface="宋体"/>
                          <a:cs typeface="宋体"/>
                        </a:rPr>
                        <a:t>秒加载</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每组用户</a:t>
                      </a:r>
                      <a:r>
                        <a:rPr lang="en-US" sz="1400" kern="0">
                          <a:latin typeface="Times New Roman"/>
                          <a:ea typeface="宋体"/>
                          <a:cs typeface="宋体"/>
                        </a:rPr>
                        <a:t>2000</a:t>
                      </a:r>
                      <a:r>
                        <a:rPr lang="zh-CN" sz="1400" kern="0">
                          <a:latin typeface="Times New Roman"/>
                          <a:ea typeface="宋体"/>
                          <a:cs typeface="宋体"/>
                        </a:rPr>
                        <a:t>循环，共完成</a:t>
                      </a:r>
                      <a:r>
                        <a:rPr lang="en-US" sz="1400" kern="0">
                          <a:latin typeface="Times New Roman"/>
                          <a:ea typeface="宋体"/>
                          <a:cs typeface="宋体"/>
                        </a:rPr>
                        <a:t>40</a:t>
                      </a:r>
                      <a:r>
                        <a:rPr lang="zh-CN" sz="1400" kern="0">
                          <a:latin typeface="Times New Roman"/>
                          <a:ea typeface="宋体"/>
                          <a:cs typeface="宋体"/>
                        </a:rPr>
                        <a:t>万个流程实例</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无</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0.022</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100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404</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407</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0.04</a:t>
                      </a:r>
                      <a:r>
                        <a:rPr lang="zh-CN" sz="1400" kern="0">
                          <a:latin typeface="Times New Roman"/>
                          <a:ea typeface="宋体"/>
                          <a:cs typeface="宋体"/>
                        </a:rPr>
                        <a:t>秒内</a:t>
                      </a:r>
                      <a:r>
                        <a:rPr lang="en-US" sz="1400" kern="0">
                          <a:latin typeface="Times New Roman"/>
                          <a:ea typeface="宋体"/>
                          <a:cs typeface="宋体"/>
                        </a:rPr>
                        <a:t>98.45%</a:t>
                      </a:r>
                      <a:br>
                        <a:rPr lang="en-US" sz="1400" kern="0">
                          <a:latin typeface="Times New Roman"/>
                          <a:ea typeface="宋体"/>
                          <a:cs typeface="宋体"/>
                        </a:rPr>
                      </a:br>
                      <a:r>
                        <a:rPr lang="en-US" sz="1400" kern="0">
                          <a:latin typeface="Times New Roman"/>
                          <a:ea typeface="宋体"/>
                          <a:cs typeface="宋体"/>
                        </a:rPr>
                        <a:t>0.04~0.1</a:t>
                      </a:r>
                      <a:r>
                        <a:rPr lang="zh-CN" sz="1400" kern="0">
                          <a:latin typeface="Times New Roman"/>
                          <a:ea typeface="宋体"/>
                          <a:cs typeface="宋体"/>
                        </a:rPr>
                        <a:t>秒内</a:t>
                      </a:r>
                      <a:r>
                        <a:rPr lang="en-US" sz="1400" kern="0">
                          <a:latin typeface="Times New Roman"/>
                          <a:ea typeface="宋体"/>
                          <a:cs typeface="宋体"/>
                        </a:rPr>
                        <a:t>0.37%</a:t>
                      </a:r>
                      <a:br>
                        <a:rPr lang="en-US" sz="1400" kern="0">
                          <a:latin typeface="Times New Roman"/>
                          <a:ea typeface="宋体"/>
                          <a:cs typeface="宋体"/>
                        </a:rPr>
                      </a:br>
                      <a:r>
                        <a:rPr lang="en-US" sz="1400" kern="0">
                          <a:latin typeface="Times New Roman"/>
                          <a:ea typeface="宋体"/>
                          <a:cs typeface="宋体"/>
                        </a:rPr>
                        <a:t>0.1~0.2</a:t>
                      </a:r>
                      <a:r>
                        <a:rPr lang="zh-CN" sz="1400" kern="0">
                          <a:latin typeface="Times New Roman"/>
                          <a:ea typeface="宋体"/>
                          <a:cs typeface="宋体"/>
                        </a:rPr>
                        <a:t>秒内</a:t>
                      </a:r>
                      <a:r>
                        <a:rPr lang="en-US" sz="1400" kern="0">
                          <a:latin typeface="Times New Roman"/>
                          <a:ea typeface="宋体"/>
                          <a:cs typeface="宋体"/>
                        </a:rPr>
                        <a:t>1.16%</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3885">
                <a:tc>
                  <a:txBody>
                    <a:bodyPr/>
                    <a:lstStyle/>
                    <a:p>
                      <a:pPr algn="ctr">
                        <a:spcAft>
                          <a:spcPts val="0"/>
                        </a:spcAft>
                      </a:pPr>
                      <a:r>
                        <a:rPr lang="en-US" sz="1400" kern="0">
                          <a:latin typeface="Times New Roman"/>
                          <a:ea typeface="宋体"/>
                        </a:rPr>
                        <a:t>400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10</a:t>
                      </a:r>
                      <a:r>
                        <a:rPr lang="zh-CN" sz="1400" kern="0">
                          <a:latin typeface="Times New Roman"/>
                          <a:ea typeface="宋体"/>
                          <a:cs typeface="宋体"/>
                        </a:rPr>
                        <a:t>秒加载</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每组用户</a:t>
                      </a:r>
                      <a:r>
                        <a:rPr lang="en-US" sz="1400" kern="0">
                          <a:latin typeface="Times New Roman"/>
                          <a:ea typeface="宋体"/>
                          <a:cs typeface="宋体"/>
                        </a:rPr>
                        <a:t>2000</a:t>
                      </a:r>
                      <a:r>
                        <a:rPr lang="zh-CN" sz="1400" kern="0">
                          <a:latin typeface="Times New Roman"/>
                          <a:ea typeface="宋体"/>
                          <a:cs typeface="宋体"/>
                        </a:rPr>
                        <a:t>循环，共完成</a:t>
                      </a:r>
                      <a:r>
                        <a:rPr lang="en-US" sz="1400" kern="0">
                          <a:latin typeface="Times New Roman"/>
                          <a:ea typeface="宋体"/>
                          <a:cs typeface="宋体"/>
                        </a:rPr>
                        <a:t>80</a:t>
                      </a:r>
                      <a:r>
                        <a:rPr lang="zh-CN" sz="1400" kern="0">
                          <a:latin typeface="Times New Roman"/>
                          <a:ea typeface="宋体"/>
                          <a:cs typeface="宋体"/>
                        </a:rPr>
                        <a:t>万个流程实例</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400" kern="0">
                          <a:latin typeface="Times New Roman"/>
                          <a:ea typeface="宋体"/>
                          <a:cs typeface="宋体"/>
                        </a:rPr>
                        <a:t>无</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100">
                          <a:latin typeface="Times New Roman"/>
                          <a:ea typeface="宋体"/>
                        </a:rPr>
                        <a:t>0.022</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400" kern="100">
                          <a:latin typeface="Times New Roman"/>
                          <a:ea typeface="宋体"/>
                        </a:rPr>
                        <a:t>100</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kern="0">
                          <a:latin typeface="宋体"/>
                          <a:ea typeface="宋体"/>
                          <a:cs typeface="宋体"/>
                        </a:rPr>
                        <a:t>407</a:t>
                      </a:r>
                      <a:endParaRPr lang="zh-CN" sz="1400" kern="10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FF0000"/>
                          </a:solidFill>
                          <a:latin typeface="宋体"/>
                          <a:ea typeface="宋体"/>
                          <a:cs typeface="宋体"/>
                        </a:rPr>
                        <a:t>409</a:t>
                      </a:r>
                      <a:endParaRPr lang="zh-CN" sz="1400" b="1" kern="100" dirty="0">
                        <a:solidFill>
                          <a:srgbClr val="FF0000"/>
                        </a:solidFill>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400" b="1" kern="0" dirty="0">
                          <a:solidFill>
                            <a:srgbClr val="FF0000"/>
                          </a:solidFill>
                          <a:latin typeface="宋体"/>
                          <a:ea typeface="宋体"/>
                          <a:cs typeface="宋体"/>
                        </a:rPr>
                        <a:t>0.2</a:t>
                      </a:r>
                      <a:r>
                        <a:rPr lang="zh-CN" sz="1400" b="1" kern="0" dirty="0">
                          <a:solidFill>
                            <a:srgbClr val="FF0000"/>
                          </a:solidFill>
                          <a:latin typeface="Times New Roman"/>
                          <a:ea typeface="宋体"/>
                          <a:cs typeface="宋体"/>
                        </a:rPr>
                        <a:t>秒内</a:t>
                      </a:r>
                      <a:r>
                        <a:rPr lang="en-US" sz="1400" b="1" kern="0" dirty="0">
                          <a:solidFill>
                            <a:srgbClr val="FF0000"/>
                          </a:solidFill>
                          <a:latin typeface="Times New Roman"/>
                          <a:ea typeface="宋体"/>
                          <a:cs typeface="宋体"/>
                        </a:rPr>
                        <a:t>99.98%</a:t>
                      </a:r>
                      <a:r>
                        <a:rPr lang="en-US" sz="1400" kern="0" dirty="0">
                          <a:latin typeface="Times New Roman"/>
                          <a:ea typeface="宋体"/>
                          <a:cs typeface="宋体"/>
                        </a:rPr>
                        <a:t/>
                      </a:r>
                      <a:br>
                        <a:rPr lang="en-US" sz="1400" kern="0" dirty="0">
                          <a:latin typeface="Times New Roman"/>
                          <a:ea typeface="宋体"/>
                          <a:cs typeface="宋体"/>
                        </a:rPr>
                      </a:br>
                      <a:r>
                        <a:rPr lang="en-US" sz="1400" kern="0" dirty="0">
                          <a:latin typeface="Times New Roman"/>
                          <a:ea typeface="宋体"/>
                          <a:cs typeface="宋体"/>
                        </a:rPr>
                        <a:t>0.2~0.4</a:t>
                      </a:r>
                      <a:r>
                        <a:rPr lang="zh-CN" sz="1400" kern="0" dirty="0">
                          <a:latin typeface="Times New Roman"/>
                          <a:ea typeface="宋体"/>
                          <a:cs typeface="宋体"/>
                        </a:rPr>
                        <a:t>秒内</a:t>
                      </a:r>
                      <a:r>
                        <a:rPr lang="en-US" sz="1400" kern="0" dirty="0">
                          <a:latin typeface="Times New Roman"/>
                          <a:ea typeface="宋体"/>
                          <a:cs typeface="宋体"/>
                        </a:rPr>
                        <a:t>0.02%</a:t>
                      </a:r>
                      <a:br>
                        <a:rPr lang="en-US" sz="1400" kern="0" dirty="0">
                          <a:latin typeface="Times New Roman"/>
                          <a:ea typeface="宋体"/>
                          <a:cs typeface="宋体"/>
                        </a:rPr>
                      </a:br>
                      <a:r>
                        <a:rPr lang="en-US" sz="1400" kern="0" dirty="0">
                          <a:latin typeface="Times New Roman"/>
                          <a:ea typeface="宋体"/>
                          <a:cs typeface="宋体"/>
                        </a:rPr>
                        <a:t>0.4~0.5</a:t>
                      </a:r>
                      <a:r>
                        <a:rPr lang="zh-CN" sz="1400" kern="0" dirty="0">
                          <a:latin typeface="Times New Roman"/>
                          <a:ea typeface="宋体"/>
                          <a:cs typeface="宋体"/>
                        </a:rPr>
                        <a:t>秒内</a:t>
                      </a:r>
                      <a:r>
                        <a:rPr lang="en-US" sz="1400" kern="0" dirty="0">
                          <a:latin typeface="Times New Roman"/>
                          <a:ea typeface="宋体"/>
                          <a:cs typeface="宋体"/>
                        </a:rPr>
                        <a:t>0.002%</a:t>
                      </a:r>
                      <a:endParaRPr lang="zh-CN" sz="1400" kern="100" dirty="0">
                        <a:latin typeface="Times New Roman"/>
                        <a:ea typeface="宋体"/>
                      </a:endParaRPr>
                    </a:p>
                  </a:txBody>
                  <a:tcPr marL="66431" marR="6643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678353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idx="4294967295"/>
          </p:nvPr>
        </p:nvSpPr>
        <p:spPr>
          <a:xfrm>
            <a:off x="403390" y="44451"/>
            <a:ext cx="9014684" cy="765175"/>
          </a:xfrm>
          <a:ln/>
        </p:spPr>
        <p:txBody>
          <a:bodyPr/>
          <a:lstStyle/>
          <a:p>
            <a:r>
              <a:rPr lang="en-US" altLang="zh-CN" dirty="0" smtClean="0"/>
              <a:t>2.2</a:t>
            </a:r>
            <a:r>
              <a:rPr lang="zh-CN" altLang="en-US" dirty="0" smtClean="0"/>
              <a:t>－引擎横向扩展能力强（性能）</a:t>
            </a:r>
          </a:p>
        </p:txBody>
      </p:sp>
      <p:sp>
        <p:nvSpPr>
          <p:cNvPr id="1711107" name="Rectangle 3"/>
          <p:cNvSpPr>
            <a:spLocks noGrp="1" noChangeArrowheads="1"/>
          </p:cNvSpPr>
          <p:nvPr>
            <p:ph type="body" idx="4294967295"/>
          </p:nvPr>
        </p:nvSpPr>
        <p:spPr>
          <a:xfrm>
            <a:off x="573860" y="5094289"/>
            <a:ext cx="8651771" cy="1431055"/>
          </a:xfrm>
        </p:spPr>
        <p:txBody>
          <a:bodyPr/>
          <a:lstStyle/>
          <a:p>
            <a:pPr>
              <a:lnSpc>
                <a:spcPct val="150000"/>
              </a:lnSpc>
            </a:pPr>
            <a:r>
              <a:rPr lang="zh-CN" altLang="en-US" sz="1800" dirty="0" smtClean="0">
                <a:effectLst>
                  <a:outerShdw blurRad="38100" dist="38100" dir="2700000" algn="tl">
                    <a:srgbClr val="C0C0C0"/>
                  </a:outerShdw>
                </a:effectLst>
              </a:rPr>
              <a:t>基于</a:t>
            </a:r>
            <a:r>
              <a:rPr lang="en-US" altLang="zh-CN" sz="1800" dirty="0" smtClean="0">
                <a:effectLst>
                  <a:outerShdw blurRad="38100" dist="38100" dir="2700000" algn="tl">
                    <a:srgbClr val="C0C0C0"/>
                  </a:outerShdw>
                </a:effectLst>
              </a:rPr>
              <a:t>BPS</a:t>
            </a:r>
            <a:r>
              <a:rPr lang="en-US" altLang="en-US" sz="1800" dirty="0" smtClean="0">
                <a:effectLst>
                  <a:outerShdw blurRad="38100" dist="38100" dir="2700000" algn="tl">
                    <a:srgbClr val="C0C0C0"/>
                  </a:outerShdw>
                </a:effectLst>
              </a:rPr>
              <a:t>集群</a:t>
            </a:r>
            <a:r>
              <a:rPr lang="en-US" altLang="zh-CN" sz="1800" dirty="0" smtClean="0">
                <a:effectLst>
                  <a:outerShdw blurRad="38100" dist="38100" dir="2700000" algn="tl">
                    <a:srgbClr val="C0C0C0"/>
                  </a:outerShdw>
                </a:effectLst>
              </a:rPr>
              <a:t> </a:t>
            </a:r>
            <a:r>
              <a:rPr lang="zh-CN" altLang="en-US" sz="1800" dirty="0" smtClean="0">
                <a:effectLst>
                  <a:outerShdw blurRad="38100" dist="38100" dir="2700000" algn="tl">
                    <a:srgbClr val="C0C0C0"/>
                  </a:outerShdw>
                </a:effectLst>
              </a:rPr>
              <a:t>、</a:t>
            </a:r>
            <a:r>
              <a:rPr lang="en-US" altLang="zh-CN" sz="1800" dirty="0" smtClean="0">
                <a:effectLst>
                  <a:outerShdw blurRad="38100" dist="38100" dir="2700000" algn="tl">
                    <a:srgbClr val="C0C0C0"/>
                  </a:outerShdw>
                </a:effectLst>
              </a:rPr>
              <a:t>J2EE</a:t>
            </a:r>
            <a:r>
              <a:rPr lang="en-US" altLang="en-US" sz="1800" dirty="0" smtClean="0">
                <a:effectLst>
                  <a:outerShdw blurRad="38100" dist="38100" dir="2700000" algn="tl">
                    <a:srgbClr val="C0C0C0"/>
                  </a:outerShdw>
                </a:effectLst>
              </a:rPr>
              <a:t>集群</a:t>
            </a:r>
            <a:r>
              <a:rPr lang="en-US" altLang="zh-CN" sz="1800" dirty="0" smtClean="0">
                <a:effectLst>
                  <a:outerShdw blurRad="38100" dist="38100" dir="2700000" algn="tl">
                    <a:srgbClr val="C0C0C0"/>
                  </a:outerShdw>
                </a:effectLst>
              </a:rPr>
              <a:t>实现</a:t>
            </a:r>
            <a:r>
              <a:rPr lang="zh-CN" altLang="en-US" sz="1800" dirty="0" smtClean="0">
                <a:effectLst>
                  <a:outerShdw blurRad="38100" dist="38100" dir="2700000" algn="tl">
                    <a:srgbClr val="C0C0C0"/>
                  </a:outerShdw>
                </a:effectLst>
              </a:rPr>
              <a:t>性能的横向扩展</a:t>
            </a:r>
          </a:p>
          <a:p>
            <a:pPr>
              <a:lnSpc>
                <a:spcPct val="150000"/>
              </a:lnSpc>
            </a:pPr>
            <a:r>
              <a:rPr lang="zh-CN" altLang="en-US" sz="1800" dirty="0" smtClean="0">
                <a:effectLst>
                  <a:outerShdw blurRad="38100" dist="38100" dir="2700000" algn="tl">
                    <a:srgbClr val="C0C0C0"/>
                  </a:outerShdw>
                </a:effectLst>
              </a:rPr>
              <a:t>将流程模型和实例进行本地缓存，支持高并发请求</a:t>
            </a:r>
            <a:endParaRPr lang="en-US" altLang="zh-CN" sz="1800" dirty="0" smtClean="0">
              <a:effectLst>
                <a:outerShdw blurRad="38100" dist="38100" dir="2700000" algn="tl">
                  <a:srgbClr val="C0C0C0"/>
                </a:outerShdw>
              </a:effectLst>
            </a:endParaRPr>
          </a:p>
          <a:p>
            <a:pPr>
              <a:lnSpc>
                <a:spcPct val="150000"/>
              </a:lnSpc>
            </a:pPr>
            <a:r>
              <a:rPr lang="zh-CN" altLang="en-US" sz="1800" dirty="0" smtClean="0">
                <a:effectLst>
                  <a:outerShdw blurRad="38100" dist="38100" dir="2700000" algn="tl">
                    <a:srgbClr val="C0C0C0"/>
                  </a:outerShdw>
                </a:effectLst>
              </a:rPr>
              <a:t>分布式缓存通知机制，可以不通过</a:t>
            </a:r>
            <a:r>
              <a:rPr lang="en-US" altLang="zh-CN" sz="1800" dirty="0" smtClean="0">
                <a:effectLst>
                  <a:outerShdw blurRad="38100" dist="38100" dir="2700000" algn="tl">
                    <a:srgbClr val="C0C0C0"/>
                  </a:outerShdw>
                </a:effectLst>
              </a:rPr>
              <a:t>J2EE</a:t>
            </a:r>
            <a:r>
              <a:rPr lang="zh-CN" altLang="en-US" sz="1800" dirty="0" smtClean="0">
                <a:effectLst>
                  <a:outerShdw blurRad="38100" dist="38100" dir="2700000" algn="tl">
                    <a:srgbClr val="C0C0C0"/>
                  </a:outerShdw>
                </a:effectLst>
              </a:rPr>
              <a:t>集群达到流程引擎负载均衡</a:t>
            </a:r>
            <a:endParaRPr lang="en-US" altLang="en-US" sz="1800" dirty="0" smtClean="0">
              <a:effectLst>
                <a:outerShdw blurRad="38100" dist="38100" dir="2700000" algn="tl">
                  <a:srgbClr val="C0C0C0"/>
                </a:outerShdw>
              </a:effectLst>
            </a:endParaRPr>
          </a:p>
        </p:txBody>
      </p:sp>
      <p:grpSp>
        <p:nvGrpSpPr>
          <p:cNvPr id="2" name="Group 4"/>
          <p:cNvGrpSpPr>
            <a:grpSpLocks/>
          </p:cNvGrpSpPr>
          <p:nvPr/>
        </p:nvGrpSpPr>
        <p:grpSpPr bwMode="auto">
          <a:xfrm>
            <a:off x="1038011" y="1160464"/>
            <a:ext cx="7996897" cy="3933825"/>
            <a:chOff x="615" y="618"/>
            <a:chExt cx="4738" cy="2478"/>
          </a:xfrm>
        </p:grpSpPr>
        <p:sp>
          <p:nvSpPr>
            <p:cNvPr id="1711109" name="Rectangle 5"/>
            <p:cNvSpPr>
              <a:spLocks noChangeArrowheads="1"/>
            </p:cNvSpPr>
            <p:nvPr/>
          </p:nvSpPr>
          <p:spPr bwMode="gray">
            <a:xfrm>
              <a:off x="2506" y="618"/>
              <a:ext cx="2223" cy="2478"/>
            </a:xfrm>
            <a:prstGeom prst="rect">
              <a:avLst/>
            </a:prstGeom>
            <a:noFill/>
            <a:ln w="6350" algn="ctr">
              <a:solidFill>
                <a:schemeClr val="tx1"/>
              </a:solidFill>
              <a:prstDash val="dash"/>
              <a:miter lim="800000"/>
              <a:headEnd/>
              <a:tailEnd/>
            </a:ln>
          </p:spPr>
          <p:txBody>
            <a:bodyPr wrap="none"/>
            <a:lstStyle/>
            <a:p>
              <a:r>
                <a:rPr lang="en-US" altLang="zh-CN" sz="1200" b="1">
                  <a:effectLst>
                    <a:outerShdw blurRad="38100" dist="38100" dir="2700000" algn="tl">
                      <a:srgbClr val="C0C0C0"/>
                    </a:outerShdw>
                  </a:effectLst>
                  <a:latin typeface="微软雅黑" pitchFamily="34" charset="-122"/>
                  <a:ea typeface="微软雅黑" pitchFamily="34" charset="-122"/>
                </a:rPr>
                <a:t>J2EE Server</a:t>
              </a:r>
              <a:r>
                <a:rPr lang="zh-CN" altLang="en-US" sz="1200" b="1">
                  <a:effectLst>
                    <a:outerShdw blurRad="38100" dist="38100" dir="2700000" algn="tl">
                      <a:srgbClr val="C0C0C0"/>
                    </a:outerShdw>
                  </a:effectLst>
                  <a:latin typeface="微软雅黑" pitchFamily="34" charset="-122"/>
                  <a:ea typeface="微软雅黑" pitchFamily="34" charset="-122"/>
                </a:rPr>
                <a:t>集群</a:t>
              </a:r>
            </a:p>
          </p:txBody>
        </p:sp>
        <p:sp>
          <p:nvSpPr>
            <p:cNvPr id="1711110" name="AutoShape 6"/>
            <p:cNvSpPr>
              <a:spLocks noChangeArrowheads="1"/>
            </p:cNvSpPr>
            <p:nvPr/>
          </p:nvSpPr>
          <p:spPr bwMode="auto">
            <a:xfrm>
              <a:off x="1292" y="1771"/>
              <a:ext cx="817" cy="396"/>
            </a:xfrm>
            <a:prstGeom prst="cube">
              <a:avLst>
                <a:gd name="adj" fmla="val 12245"/>
              </a:avLst>
            </a:prstGeom>
            <a:solidFill>
              <a:srgbClr val="FFCC99"/>
            </a:solidFill>
            <a:ln w="9525">
              <a:solidFill>
                <a:srgbClr val="000000"/>
              </a:solidFill>
              <a:miter lim="800000"/>
              <a:headEnd/>
              <a:tailEnd/>
            </a:ln>
          </p:spPr>
          <p:txBody>
            <a:bodyPr/>
            <a:lstStyle/>
            <a:p>
              <a:r>
                <a:rPr lang="zh-CN" altLang="en-US" sz="1200">
                  <a:effectLst>
                    <a:outerShdw blurRad="38100" dist="38100" dir="2700000" algn="tl">
                      <a:srgbClr val="FFFFFF"/>
                    </a:outerShdw>
                  </a:effectLst>
                  <a:latin typeface="微软雅黑" pitchFamily="34" charset="-122"/>
                  <a:ea typeface="微软雅黑" pitchFamily="34" charset="-122"/>
                </a:rPr>
                <a:t>负栽均衡器</a:t>
              </a:r>
            </a:p>
            <a:p>
              <a:r>
                <a:rPr lang="zh-CN" altLang="en-US" sz="1200">
                  <a:effectLst>
                    <a:outerShdw blurRad="38100" dist="38100" dir="2700000" algn="tl">
                      <a:srgbClr val="FFFFFF"/>
                    </a:outerShdw>
                  </a:effectLst>
                  <a:latin typeface="微软雅黑" pitchFamily="34" charset="-122"/>
                  <a:ea typeface="微软雅黑" pitchFamily="34" charset="-122"/>
                </a:rPr>
                <a:t>（硬件</a:t>
              </a:r>
              <a:r>
                <a:rPr lang="en-US" altLang="zh-CN" sz="1200">
                  <a:effectLst>
                    <a:outerShdw blurRad="38100" dist="38100" dir="2700000" algn="tl">
                      <a:srgbClr val="FFFFFF"/>
                    </a:outerShdw>
                  </a:effectLst>
                  <a:latin typeface="微软雅黑" pitchFamily="34" charset="-122"/>
                  <a:ea typeface="微软雅黑" pitchFamily="34" charset="-122"/>
                </a:rPr>
                <a:t>/</a:t>
              </a:r>
              <a:r>
                <a:rPr lang="zh-CN" altLang="en-US" sz="1200">
                  <a:effectLst>
                    <a:outerShdw blurRad="38100" dist="38100" dir="2700000" algn="tl">
                      <a:srgbClr val="FFFFFF"/>
                    </a:outerShdw>
                  </a:effectLst>
                  <a:latin typeface="微软雅黑" pitchFamily="34" charset="-122"/>
                  <a:ea typeface="微软雅黑" pitchFamily="34" charset="-122"/>
                </a:rPr>
                <a:t>软件）</a:t>
              </a:r>
            </a:p>
          </p:txBody>
        </p:sp>
        <p:sp>
          <p:nvSpPr>
            <p:cNvPr id="110599" name="Line 7"/>
            <p:cNvSpPr>
              <a:spLocks noChangeShapeType="1"/>
            </p:cNvSpPr>
            <p:nvPr/>
          </p:nvSpPr>
          <p:spPr bwMode="auto">
            <a:xfrm>
              <a:off x="705" y="1617"/>
              <a:ext cx="600" cy="300"/>
            </a:xfrm>
            <a:prstGeom prst="line">
              <a:avLst/>
            </a:prstGeom>
            <a:noFill/>
            <a:ln w="9525">
              <a:solidFill>
                <a:srgbClr val="000000"/>
              </a:solidFill>
              <a:round/>
              <a:headEnd/>
              <a:tailEnd type="triangle" w="med" len="med"/>
            </a:ln>
          </p:spPr>
          <p:txBody>
            <a:bodyPr/>
            <a:lstStyle/>
            <a:p>
              <a:endParaRPr lang="zh-CN" altLang="en-US"/>
            </a:p>
          </p:txBody>
        </p:sp>
        <p:sp>
          <p:nvSpPr>
            <p:cNvPr id="110600" name="Line 8"/>
            <p:cNvSpPr>
              <a:spLocks noChangeShapeType="1"/>
            </p:cNvSpPr>
            <p:nvPr/>
          </p:nvSpPr>
          <p:spPr bwMode="auto">
            <a:xfrm flipV="1">
              <a:off x="657" y="2097"/>
              <a:ext cx="648" cy="300"/>
            </a:xfrm>
            <a:prstGeom prst="line">
              <a:avLst/>
            </a:prstGeom>
            <a:noFill/>
            <a:ln w="9525">
              <a:solidFill>
                <a:srgbClr val="000000"/>
              </a:solidFill>
              <a:round/>
              <a:headEnd/>
              <a:tailEnd type="triangle" w="med" len="med"/>
            </a:ln>
          </p:spPr>
          <p:txBody>
            <a:bodyPr/>
            <a:lstStyle/>
            <a:p>
              <a:endParaRPr lang="zh-CN" altLang="en-US"/>
            </a:p>
          </p:txBody>
        </p:sp>
        <p:sp>
          <p:nvSpPr>
            <p:cNvPr id="1711113" name="Text Box 9"/>
            <p:cNvSpPr txBox="1">
              <a:spLocks noChangeArrowheads="1"/>
            </p:cNvSpPr>
            <p:nvPr/>
          </p:nvSpPr>
          <p:spPr bwMode="auto">
            <a:xfrm>
              <a:off x="972" y="1625"/>
              <a:ext cx="327" cy="127"/>
            </a:xfrm>
            <a:prstGeom prst="rect">
              <a:avLst/>
            </a:prstGeom>
            <a:solidFill>
              <a:srgbClr val="FFFFFF">
                <a:alpha val="0"/>
              </a:srgbClr>
            </a:solidFill>
            <a:ln w="9525">
              <a:noFill/>
              <a:miter lim="800000"/>
              <a:headEnd/>
              <a:tailEnd/>
            </a:ln>
          </p:spPr>
          <p:txBody>
            <a:bodyPr/>
            <a:lstStyle/>
            <a:p>
              <a:r>
                <a:rPr lang="en-US" altLang="zh-CN" sz="1000">
                  <a:effectLst>
                    <a:outerShdw blurRad="38100" dist="38100" dir="2700000" algn="tl">
                      <a:srgbClr val="C0C0C0"/>
                    </a:outerShdw>
                  </a:effectLst>
                  <a:latin typeface="微软雅黑" pitchFamily="34" charset="-122"/>
                  <a:ea typeface="微软雅黑" pitchFamily="34" charset="-122"/>
                </a:rPr>
                <a:t>HTTP</a:t>
              </a:r>
            </a:p>
          </p:txBody>
        </p:sp>
        <p:sp>
          <p:nvSpPr>
            <p:cNvPr id="1711114" name="Text Box 10"/>
            <p:cNvSpPr txBox="1">
              <a:spLocks noChangeArrowheads="1"/>
            </p:cNvSpPr>
            <p:nvPr/>
          </p:nvSpPr>
          <p:spPr bwMode="auto">
            <a:xfrm>
              <a:off x="978" y="2201"/>
              <a:ext cx="327" cy="127"/>
            </a:xfrm>
            <a:prstGeom prst="rect">
              <a:avLst/>
            </a:prstGeom>
            <a:solidFill>
              <a:srgbClr val="FFFFFF">
                <a:alpha val="0"/>
              </a:srgbClr>
            </a:solidFill>
            <a:ln w="9525">
              <a:noFill/>
              <a:miter lim="800000"/>
              <a:headEnd/>
              <a:tailEnd/>
            </a:ln>
          </p:spPr>
          <p:txBody>
            <a:bodyPr/>
            <a:lstStyle/>
            <a:p>
              <a:r>
                <a:rPr lang="en-US" altLang="zh-CN" sz="1000">
                  <a:effectLst>
                    <a:outerShdw blurRad="38100" dist="38100" dir="2700000" algn="tl">
                      <a:srgbClr val="C0C0C0"/>
                    </a:outerShdw>
                  </a:effectLst>
                  <a:latin typeface="微软雅黑" pitchFamily="34" charset="-122"/>
                  <a:ea typeface="微软雅黑" pitchFamily="34" charset="-122"/>
                </a:rPr>
                <a:t>HTTP</a:t>
              </a:r>
            </a:p>
          </p:txBody>
        </p:sp>
        <p:sp>
          <p:nvSpPr>
            <p:cNvPr id="1711115" name="AutoShape 11"/>
            <p:cNvSpPr>
              <a:spLocks noChangeArrowheads="1"/>
            </p:cNvSpPr>
            <p:nvPr/>
          </p:nvSpPr>
          <p:spPr bwMode="auto">
            <a:xfrm>
              <a:off x="2655" y="866"/>
              <a:ext cx="1902" cy="996"/>
            </a:xfrm>
            <a:prstGeom prst="flowChartAlternateProcess">
              <a:avLst/>
            </a:prstGeom>
            <a:solidFill>
              <a:srgbClr val="FFFF00"/>
            </a:solidFill>
            <a:ln w="9525">
              <a:solidFill>
                <a:schemeClr val="tx1"/>
              </a:solidFill>
              <a:prstDash val="dash"/>
              <a:miter lim="800000"/>
              <a:headEnd/>
              <a:tailEnd/>
            </a:ln>
          </p:spPr>
          <p:txBody>
            <a:bodyPr/>
            <a:lstStyle/>
            <a:p>
              <a:r>
                <a:rPr lang="en-US" altLang="zh-CN" sz="1800">
                  <a:effectLst>
                    <a:outerShdw blurRad="38100" dist="38100" dir="2700000" algn="tl">
                      <a:srgbClr val="FFFFFF"/>
                    </a:outerShdw>
                  </a:effectLst>
                  <a:latin typeface="微软雅黑" pitchFamily="34" charset="-122"/>
                  <a:ea typeface="微软雅黑" pitchFamily="34" charset="-122"/>
                </a:rPr>
                <a:t>J2EE Server</a:t>
              </a:r>
            </a:p>
          </p:txBody>
        </p:sp>
        <p:sp>
          <p:nvSpPr>
            <p:cNvPr id="1711116" name="AutoShape 12"/>
            <p:cNvSpPr>
              <a:spLocks noChangeArrowheads="1"/>
            </p:cNvSpPr>
            <p:nvPr/>
          </p:nvSpPr>
          <p:spPr bwMode="auto">
            <a:xfrm>
              <a:off x="2655" y="2013"/>
              <a:ext cx="1902" cy="985"/>
            </a:xfrm>
            <a:prstGeom prst="flowChartAlternateProcess">
              <a:avLst/>
            </a:prstGeom>
            <a:solidFill>
              <a:srgbClr val="FFFF00"/>
            </a:solidFill>
            <a:ln w="9525">
              <a:solidFill>
                <a:schemeClr val="tx1"/>
              </a:solidFill>
              <a:prstDash val="dash"/>
              <a:miter lim="800000"/>
              <a:headEnd/>
              <a:tailEnd/>
            </a:ln>
          </p:spPr>
          <p:txBody>
            <a:bodyPr anchor="b"/>
            <a:lstStyle/>
            <a:p>
              <a:r>
                <a:rPr lang="en-US" altLang="zh-CN" sz="1800">
                  <a:effectLst>
                    <a:outerShdw blurRad="38100" dist="38100" dir="2700000" algn="tl">
                      <a:srgbClr val="FFFFFF"/>
                    </a:outerShdw>
                  </a:effectLst>
                  <a:latin typeface="微软雅黑" pitchFamily="34" charset="-122"/>
                  <a:ea typeface="微软雅黑" pitchFamily="34" charset="-122"/>
                </a:rPr>
                <a:t>J2EE Server</a:t>
              </a:r>
            </a:p>
          </p:txBody>
        </p:sp>
        <p:sp>
          <p:nvSpPr>
            <p:cNvPr id="110605" name="Line 13"/>
            <p:cNvSpPr>
              <a:spLocks noChangeShapeType="1"/>
            </p:cNvSpPr>
            <p:nvPr/>
          </p:nvSpPr>
          <p:spPr bwMode="auto">
            <a:xfrm>
              <a:off x="615" y="2007"/>
              <a:ext cx="660" cy="0"/>
            </a:xfrm>
            <a:prstGeom prst="line">
              <a:avLst/>
            </a:prstGeom>
            <a:noFill/>
            <a:ln w="9525">
              <a:solidFill>
                <a:srgbClr val="000000"/>
              </a:solidFill>
              <a:round/>
              <a:headEnd/>
              <a:tailEnd type="triangle" w="med" len="med"/>
            </a:ln>
          </p:spPr>
          <p:txBody>
            <a:bodyPr/>
            <a:lstStyle/>
            <a:p>
              <a:endParaRPr lang="zh-CN" altLang="en-US"/>
            </a:p>
          </p:txBody>
        </p:sp>
        <p:sp>
          <p:nvSpPr>
            <p:cNvPr id="1711118" name="Text Box 14"/>
            <p:cNvSpPr txBox="1">
              <a:spLocks noChangeArrowheads="1"/>
            </p:cNvSpPr>
            <p:nvPr/>
          </p:nvSpPr>
          <p:spPr bwMode="auto">
            <a:xfrm>
              <a:off x="636" y="1865"/>
              <a:ext cx="327" cy="127"/>
            </a:xfrm>
            <a:prstGeom prst="rect">
              <a:avLst/>
            </a:prstGeom>
            <a:solidFill>
              <a:srgbClr val="FFFFFF">
                <a:alpha val="0"/>
              </a:srgbClr>
            </a:solidFill>
            <a:ln w="9525">
              <a:noFill/>
              <a:miter lim="800000"/>
              <a:headEnd/>
              <a:tailEnd/>
            </a:ln>
          </p:spPr>
          <p:txBody>
            <a:bodyPr/>
            <a:lstStyle/>
            <a:p>
              <a:r>
                <a:rPr lang="en-US" altLang="zh-CN" sz="1000">
                  <a:effectLst>
                    <a:outerShdw blurRad="38100" dist="38100" dir="2700000" algn="tl">
                      <a:srgbClr val="C0C0C0"/>
                    </a:outerShdw>
                  </a:effectLst>
                  <a:latin typeface="微软雅黑" pitchFamily="34" charset="-122"/>
                  <a:ea typeface="微软雅黑" pitchFamily="34" charset="-122"/>
                </a:rPr>
                <a:t>HTTP</a:t>
              </a:r>
            </a:p>
          </p:txBody>
        </p:sp>
        <p:cxnSp>
          <p:nvCxnSpPr>
            <p:cNvPr id="110607" name="AutoShape 15"/>
            <p:cNvCxnSpPr>
              <a:cxnSpLocks noChangeShapeType="1"/>
              <a:stCxn id="1711110" idx="5"/>
              <a:endCxn id="1711115" idx="1"/>
            </p:cNvCxnSpPr>
            <p:nvPr/>
          </p:nvCxnSpPr>
          <p:spPr bwMode="auto">
            <a:xfrm flipV="1">
              <a:off x="2109" y="1364"/>
              <a:ext cx="546" cy="581"/>
            </a:xfrm>
            <a:prstGeom prst="bentConnector3">
              <a:avLst>
                <a:gd name="adj1" fmla="val 49815"/>
              </a:avLst>
            </a:prstGeom>
            <a:noFill/>
            <a:ln w="9525">
              <a:solidFill>
                <a:srgbClr val="000000"/>
              </a:solidFill>
              <a:prstDash val="dash"/>
              <a:miter lim="800000"/>
              <a:headEnd/>
              <a:tailEnd type="triangle" w="med" len="med"/>
            </a:ln>
          </p:spPr>
        </p:cxnSp>
        <p:cxnSp>
          <p:nvCxnSpPr>
            <p:cNvPr id="110608" name="AutoShape 16"/>
            <p:cNvCxnSpPr>
              <a:cxnSpLocks noChangeShapeType="1"/>
              <a:stCxn id="1711110" idx="5"/>
              <a:endCxn id="1711116" idx="1"/>
            </p:cNvCxnSpPr>
            <p:nvPr/>
          </p:nvCxnSpPr>
          <p:spPr bwMode="auto">
            <a:xfrm>
              <a:off x="2109" y="1945"/>
              <a:ext cx="546" cy="561"/>
            </a:xfrm>
            <a:prstGeom prst="bentConnector3">
              <a:avLst>
                <a:gd name="adj1" fmla="val 49815"/>
              </a:avLst>
            </a:prstGeom>
            <a:noFill/>
            <a:ln w="9525">
              <a:solidFill>
                <a:srgbClr val="000000"/>
              </a:solidFill>
              <a:prstDash val="dash"/>
              <a:miter lim="800000"/>
              <a:headEnd/>
              <a:tailEnd type="triangle" w="med" len="med"/>
            </a:ln>
          </p:spPr>
        </p:cxnSp>
        <p:sp>
          <p:nvSpPr>
            <p:cNvPr id="1711121" name="Rectangle 17"/>
            <p:cNvSpPr>
              <a:spLocks noChangeArrowheads="1"/>
            </p:cNvSpPr>
            <p:nvPr/>
          </p:nvSpPr>
          <p:spPr bwMode="auto">
            <a:xfrm>
              <a:off x="2883" y="2487"/>
              <a:ext cx="570" cy="156"/>
            </a:xfrm>
            <a:prstGeom prst="rect">
              <a:avLst/>
            </a:prstGeom>
            <a:noFill/>
            <a:ln w="9525" algn="ctr">
              <a:solidFill>
                <a:schemeClr val="tx1"/>
              </a:solidFill>
              <a:miter lim="800000"/>
              <a:headEnd/>
              <a:tailEnd/>
            </a:ln>
          </p:spPr>
          <p:txBody>
            <a:bodyPr/>
            <a:lstStyle/>
            <a:p>
              <a:r>
                <a:rPr lang="zh-CN" altLang="en-US" sz="1000">
                  <a:effectLst>
                    <a:outerShdw blurRad="38100" dist="38100" dir="2700000" algn="tl">
                      <a:srgbClr val="C0C0C0"/>
                    </a:outerShdw>
                  </a:effectLst>
                  <a:latin typeface="微软雅黑" pitchFamily="34" charset="-122"/>
                  <a:ea typeface="微软雅黑" pitchFamily="34" charset="-122"/>
                </a:rPr>
                <a:t>业务功能</a:t>
              </a:r>
              <a:r>
                <a:rPr lang="en-US" altLang="zh-CN" sz="1000">
                  <a:effectLst>
                    <a:outerShdw blurRad="38100" dist="38100" dir="2700000" algn="tl">
                      <a:srgbClr val="C0C0C0"/>
                    </a:outerShdw>
                  </a:effectLst>
                  <a:latin typeface="微软雅黑" pitchFamily="34" charset="-122"/>
                  <a:ea typeface="微软雅黑" pitchFamily="34" charset="-122"/>
                </a:rPr>
                <a:t>A</a:t>
              </a:r>
            </a:p>
          </p:txBody>
        </p:sp>
        <p:sp>
          <p:nvSpPr>
            <p:cNvPr id="1711122" name="Rectangle 18"/>
            <p:cNvSpPr>
              <a:spLocks noChangeArrowheads="1"/>
            </p:cNvSpPr>
            <p:nvPr/>
          </p:nvSpPr>
          <p:spPr bwMode="auto">
            <a:xfrm>
              <a:off x="3675" y="2481"/>
              <a:ext cx="570" cy="156"/>
            </a:xfrm>
            <a:prstGeom prst="rect">
              <a:avLst/>
            </a:prstGeom>
            <a:noFill/>
            <a:ln w="9525" algn="ctr">
              <a:solidFill>
                <a:schemeClr val="tx1"/>
              </a:solidFill>
              <a:miter lim="800000"/>
              <a:headEnd/>
              <a:tailEnd/>
            </a:ln>
          </p:spPr>
          <p:txBody>
            <a:bodyPr/>
            <a:lstStyle/>
            <a:p>
              <a:r>
                <a:rPr lang="zh-CN" altLang="en-US" sz="1000">
                  <a:effectLst>
                    <a:outerShdw blurRad="38100" dist="38100" dir="2700000" algn="tl">
                      <a:srgbClr val="C0C0C0"/>
                    </a:outerShdw>
                  </a:effectLst>
                  <a:latin typeface="微软雅黑" pitchFamily="34" charset="-122"/>
                  <a:ea typeface="微软雅黑" pitchFamily="34" charset="-122"/>
                </a:rPr>
                <a:t>业务功能</a:t>
              </a:r>
              <a:r>
                <a:rPr lang="en-US" altLang="zh-CN" sz="1000">
                  <a:effectLst>
                    <a:outerShdw blurRad="38100" dist="38100" dir="2700000" algn="tl">
                      <a:srgbClr val="C0C0C0"/>
                    </a:outerShdw>
                  </a:effectLst>
                  <a:latin typeface="微软雅黑" pitchFamily="34" charset="-122"/>
                  <a:ea typeface="微软雅黑" pitchFamily="34" charset="-122"/>
                </a:rPr>
                <a:t>B</a:t>
              </a:r>
            </a:p>
          </p:txBody>
        </p:sp>
        <p:sp>
          <p:nvSpPr>
            <p:cNvPr id="1711123" name="Rectangle 19"/>
            <p:cNvSpPr>
              <a:spLocks noChangeArrowheads="1"/>
            </p:cNvSpPr>
            <p:nvPr/>
          </p:nvSpPr>
          <p:spPr bwMode="auto">
            <a:xfrm>
              <a:off x="2883" y="1205"/>
              <a:ext cx="570" cy="156"/>
            </a:xfrm>
            <a:prstGeom prst="rect">
              <a:avLst/>
            </a:prstGeom>
            <a:noFill/>
            <a:ln w="9525">
              <a:solidFill>
                <a:schemeClr val="tx1"/>
              </a:solidFill>
              <a:miter lim="800000"/>
              <a:headEnd/>
              <a:tailEnd/>
            </a:ln>
          </p:spPr>
          <p:txBody>
            <a:bodyPr/>
            <a:lstStyle/>
            <a:p>
              <a:r>
                <a:rPr lang="zh-CN" altLang="en-US" sz="1000">
                  <a:effectLst>
                    <a:outerShdw blurRad="38100" dist="38100" dir="2700000" algn="tl">
                      <a:srgbClr val="C0C0C0"/>
                    </a:outerShdw>
                  </a:effectLst>
                  <a:latin typeface="微软雅黑" pitchFamily="34" charset="-122"/>
                  <a:ea typeface="微软雅黑" pitchFamily="34" charset="-122"/>
                </a:rPr>
                <a:t>业务功能</a:t>
              </a:r>
              <a:r>
                <a:rPr lang="en-US" altLang="zh-CN" sz="1000">
                  <a:effectLst>
                    <a:outerShdw blurRad="38100" dist="38100" dir="2700000" algn="tl">
                      <a:srgbClr val="C0C0C0"/>
                    </a:outerShdw>
                  </a:effectLst>
                  <a:latin typeface="微软雅黑" pitchFamily="34" charset="-122"/>
                  <a:ea typeface="微软雅黑" pitchFamily="34" charset="-122"/>
                </a:rPr>
                <a:t>A</a:t>
              </a:r>
            </a:p>
          </p:txBody>
        </p:sp>
        <p:sp>
          <p:nvSpPr>
            <p:cNvPr id="1711124" name="Rectangle 20"/>
            <p:cNvSpPr>
              <a:spLocks noChangeArrowheads="1"/>
            </p:cNvSpPr>
            <p:nvPr/>
          </p:nvSpPr>
          <p:spPr bwMode="auto">
            <a:xfrm>
              <a:off x="3681" y="1205"/>
              <a:ext cx="570" cy="156"/>
            </a:xfrm>
            <a:prstGeom prst="rect">
              <a:avLst/>
            </a:prstGeom>
            <a:noFill/>
            <a:ln w="9525" algn="ctr">
              <a:solidFill>
                <a:schemeClr val="tx1"/>
              </a:solidFill>
              <a:miter lim="800000"/>
              <a:headEnd/>
              <a:tailEnd/>
            </a:ln>
          </p:spPr>
          <p:txBody>
            <a:bodyPr/>
            <a:lstStyle/>
            <a:p>
              <a:r>
                <a:rPr lang="zh-CN" altLang="en-US" sz="1000">
                  <a:effectLst>
                    <a:outerShdw blurRad="38100" dist="38100" dir="2700000" algn="tl">
                      <a:srgbClr val="C0C0C0"/>
                    </a:outerShdw>
                  </a:effectLst>
                  <a:latin typeface="微软雅黑" pitchFamily="34" charset="-122"/>
                  <a:ea typeface="微软雅黑" pitchFamily="34" charset="-122"/>
                </a:rPr>
                <a:t>业务功能</a:t>
              </a:r>
              <a:r>
                <a:rPr lang="en-US" altLang="zh-CN" sz="1000">
                  <a:effectLst>
                    <a:outerShdw blurRad="38100" dist="38100" dir="2700000" algn="tl">
                      <a:srgbClr val="C0C0C0"/>
                    </a:outerShdw>
                  </a:effectLst>
                  <a:latin typeface="微软雅黑" pitchFamily="34" charset="-122"/>
                  <a:ea typeface="微软雅黑" pitchFamily="34" charset="-122"/>
                </a:rPr>
                <a:t>B</a:t>
              </a:r>
            </a:p>
          </p:txBody>
        </p:sp>
        <p:sp>
          <p:nvSpPr>
            <p:cNvPr id="1711125" name="Rectangle 21"/>
            <p:cNvSpPr>
              <a:spLocks noChangeArrowheads="1"/>
            </p:cNvSpPr>
            <p:nvPr/>
          </p:nvSpPr>
          <p:spPr bwMode="auto">
            <a:xfrm>
              <a:off x="2877" y="1385"/>
              <a:ext cx="1374" cy="388"/>
            </a:xfrm>
            <a:prstGeom prst="rect">
              <a:avLst/>
            </a:prstGeom>
            <a:noFill/>
            <a:ln w="9525">
              <a:solidFill>
                <a:schemeClr val="tx1"/>
              </a:solidFill>
              <a:miter lim="800000"/>
              <a:headEnd/>
              <a:tailEnd/>
            </a:ln>
          </p:spPr>
          <p:txBody>
            <a:bodyPr/>
            <a:lstStyle/>
            <a:p>
              <a:r>
                <a:rPr lang="en-US" altLang="zh-CN" sz="1000">
                  <a:effectLst>
                    <a:outerShdw blurRad="38100" dist="38100" dir="2700000" algn="tl">
                      <a:srgbClr val="C0C0C0"/>
                    </a:outerShdw>
                  </a:effectLst>
                  <a:latin typeface="微软雅黑" pitchFamily="34" charset="-122"/>
                  <a:ea typeface="微软雅黑" pitchFamily="34" charset="-122"/>
                </a:rPr>
                <a:t>BPS</a:t>
              </a:r>
            </a:p>
          </p:txBody>
        </p:sp>
        <p:sp>
          <p:nvSpPr>
            <p:cNvPr id="1711126" name="Rectangle 22"/>
            <p:cNvSpPr>
              <a:spLocks noChangeArrowheads="1"/>
            </p:cNvSpPr>
            <p:nvPr/>
          </p:nvSpPr>
          <p:spPr bwMode="auto">
            <a:xfrm>
              <a:off x="2877" y="2091"/>
              <a:ext cx="1374" cy="362"/>
            </a:xfrm>
            <a:prstGeom prst="rect">
              <a:avLst/>
            </a:prstGeom>
            <a:noFill/>
            <a:ln w="9525" algn="ctr">
              <a:solidFill>
                <a:schemeClr val="tx1"/>
              </a:solidFill>
              <a:miter lim="800000"/>
              <a:headEnd/>
              <a:tailEnd/>
            </a:ln>
          </p:spPr>
          <p:txBody>
            <a:bodyPr anchor="b"/>
            <a:lstStyle/>
            <a:p>
              <a:r>
                <a:rPr lang="en-US" altLang="zh-CN" sz="1000">
                  <a:effectLst>
                    <a:outerShdw blurRad="38100" dist="38100" dir="2700000" algn="tl">
                      <a:srgbClr val="C0C0C0"/>
                    </a:outerShdw>
                  </a:effectLst>
                  <a:latin typeface="微软雅黑" pitchFamily="34" charset="-122"/>
                  <a:ea typeface="微软雅黑" pitchFamily="34" charset="-122"/>
                </a:rPr>
                <a:t>BPS</a:t>
              </a:r>
            </a:p>
          </p:txBody>
        </p:sp>
        <p:sp>
          <p:nvSpPr>
            <p:cNvPr id="1711127" name="Rectangle 23"/>
            <p:cNvSpPr>
              <a:spLocks noChangeArrowheads="1"/>
            </p:cNvSpPr>
            <p:nvPr/>
          </p:nvSpPr>
          <p:spPr bwMode="gray">
            <a:xfrm>
              <a:off x="3275" y="1552"/>
              <a:ext cx="2078" cy="736"/>
            </a:xfrm>
            <a:prstGeom prst="rect">
              <a:avLst/>
            </a:prstGeom>
            <a:solidFill>
              <a:srgbClr val="3366FF">
                <a:alpha val="50000"/>
              </a:srgbClr>
            </a:solidFill>
            <a:ln w="6350" algn="ctr">
              <a:noFill/>
              <a:miter lim="800000"/>
              <a:headEnd/>
              <a:tailEnd/>
            </a:ln>
            <a:effectLst/>
          </p:spPr>
          <p:txBody>
            <a:bodyPr wrap="none" anchor="ctr"/>
            <a:lstStyle/>
            <a:p>
              <a:r>
                <a:rPr lang="en-US" altLang="zh-CN" sz="1200" b="1">
                  <a:effectLst>
                    <a:outerShdw blurRad="38100" dist="38100" dir="2700000" algn="tl">
                      <a:srgbClr val="FFFFFF"/>
                    </a:outerShdw>
                  </a:effectLst>
                  <a:latin typeface="微软雅黑" pitchFamily="34" charset="-122"/>
                  <a:ea typeface="微软雅黑" pitchFamily="34" charset="-122"/>
                </a:rPr>
                <a:t>BPS </a:t>
              </a:r>
              <a:r>
                <a:rPr lang="zh-CN" altLang="en-US" sz="1200" b="1">
                  <a:effectLst>
                    <a:outerShdw blurRad="38100" dist="38100" dir="2700000" algn="tl">
                      <a:srgbClr val="FFFFFF"/>
                    </a:outerShdw>
                  </a:effectLst>
                  <a:latin typeface="微软雅黑" pitchFamily="34" charset="-122"/>
                  <a:ea typeface="微软雅黑" pitchFamily="34" charset="-122"/>
                </a:rPr>
                <a:t>集群</a:t>
              </a:r>
            </a:p>
          </p:txBody>
        </p:sp>
        <p:sp>
          <p:nvSpPr>
            <p:cNvPr id="1711128" name="Rectangle 24"/>
            <p:cNvSpPr>
              <a:spLocks noChangeArrowheads="1"/>
            </p:cNvSpPr>
            <p:nvPr/>
          </p:nvSpPr>
          <p:spPr bwMode="auto">
            <a:xfrm>
              <a:off x="3471" y="1635"/>
              <a:ext cx="780" cy="144"/>
            </a:xfrm>
            <a:prstGeom prst="rect">
              <a:avLst/>
            </a:prstGeom>
            <a:solidFill>
              <a:srgbClr val="FFFF00"/>
            </a:solidFill>
            <a:ln w="9525">
              <a:solidFill>
                <a:srgbClr val="000000"/>
              </a:solidFill>
              <a:miter lim="800000"/>
              <a:headEnd/>
              <a:tailEnd/>
            </a:ln>
          </p:spPr>
          <p:txBody>
            <a:bodyPr/>
            <a:lstStyle/>
            <a:p>
              <a:r>
                <a:rPr lang="en-US" altLang="zh-CN" sz="1000">
                  <a:effectLst>
                    <a:outerShdw blurRad="38100" dist="38100" dir="2700000" algn="tl">
                      <a:srgbClr val="FFFFFF"/>
                    </a:outerShdw>
                  </a:effectLst>
                  <a:latin typeface="微软雅黑" pitchFamily="34" charset="-122"/>
                  <a:ea typeface="微软雅黑" pitchFamily="34" charset="-122"/>
                </a:rPr>
                <a:t>BPS Server</a:t>
              </a:r>
            </a:p>
          </p:txBody>
        </p:sp>
        <p:sp>
          <p:nvSpPr>
            <p:cNvPr id="1711129" name="Rectangle 25"/>
            <p:cNvSpPr>
              <a:spLocks noChangeArrowheads="1"/>
            </p:cNvSpPr>
            <p:nvPr/>
          </p:nvSpPr>
          <p:spPr bwMode="auto">
            <a:xfrm>
              <a:off x="3471" y="2085"/>
              <a:ext cx="780" cy="144"/>
            </a:xfrm>
            <a:prstGeom prst="rect">
              <a:avLst/>
            </a:prstGeom>
            <a:solidFill>
              <a:srgbClr val="FFFF00"/>
            </a:solidFill>
            <a:ln w="9525" algn="ctr">
              <a:solidFill>
                <a:srgbClr val="000000"/>
              </a:solidFill>
              <a:miter lim="800000"/>
              <a:headEnd/>
              <a:tailEnd/>
            </a:ln>
          </p:spPr>
          <p:txBody>
            <a:bodyPr/>
            <a:lstStyle/>
            <a:p>
              <a:r>
                <a:rPr lang="en-US" altLang="zh-CN" sz="1000">
                  <a:effectLst>
                    <a:outerShdw blurRad="38100" dist="38100" dir="2700000" algn="tl">
                      <a:srgbClr val="FFFFFF"/>
                    </a:outerShdw>
                  </a:effectLst>
                  <a:latin typeface="微软雅黑" pitchFamily="34" charset="-122"/>
                  <a:ea typeface="微软雅黑" pitchFamily="34" charset="-122"/>
                </a:rPr>
                <a:t>BPS Server</a:t>
              </a:r>
            </a:p>
          </p:txBody>
        </p:sp>
        <p:sp>
          <p:nvSpPr>
            <p:cNvPr id="1711130" name="AutoShape 26"/>
            <p:cNvSpPr>
              <a:spLocks noChangeArrowheads="1"/>
            </p:cNvSpPr>
            <p:nvPr/>
          </p:nvSpPr>
          <p:spPr bwMode="auto">
            <a:xfrm>
              <a:off x="4775" y="1763"/>
              <a:ext cx="528" cy="293"/>
            </a:xfrm>
            <a:prstGeom prst="flowChartMagneticDisk">
              <a:avLst/>
            </a:prstGeom>
            <a:solidFill>
              <a:srgbClr val="FFFF00"/>
            </a:solidFill>
            <a:ln w="9525">
              <a:solidFill>
                <a:srgbClr val="000000"/>
              </a:solidFill>
              <a:round/>
              <a:headEnd/>
              <a:tailEnd/>
            </a:ln>
          </p:spPr>
          <p:txBody>
            <a:bodyPr/>
            <a:lstStyle/>
            <a:p>
              <a:pPr algn="ctr"/>
              <a:r>
                <a:rPr lang="zh-CN" altLang="en-US" sz="1200">
                  <a:effectLst>
                    <a:outerShdw blurRad="38100" dist="38100" dir="2700000" algn="tl">
                      <a:srgbClr val="FFFFFF"/>
                    </a:outerShdw>
                  </a:effectLst>
                  <a:latin typeface="微软雅黑" pitchFamily="34" charset="-122"/>
                  <a:ea typeface="微软雅黑" pitchFamily="34" charset="-122"/>
                </a:rPr>
                <a:t>数据库</a:t>
              </a:r>
            </a:p>
          </p:txBody>
        </p:sp>
        <p:sp>
          <p:nvSpPr>
            <p:cNvPr id="1711131" name="Text Box 27"/>
            <p:cNvSpPr txBox="1">
              <a:spLocks noChangeArrowheads="1"/>
            </p:cNvSpPr>
            <p:nvPr/>
          </p:nvSpPr>
          <p:spPr bwMode="auto">
            <a:xfrm>
              <a:off x="2073" y="1741"/>
              <a:ext cx="381" cy="136"/>
            </a:xfrm>
            <a:prstGeom prst="rect">
              <a:avLst/>
            </a:prstGeom>
            <a:solidFill>
              <a:srgbClr val="FFFFFF">
                <a:alpha val="0"/>
              </a:srgbClr>
            </a:solidFill>
            <a:ln w="9525">
              <a:noFill/>
              <a:miter lim="800000"/>
              <a:headEnd/>
              <a:tailEnd/>
            </a:ln>
          </p:spPr>
          <p:txBody>
            <a:bodyPr/>
            <a:lstStyle/>
            <a:p>
              <a:r>
                <a:rPr lang="en-US" altLang="zh-CN" sz="1000">
                  <a:effectLst>
                    <a:outerShdw blurRad="38100" dist="38100" dir="2700000" algn="tl">
                      <a:srgbClr val="C0C0C0"/>
                    </a:outerShdw>
                  </a:effectLst>
                  <a:latin typeface="微软雅黑" pitchFamily="34" charset="-122"/>
                  <a:ea typeface="微软雅黑" pitchFamily="34" charset="-122"/>
                </a:rPr>
                <a:t>HTTP</a:t>
              </a:r>
            </a:p>
          </p:txBody>
        </p:sp>
        <p:cxnSp>
          <p:nvCxnSpPr>
            <p:cNvPr id="110620" name="AutoShape 28"/>
            <p:cNvCxnSpPr>
              <a:cxnSpLocks noChangeShapeType="1"/>
              <a:stCxn id="1711128" idx="3"/>
              <a:endCxn id="1711130" idx="2"/>
            </p:cNvCxnSpPr>
            <p:nvPr/>
          </p:nvCxnSpPr>
          <p:spPr bwMode="auto">
            <a:xfrm>
              <a:off x="4251" y="1707"/>
              <a:ext cx="524" cy="203"/>
            </a:xfrm>
            <a:prstGeom prst="bentConnector3">
              <a:avLst>
                <a:gd name="adj1" fmla="val 50000"/>
              </a:avLst>
            </a:prstGeom>
            <a:noFill/>
            <a:ln w="25400">
              <a:solidFill>
                <a:schemeClr val="tx1"/>
              </a:solidFill>
              <a:miter lim="800000"/>
              <a:headEnd type="triangle" w="med" len="med"/>
              <a:tailEnd type="triangle" w="med" len="med"/>
            </a:ln>
          </p:spPr>
        </p:cxnSp>
        <p:cxnSp>
          <p:nvCxnSpPr>
            <p:cNvPr id="110621" name="AutoShape 29"/>
            <p:cNvCxnSpPr>
              <a:cxnSpLocks noChangeShapeType="1"/>
              <a:stCxn id="1711129" idx="3"/>
              <a:endCxn id="1711130" idx="2"/>
            </p:cNvCxnSpPr>
            <p:nvPr/>
          </p:nvCxnSpPr>
          <p:spPr bwMode="auto">
            <a:xfrm flipV="1">
              <a:off x="4251" y="1910"/>
              <a:ext cx="524" cy="247"/>
            </a:xfrm>
            <a:prstGeom prst="bentConnector3">
              <a:avLst>
                <a:gd name="adj1" fmla="val 50000"/>
              </a:avLst>
            </a:prstGeom>
            <a:noFill/>
            <a:ln w="25400">
              <a:solidFill>
                <a:schemeClr val="tx1"/>
              </a:solidFill>
              <a:miter lim="800000"/>
              <a:headEnd type="triangle" w="med" len="med"/>
              <a:tailEnd type="triangle" w="med" len="med"/>
            </a:ln>
          </p:spPr>
        </p:cxnSp>
      </p:grpSp>
    </p:spTree>
    <p:extLst>
      <p:ext uri="{BB962C8B-B14F-4D97-AF65-F5344CB8AC3E}">
        <p14:creationId xmlns:p14="http://schemas.microsoft.com/office/powerpoint/2010/main" val="3369732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r>
              <a:rPr lang="en-US" altLang="zh-CN" dirty="0" smtClean="0"/>
              <a:t>2.3</a:t>
            </a:r>
            <a:r>
              <a:rPr lang="zh-CN" altLang="en-US" dirty="0" smtClean="0"/>
              <a:t>－事件驱动的引擎架构</a:t>
            </a:r>
          </a:p>
        </p:txBody>
      </p:sp>
      <p:sp>
        <p:nvSpPr>
          <p:cNvPr id="30" name="Rounded Rectangle 3"/>
          <p:cNvSpPr/>
          <p:nvPr/>
        </p:nvSpPr>
        <p:spPr>
          <a:xfrm>
            <a:off x="1539293" y="1414482"/>
            <a:ext cx="6076156" cy="3657600"/>
          </a:xfrm>
          <a:prstGeom prst="roundRect">
            <a:avLst>
              <a:gd name="adj" fmla="val 4465"/>
            </a:avLst>
          </a:prstGeom>
          <a:solidFill>
            <a:srgbClr val="00B050"/>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fontAlgn="auto">
              <a:spcBef>
                <a:spcPts val="0"/>
              </a:spcBef>
              <a:spcAft>
                <a:spcPts val="0"/>
              </a:spcAft>
              <a:defRPr/>
            </a:pPr>
            <a:endParaRPr lang="zh-CN" altLang="en-US" b="1" kern="0">
              <a:solidFill>
                <a:sysClr val="window" lastClr="FFFFFF"/>
              </a:solidFill>
              <a:latin typeface="Calibri"/>
              <a:ea typeface="宋体"/>
            </a:endParaRPr>
          </a:p>
        </p:txBody>
      </p:sp>
      <p:sp>
        <p:nvSpPr>
          <p:cNvPr id="31" name="Rounded Rectangle 5"/>
          <p:cNvSpPr/>
          <p:nvPr/>
        </p:nvSpPr>
        <p:spPr>
          <a:xfrm>
            <a:off x="1519016" y="5224482"/>
            <a:ext cx="6076199" cy="990600"/>
          </a:xfrm>
          <a:prstGeom prst="roundRect">
            <a:avLst>
              <a:gd name="adj" fmla="val 11173"/>
            </a:avLst>
          </a:prstGeom>
          <a:solidFill>
            <a:srgbClr val="0070C0"/>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chor="b"/>
          <a:lstStyle/>
          <a:p>
            <a:pPr algn="ctr" fontAlgn="auto">
              <a:spcBef>
                <a:spcPts val="0"/>
              </a:spcBef>
              <a:spcAft>
                <a:spcPts val="0"/>
              </a:spcAft>
              <a:defRPr/>
            </a:pPr>
            <a:r>
              <a:rPr lang="en-US" altLang="zh-CN" sz="1800" b="1" kern="0" dirty="0">
                <a:solidFill>
                  <a:sysClr val="window" lastClr="FFFFFF"/>
                </a:solidFill>
                <a:latin typeface="Calibri"/>
                <a:ea typeface="宋体"/>
              </a:rPr>
              <a:t>J2EE App Server</a:t>
            </a:r>
            <a:endParaRPr lang="zh-CN" altLang="en-US" sz="1800" b="1" kern="0" dirty="0">
              <a:solidFill>
                <a:sysClr val="window" lastClr="FFFFFF"/>
              </a:solidFill>
              <a:latin typeface="Calibri"/>
              <a:ea typeface="宋体"/>
            </a:endParaRPr>
          </a:p>
        </p:txBody>
      </p:sp>
      <p:sp>
        <p:nvSpPr>
          <p:cNvPr id="32" name="Rounded Rectangle 7"/>
          <p:cNvSpPr/>
          <p:nvPr/>
        </p:nvSpPr>
        <p:spPr>
          <a:xfrm>
            <a:off x="1822826" y="5357826"/>
            <a:ext cx="972185" cy="381000"/>
          </a:xfrm>
          <a:prstGeom prst="roundRect">
            <a:avLst/>
          </a:prstGeom>
          <a:solidFill>
            <a:srgbClr val="9BBB59">
              <a:lumMod val="40000"/>
              <a:lumOff val="60000"/>
            </a:srgbClr>
          </a:solidFill>
          <a:ln w="3175" cap="flat" cmpd="sng" algn="ctr">
            <a:solidFill>
              <a:srgbClr val="4F81BD">
                <a:shade val="50000"/>
              </a:srgbClr>
            </a:solidFill>
            <a:prstDash val="solid"/>
          </a:ln>
          <a:effectLst>
            <a:reflection blurRad="6350" stA="50000" endA="300" endPos="55000" dir="5400000" sy="-100000" algn="bl" rotWithShape="0"/>
          </a:effectLst>
        </p:spPr>
        <p:txBody>
          <a:bodyPr anchor="ctr"/>
          <a:lstStyle/>
          <a:p>
            <a:pPr algn="ctr" fontAlgn="auto">
              <a:spcBef>
                <a:spcPts val="0"/>
              </a:spcBef>
              <a:spcAft>
                <a:spcPts val="0"/>
              </a:spcAft>
              <a:defRPr/>
            </a:pPr>
            <a:r>
              <a:rPr lang="en-US" altLang="zh-CN" sz="1800" b="1" kern="0" dirty="0">
                <a:solidFill>
                  <a:srgbClr val="4BACC6"/>
                </a:solidFill>
                <a:latin typeface="Calibri"/>
                <a:ea typeface="宋体"/>
              </a:rPr>
              <a:t>JTA</a:t>
            </a:r>
            <a:endParaRPr lang="zh-CN" altLang="en-US" sz="1800" b="1" kern="0" dirty="0">
              <a:solidFill>
                <a:srgbClr val="4BACC6"/>
              </a:solidFill>
              <a:latin typeface="Calibri"/>
              <a:ea typeface="宋体"/>
            </a:endParaRPr>
          </a:p>
        </p:txBody>
      </p:sp>
      <p:sp>
        <p:nvSpPr>
          <p:cNvPr id="33" name="Rounded Rectangle 8"/>
          <p:cNvSpPr/>
          <p:nvPr/>
        </p:nvSpPr>
        <p:spPr>
          <a:xfrm>
            <a:off x="2876026" y="5357826"/>
            <a:ext cx="972185" cy="381000"/>
          </a:xfrm>
          <a:prstGeom prst="roundRect">
            <a:avLst/>
          </a:prstGeom>
          <a:solidFill>
            <a:srgbClr val="9BBB59">
              <a:lumMod val="40000"/>
              <a:lumOff val="60000"/>
            </a:srgbClr>
          </a:solidFill>
          <a:ln w="3175" cap="flat" cmpd="sng" algn="ctr">
            <a:solidFill>
              <a:srgbClr val="4F81BD">
                <a:shade val="50000"/>
              </a:srgbClr>
            </a:solidFill>
            <a:prstDash val="solid"/>
          </a:ln>
          <a:effectLst>
            <a:reflection blurRad="6350" stA="50000" endA="300" endPos="55000" dir="5400000" sy="-100000" algn="bl" rotWithShape="0"/>
          </a:effectLst>
        </p:spPr>
        <p:txBody>
          <a:bodyPr anchor="ctr"/>
          <a:lstStyle/>
          <a:p>
            <a:pPr algn="ctr" fontAlgn="auto">
              <a:spcBef>
                <a:spcPts val="0"/>
              </a:spcBef>
              <a:spcAft>
                <a:spcPts val="0"/>
              </a:spcAft>
              <a:defRPr/>
            </a:pPr>
            <a:r>
              <a:rPr lang="en-US" altLang="zh-CN" sz="1800" b="1" kern="0" dirty="0">
                <a:solidFill>
                  <a:srgbClr val="4BACC6"/>
                </a:solidFill>
                <a:latin typeface="Calibri"/>
                <a:ea typeface="宋体"/>
              </a:rPr>
              <a:t>JMX</a:t>
            </a:r>
            <a:endParaRPr lang="zh-CN" altLang="en-US" sz="1800" b="1" kern="0" dirty="0">
              <a:solidFill>
                <a:srgbClr val="4BACC6"/>
              </a:solidFill>
              <a:latin typeface="Calibri"/>
              <a:ea typeface="宋体"/>
            </a:endParaRPr>
          </a:p>
        </p:txBody>
      </p:sp>
      <p:sp>
        <p:nvSpPr>
          <p:cNvPr id="34" name="Rounded Rectangle 9"/>
          <p:cNvSpPr/>
          <p:nvPr/>
        </p:nvSpPr>
        <p:spPr>
          <a:xfrm>
            <a:off x="3949495" y="5357826"/>
            <a:ext cx="1458278" cy="381000"/>
          </a:xfrm>
          <a:prstGeom prst="roundRect">
            <a:avLst/>
          </a:prstGeom>
          <a:solidFill>
            <a:srgbClr val="9BBB59">
              <a:lumMod val="40000"/>
              <a:lumOff val="60000"/>
            </a:srgbClr>
          </a:solidFill>
          <a:ln w="3175" cap="flat" cmpd="sng" algn="ctr">
            <a:solidFill>
              <a:srgbClr val="4F81BD">
                <a:shade val="50000"/>
              </a:srgbClr>
            </a:solidFill>
            <a:prstDash val="solid"/>
          </a:ln>
          <a:effectLst>
            <a:reflection blurRad="6350" stA="50000" endA="300" endPos="55000" dir="5400000" sy="-100000" algn="bl" rotWithShape="0"/>
          </a:effectLst>
        </p:spPr>
        <p:txBody>
          <a:bodyPr anchor="ctr"/>
          <a:lstStyle/>
          <a:p>
            <a:pPr algn="ctr" fontAlgn="auto">
              <a:spcBef>
                <a:spcPts val="0"/>
              </a:spcBef>
              <a:spcAft>
                <a:spcPts val="0"/>
              </a:spcAft>
              <a:defRPr/>
            </a:pPr>
            <a:r>
              <a:rPr lang="en-US" altLang="zh-CN" sz="1800" b="1" kern="0" dirty="0">
                <a:solidFill>
                  <a:srgbClr val="4BACC6"/>
                </a:solidFill>
                <a:latin typeface="Calibri"/>
                <a:ea typeface="宋体"/>
              </a:rPr>
              <a:t>DataSource</a:t>
            </a:r>
            <a:endParaRPr lang="zh-CN" altLang="en-US" sz="1800" b="1" kern="0" dirty="0">
              <a:solidFill>
                <a:srgbClr val="4BACC6"/>
              </a:solidFill>
              <a:latin typeface="Calibri"/>
              <a:ea typeface="宋体"/>
            </a:endParaRPr>
          </a:p>
        </p:txBody>
      </p:sp>
      <p:sp>
        <p:nvSpPr>
          <p:cNvPr id="35" name="Rounded Rectangle 10"/>
          <p:cNvSpPr/>
          <p:nvPr/>
        </p:nvSpPr>
        <p:spPr>
          <a:xfrm>
            <a:off x="5468519" y="5357826"/>
            <a:ext cx="972185" cy="381000"/>
          </a:xfrm>
          <a:prstGeom prst="roundRect">
            <a:avLst/>
          </a:prstGeom>
          <a:solidFill>
            <a:srgbClr val="9BBB59">
              <a:lumMod val="40000"/>
              <a:lumOff val="60000"/>
            </a:srgbClr>
          </a:solidFill>
          <a:ln w="3175" cap="flat" cmpd="sng" algn="ctr">
            <a:solidFill>
              <a:srgbClr val="4F81BD">
                <a:shade val="50000"/>
              </a:srgbClr>
            </a:solidFill>
            <a:prstDash val="solid"/>
          </a:ln>
          <a:effectLst>
            <a:reflection blurRad="6350" stA="50000" endA="300" endPos="55000" dir="5400000" sy="-100000" algn="bl" rotWithShape="0"/>
          </a:effectLst>
        </p:spPr>
        <p:txBody>
          <a:bodyPr anchor="ctr"/>
          <a:lstStyle/>
          <a:p>
            <a:pPr algn="ctr" fontAlgn="auto">
              <a:spcBef>
                <a:spcPts val="0"/>
              </a:spcBef>
              <a:spcAft>
                <a:spcPts val="0"/>
              </a:spcAft>
              <a:defRPr/>
            </a:pPr>
            <a:r>
              <a:rPr lang="en-US" altLang="zh-CN" sz="1800" b="1" kern="0">
                <a:solidFill>
                  <a:srgbClr val="4BACC6"/>
                </a:solidFill>
                <a:latin typeface="Calibri"/>
                <a:ea typeface="宋体"/>
              </a:rPr>
              <a:t>Pool</a:t>
            </a:r>
            <a:endParaRPr lang="zh-CN" altLang="en-US" sz="1800" b="1" kern="0">
              <a:solidFill>
                <a:srgbClr val="4BACC6"/>
              </a:solidFill>
              <a:latin typeface="Calibri"/>
              <a:ea typeface="宋体"/>
            </a:endParaRPr>
          </a:p>
        </p:txBody>
      </p:sp>
      <p:sp>
        <p:nvSpPr>
          <p:cNvPr id="36" name="Rounded Rectangle 11"/>
          <p:cNvSpPr/>
          <p:nvPr/>
        </p:nvSpPr>
        <p:spPr>
          <a:xfrm>
            <a:off x="1782339" y="3471882"/>
            <a:ext cx="3402648" cy="838200"/>
          </a:xfrm>
          <a:prstGeom prst="roundRect">
            <a:avLst/>
          </a:prstGeom>
          <a:solidFill>
            <a:srgbClr val="1F497D">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800" b="1" kern="0">
                <a:solidFill>
                  <a:sysClr val="window" lastClr="FFFFFF"/>
                </a:solidFill>
                <a:latin typeface="Arial" pitchFamily="34" charset="0"/>
                <a:ea typeface="宋体"/>
                <a:cs typeface="Arial" pitchFamily="34" charset="0"/>
              </a:rPr>
              <a:t>Engine</a:t>
            </a:r>
          </a:p>
          <a:p>
            <a:pPr algn="ctr" fontAlgn="auto">
              <a:spcBef>
                <a:spcPts val="0"/>
              </a:spcBef>
              <a:spcAft>
                <a:spcPts val="0"/>
              </a:spcAft>
              <a:defRPr/>
            </a:pPr>
            <a:r>
              <a:rPr lang="en-US" altLang="zh-CN" sz="1800" b="1" kern="0">
                <a:solidFill>
                  <a:sysClr val="window" lastClr="FFFFFF"/>
                </a:solidFill>
                <a:latin typeface="Arial" pitchFamily="34" charset="0"/>
                <a:ea typeface="宋体"/>
                <a:cs typeface="Arial" pitchFamily="34" charset="0"/>
              </a:rPr>
              <a:t>Scheduler </a:t>
            </a:r>
            <a:endParaRPr lang="zh-CN" altLang="en-US" sz="1800" b="1" kern="0">
              <a:solidFill>
                <a:sysClr val="window" lastClr="FFFFFF"/>
              </a:solidFill>
              <a:latin typeface="Arial" pitchFamily="34" charset="0"/>
              <a:ea typeface="宋体"/>
              <a:cs typeface="Arial" pitchFamily="34" charset="0"/>
            </a:endParaRPr>
          </a:p>
        </p:txBody>
      </p:sp>
      <p:sp>
        <p:nvSpPr>
          <p:cNvPr id="37" name="Rounded Rectangle 12"/>
          <p:cNvSpPr/>
          <p:nvPr/>
        </p:nvSpPr>
        <p:spPr>
          <a:xfrm>
            <a:off x="1782339" y="2405082"/>
            <a:ext cx="1701324" cy="914400"/>
          </a:xfrm>
          <a:prstGeom prst="roundRect">
            <a:avLst/>
          </a:prstGeom>
          <a:solidFill>
            <a:srgbClr val="1F497D">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600" b="1" kern="0">
                <a:solidFill>
                  <a:sysClr val="window" lastClr="FFFFFF"/>
                </a:solidFill>
                <a:latin typeface="Arial" pitchFamily="34" charset="0"/>
                <a:ea typeface="宋体"/>
                <a:cs typeface="Arial" pitchFamily="34" charset="0"/>
              </a:rPr>
              <a:t>Task</a:t>
            </a:r>
          </a:p>
          <a:p>
            <a:pPr algn="ctr" fontAlgn="auto">
              <a:spcBef>
                <a:spcPts val="0"/>
              </a:spcBef>
              <a:spcAft>
                <a:spcPts val="0"/>
              </a:spcAft>
              <a:defRPr/>
            </a:pPr>
            <a:r>
              <a:rPr lang="en-US" altLang="zh-CN" sz="1600" b="1" kern="0">
                <a:solidFill>
                  <a:sysClr val="window" lastClr="FFFFFF"/>
                </a:solidFill>
                <a:latin typeface="Arial" pitchFamily="34" charset="0"/>
                <a:ea typeface="宋体"/>
                <a:cs typeface="Arial" pitchFamily="34" charset="0"/>
              </a:rPr>
              <a:t>Management</a:t>
            </a:r>
            <a:endParaRPr lang="zh-CN" altLang="en-US" sz="1600" b="1" kern="0">
              <a:solidFill>
                <a:sysClr val="window" lastClr="FFFFFF"/>
              </a:solidFill>
              <a:latin typeface="Arial" pitchFamily="34" charset="0"/>
              <a:ea typeface="宋体"/>
              <a:cs typeface="Arial" pitchFamily="34" charset="0"/>
            </a:endParaRPr>
          </a:p>
        </p:txBody>
      </p:sp>
      <p:sp>
        <p:nvSpPr>
          <p:cNvPr id="38" name="Rounded Rectangle 13"/>
          <p:cNvSpPr/>
          <p:nvPr/>
        </p:nvSpPr>
        <p:spPr>
          <a:xfrm>
            <a:off x="3564679" y="2405082"/>
            <a:ext cx="1620308" cy="914400"/>
          </a:xfrm>
          <a:prstGeom prst="roundRect">
            <a:avLst/>
          </a:prstGeom>
          <a:solidFill>
            <a:srgbClr val="1F497D">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600" b="1" kern="0">
                <a:solidFill>
                  <a:sysClr val="window" lastClr="FFFFFF"/>
                </a:solidFill>
                <a:latin typeface="Arial" pitchFamily="34" charset="0"/>
                <a:ea typeface="宋体"/>
                <a:cs typeface="Arial" pitchFamily="34" charset="0"/>
              </a:rPr>
              <a:t>Application</a:t>
            </a:r>
          </a:p>
          <a:p>
            <a:pPr algn="ctr" fontAlgn="auto">
              <a:spcBef>
                <a:spcPts val="0"/>
              </a:spcBef>
              <a:spcAft>
                <a:spcPts val="0"/>
              </a:spcAft>
              <a:defRPr/>
            </a:pPr>
            <a:r>
              <a:rPr lang="en-US" altLang="zh-CN" sz="1600" b="1" kern="0">
                <a:solidFill>
                  <a:sysClr val="window" lastClr="FFFFFF"/>
                </a:solidFill>
                <a:latin typeface="Arial" pitchFamily="34" charset="0"/>
                <a:ea typeface="宋体"/>
                <a:cs typeface="Arial" pitchFamily="34" charset="0"/>
              </a:rPr>
              <a:t>Management</a:t>
            </a:r>
            <a:endParaRPr lang="zh-CN" altLang="en-US" sz="1600" b="1" kern="0">
              <a:solidFill>
                <a:sysClr val="window" lastClr="FFFFFF"/>
              </a:solidFill>
              <a:latin typeface="Arial" pitchFamily="34" charset="0"/>
              <a:ea typeface="宋体"/>
              <a:cs typeface="Arial" pitchFamily="34" charset="0"/>
            </a:endParaRPr>
          </a:p>
        </p:txBody>
      </p:sp>
      <p:sp>
        <p:nvSpPr>
          <p:cNvPr id="39" name="Rounded Rectangle 14"/>
          <p:cNvSpPr/>
          <p:nvPr/>
        </p:nvSpPr>
        <p:spPr>
          <a:xfrm>
            <a:off x="2106400" y="4462482"/>
            <a:ext cx="972186" cy="457200"/>
          </a:xfrm>
          <a:prstGeom prst="roundRect">
            <a:avLst/>
          </a:prstGeom>
          <a:solidFill>
            <a:sysClr val="window" lastClr="FFFFFF">
              <a:lumMod val="95000"/>
            </a:sysClr>
          </a:solidFill>
          <a:ln w="3175" cap="flat" cmpd="sng" algn="ctr">
            <a:solidFill>
              <a:srgbClr val="9BBB59">
                <a:lumMod val="75000"/>
              </a:srgbClr>
            </a:solidFill>
            <a:prstDash val="solid"/>
          </a:ln>
          <a:effectLst>
            <a:reflection blurRad="6350" stA="52000" endA="300" endPos="35000" dir="5400000" sy="-100000" algn="bl" rotWithShape="0"/>
          </a:effectLst>
        </p:spPr>
        <p:txBody>
          <a:bodyPr anchor="ctr"/>
          <a:lstStyle/>
          <a:p>
            <a:pPr algn="ctr" fontAlgn="auto">
              <a:spcBef>
                <a:spcPts val="0"/>
              </a:spcBef>
              <a:spcAft>
                <a:spcPts val="0"/>
              </a:spcAft>
              <a:defRPr/>
            </a:pPr>
            <a:r>
              <a:rPr lang="en-US" altLang="zh-CN" sz="1400" b="1" kern="0">
                <a:solidFill>
                  <a:srgbClr val="4BACC6"/>
                </a:solidFill>
                <a:latin typeface="Arial" pitchFamily="34" charset="0"/>
                <a:ea typeface="宋体"/>
                <a:cs typeface="Arial" pitchFamily="34" charset="0"/>
              </a:rPr>
              <a:t>Log</a:t>
            </a:r>
          </a:p>
          <a:p>
            <a:pPr algn="ctr" fontAlgn="auto">
              <a:spcBef>
                <a:spcPts val="0"/>
              </a:spcBef>
              <a:spcAft>
                <a:spcPts val="0"/>
              </a:spcAft>
              <a:defRPr/>
            </a:pPr>
            <a:r>
              <a:rPr lang="en-US" altLang="zh-CN" sz="1400" b="1" kern="0">
                <a:solidFill>
                  <a:srgbClr val="4BACC6"/>
                </a:solidFill>
                <a:latin typeface="Arial" pitchFamily="34" charset="0"/>
                <a:ea typeface="宋体"/>
                <a:cs typeface="Arial" pitchFamily="34" charset="0"/>
              </a:rPr>
              <a:t>Service </a:t>
            </a:r>
            <a:endParaRPr lang="zh-CN" altLang="en-US" sz="1400" b="1" kern="0">
              <a:solidFill>
                <a:srgbClr val="4BACC6"/>
              </a:solidFill>
              <a:latin typeface="Arial" pitchFamily="34" charset="0"/>
              <a:ea typeface="宋体"/>
              <a:cs typeface="Arial" pitchFamily="34" charset="0"/>
            </a:endParaRPr>
          </a:p>
        </p:txBody>
      </p:sp>
      <p:sp>
        <p:nvSpPr>
          <p:cNvPr id="40" name="Rounded Rectangle 15"/>
          <p:cNvSpPr/>
          <p:nvPr/>
        </p:nvSpPr>
        <p:spPr>
          <a:xfrm>
            <a:off x="3159601" y="4462482"/>
            <a:ext cx="1053200" cy="457200"/>
          </a:xfrm>
          <a:prstGeom prst="roundRect">
            <a:avLst/>
          </a:prstGeom>
          <a:solidFill>
            <a:sysClr val="window" lastClr="FFFFFF">
              <a:lumMod val="95000"/>
            </a:sysClr>
          </a:solidFill>
          <a:ln w="3175" cap="flat" cmpd="sng" algn="ctr">
            <a:solidFill>
              <a:srgbClr val="9BBB59">
                <a:lumMod val="75000"/>
              </a:srgbClr>
            </a:solidFill>
            <a:prstDash val="solid"/>
          </a:ln>
          <a:effectLst>
            <a:reflection blurRad="6350" stA="52000" endA="300" endPos="35000" dir="5400000" sy="-100000" algn="bl" rotWithShape="0"/>
          </a:effectLst>
        </p:spPr>
        <p:txBody>
          <a:bodyPr anchor="ctr"/>
          <a:lstStyle/>
          <a:p>
            <a:pPr algn="ctr" fontAlgn="auto">
              <a:spcBef>
                <a:spcPts val="0"/>
              </a:spcBef>
              <a:spcAft>
                <a:spcPts val="0"/>
              </a:spcAft>
              <a:defRPr/>
            </a:pPr>
            <a:r>
              <a:rPr lang="en-US" altLang="zh-CN" sz="1400" b="1" kern="0" dirty="0">
                <a:solidFill>
                  <a:srgbClr val="4BACC6"/>
                </a:solidFill>
                <a:latin typeface="Arial" pitchFamily="34" charset="0"/>
                <a:ea typeface="宋体"/>
                <a:cs typeface="Arial" pitchFamily="34" charset="0"/>
              </a:rPr>
              <a:t>Timer </a:t>
            </a:r>
          </a:p>
          <a:p>
            <a:pPr algn="ctr" fontAlgn="auto">
              <a:spcBef>
                <a:spcPts val="0"/>
              </a:spcBef>
              <a:spcAft>
                <a:spcPts val="0"/>
              </a:spcAft>
              <a:defRPr/>
            </a:pPr>
            <a:r>
              <a:rPr lang="en-US" altLang="zh-CN" sz="1400" b="1" kern="0" dirty="0">
                <a:solidFill>
                  <a:srgbClr val="4BACC6"/>
                </a:solidFill>
                <a:latin typeface="Arial" pitchFamily="34" charset="0"/>
                <a:ea typeface="宋体"/>
                <a:cs typeface="Arial" pitchFamily="34" charset="0"/>
              </a:rPr>
              <a:t>Service </a:t>
            </a:r>
            <a:endParaRPr lang="zh-CN" altLang="en-US" sz="1400" b="1" kern="0" dirty="0">
              <a:solidFill>
                <a:srgbClr val="4BACC6"/>
              </a:solidFill>
              <a:latin typeface="Arial" pitchFamily="34" charset="0"/>
              <a:ea typeface="宋体"/>
              <a:cs typeface="Arial" pitchFamily="34" charset="0"/>
            </a:endParaRPr>
          </a:p>
        </p:txBody>
      </p:sp>
      <p:sp>
        <p:nvSpPr>
          <p:cNvPr id="41" name="Rounded Rectangle 16"/>
          <p:cNvSpPr/>
          <p:nvPr/>
        </p:nvSpPr>
        <p:spPr>
          <a:xfrm>
            <a:off x="4293817" y="4462482"/>
            <a:ext cx="1377262" cy="457200"/>
          </a:xfrm>
          <a:prstGeom prst="roundRect">
            <a:avLst/>
          </a:prstGeom>
          <a:solidFill>
            <a:sysClr val="window" lastClr="FFFFFF">
              <a:lumMod val="95000"/>
            </a:sysClr>
          </a:solidFill>
          <a:ln w="3175" cap="flat" cmpd="sng" algn="ctr">
            <a:solidFill>
              <a:srgbClr val="9BBB59">
                <a:lumMod val="75000"/>
              </a:srgbClr>
            </a:solidFill>
            <a:prstDash val="solid"/>
          </a:ln>
          <a:effectLst>
            <a:reflection blurRad="6350" stA="52000" endA="300" endPos="35000" dir="5400000" sy="-100000" algn="bl" rotWithShape="0"/>
          </a:effectLst>
        </p:spPr>
        <p:txBody>
          <a:bodyPr anchor="ctr"/>
          <a:lstStyle/>
          <a:p>
            <a:pPr algn="ctr" fontAlgn="auto">
              <a:spcBef>
                <a:spcPts val="0"/>
              </a:spcBef>
              <a:spcAft>
                <a:spcPts val="0"/>
              </a:spcAft>
              <a:defRPr/>
            </a:pPr>
            <a:r>
              <a:rPr lang="en-US" altLang="zh-CN" sz="1400" b="1" kern="0">
                <a:solidFill>
                  <a:srgbClr val="4BACC6"/>
                </a:solidFill>
                <a:latin typeface="Arial" pitchFamily="34" charset="0"/>
                <a:ea typeface="宋体"/>
                <a:cs typeface="Arial" pitchFamily="34" charset="0"/>
              </a:rPr>
              <a:t>Persistence </a:t>
            </a:r>
          </a:p>
          <a:p>
            <a:pPr algn="ctr" fontAlgn="auto">
              <a:spcBef>
                <a:spcPts val="0"/>
              </a:spcBef>
              <a:spcAft>
                <a:spcPts val="0"/>
              </a:spcAft>
              <a:defRPr/>
            </a:pPr>
            <a:r>
              <a:rPr lang="en-US" altLang="zh-CN" sz="1400" b="1" kern="0">
                <a:solidFill>
                  <a:srgbClr val="4BACC6"/>
                </a:solidFill>
                <a:latin typeface="Arial" pitchFamily="34" charset="0"/>
                <a:ea typeface="宋体"/>
                <a:cs typeface="Arial" pitchFamily="34" charset="0"/>
              </a:rPr>
              <a:t>Service </a:t>
            </a:r>
            <a:endParaRPr lang="zh-CN" altLang="en-US" sz="1400" b="1" kern="0">
              <a:solidFill>
                <a:srgbClr val="4BACC6"/>
              </a:solidFill>
              <a:latin typeface="Arial" pitchFamily="34" charset="0"/>
              <a:ea typeface="宋体"/>
              <a:cs typeface="Arial" pitchFamily="34" charset="0"/>
            </a:endParaRPr>
          </a:p>
        </p:txBody>
      </p:sp>
      <p:sp>
        <p:nvSpPr>
          <p:cNvPr id="42" name="Rounded Rectangle 17"/>
          <p:cNvSpPr/>
          <p:nvPr/>
        </p:nvSpPr>
        <p:spPr>
          <a:xfrm>
            <a:off x="5752095" y="4462482"/>
            <a:ext cx="1377262" cy="457200"/>
          </a:xfrm>
          <a:prstGeom prst="roundRect">
            <a:avLst/>
          </a:prstGeom>
          <a:solidFill>
            <a:sysClr val="window" lastClr="FFFFFF">
              <a:lumMod val="95000"/>
            </a:sysClr>
          </a:solidFill>
          <a:ln w="3175" cap="flat" cmpd="sng" algn="ctr">
            <a:solidFill>
              <a:srgbClr val="9BBB59">
                <a:lumMod val="75000"/>
              </a:srgbClr>
            </a:solidFill>
            <a:prstDash val="solid"/>
          </a:ln>
          <a:effectLst>
            <a:reflection blurRad="6350" stA="52000" endA="300" endPos="35000" dir="5400000" sy="-100000" algn="bl" rotWithShape="0"/>
          </a:effectLst>
        </p:spPr>
        <p:txBody>
          <a:bodyPr anchor="ctr"/>
          <a:lstStyle/>
          <a:p>
            <a:pPr algn="ctr" fontAlgn="auto">
              <a:spcBef>
                <a:spcPts val="0"/>
              </a:spcBef>
              <a:spcAft>
                <a:spcPts val="0"/>
              </a:spcAft>
              <a:defRPr/>
            </a:pPr>
            <a:r>
              <a:rPr lang="en-US" altLang="zh-CN" sz="1400" b="1" kern="0" dirty="0">
                <a:solidFill>
                  <a:srgbClr val="4BACC6"/>
                </a:solidFill>
                <a:latin typeface="Arial" pitchFamily="34" charset="0"/>
                <a:ea typeface="宋体"/>
                <a:cs typeface="Arial" pitchFamily="34" charset="0"/>
              </a:rPr>
              <a:t>…… </a:t>
            </a:r>
          </a:p>
          <a:p>
            <a:pPr algn="ctr" fontAlgn="auto">
              <a:spcBef>
                <a:spcPts val="0"/>
              </a:spcBef>
              <a:spcAft>
                <a:spcPts val="0"/>
              </a:spcAft>
              <a:defRPr/>
            </a:pPr>
            <a:r>
              <a:rPr lang="en-US" altLang="zh-CN" sz="1400" b="1" kern="0" dirty="0">
                <a:solidFill>
                  <a:srgbClr val="4BACC6"/>
                </a:solidFill>
                <a:latin typeface="Arial" pitchFamily="34" charset="0"/>
                <a:ea typeface="宋体"/>
                <a:cs typeface="Arial" pitchFamily="34" charset="0"/>
              </a:rPr>
              <a:t>Service </a:t>
            </a:r>
            <a:endParaRPr lang="zh-CN" altLang="en-US" sz="1400" b="1" kern="0" dirty="0">
              <a:solidFill>
                <a:srgbClr val="4BACC6"/>
              </a:solidFill>
              <a:latin typeface="Arial" pitchFamily="34" charset="0"/>
              <a:ea typeface="宋体"/>
              <a:cs typeface="Arial" pitchFamily="34" charset="0"/>
            </a:endParaRPr>
          </a:p>
        </p:txBody>
      </p:sp>
      <p:sp>
        <p:nvSpPr>
          <p:cNvPr id="43" name="Rounded Rectangle 18"/>
          <p:cNvSpPr/>
          <p:nvPr/>
        </p:nvSpPr>
        <p:spPr>
          <a:xfrm>
            <a:off x="6521720" y="5357826"/>
            <a:ext cx="810154" cy="381000"/>
          </a:xfrm>
          <a:prstGeom prst="roundRect">
            <a:avLst/>
          </a:prstGeom>
          <a:solidFill>
            <a:srgbClr val="9BBB59">
              <a:lumMod val="40000"/>
              <a:lumOff val="60000"/>
            </a:srgbClr>
          </a:solidFill>
          <a:ln w="3175" cap="flat" cmpd="sng" algn="ctr">
            <a:solidFill>
              <a:srgbClr val="4F81BD">
                <a:shade val="50000"/>
              </a:srgbClr>
            </a:solidFill>
            <a:prstDash val="solid"/>
          </a:ln>
          <a:effectLst>
            <a:reflection blurRad="6350" stA="50000" endA="300" endPos="55000" dir="5400000" sy="-100000" algn="bl" rotWithShape="0"/>
          </a:effectLst>
        </p:spPr>
        <p:txBody>
          <a:bodyPr anchor="ctr"/>
          <a:lstStyle/>
          <a:p>
            <a:pPr algn="ctr" fontAlgn="auto">
              <a:spcBef>
                <a:spcPts val="0"/>
              </a:spcBef>
              <a:spcAft>
                <a:spcPts val="0"/>
              </a:spcAft>
              <a:defRPr/>
            </a:pPr>
            <a:r>
              <a:rPr lang="en-US" altLang="zh-CN" sz="1800" b="1" kern="0">
                <a:solidFill>
                  <a:srgbClr val="4BACC6"/>
                </a:solidFill>
                <a:latin typeface="Calibri"/>
                <a:ea typeface="宋体"/>
              </a:rPr>
              <a:t>EJB</a:t>
            </a:r>
            <a:endParaRPr lang="zh-CN" altLang="en-US" sz="1800" b="1" kern="0">
              <a:solidFill>
                <a:srgbClr val="4BACC6"/>
              </a:solidFill>
              <a:latin typeface="Calibri"/>
              <a:ea typeface="宋体"/>
            </a:endParaRPr>
          </a:p>
        </p:txBody>
      </p:sp>
      <p:sp>
        <p:nvSpPr>
          <p:cNvPr id="44" name="Rounded Rectangle 19"/>
          <p:cNvSpPr/>
          <p:nvPr/>
        </p:nvSpPr>
        <p:spPr>
          <a:xfrm>
            <a:off x="1782339" y="1947882"/>
            <a:ext cx="5590064" cy="381000"/>
          </a:xfrm>
          <a:prstGeom prst="roundRect">
            <a:avLst/>
          </a:prstGeom>
          <a:solidFill>
            <a:srgbClr val="4BACC6">
              <a:lumMod val="20000"/>
              <a:lumOff val="8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800" b="1" kern="0" dirty="0">
                <a:solidFill>
                  <a:srgbClr val="4BACC6"/>
                </a:solidFill>
                <a:latin typeface="Calibri"/>
                <a:ea typeface="宋体"/>
              </a:rPr>
              <a:t>BPS API(Local/SOAP/HTTP/EJB)</a:t>
            </a:r>
            <a:endParaRPr lang="zh-CN" altLang="en-US" sz="1800" b="1" kern="0" dirty="0">
              <a:solidFill>
                <a:srgbClr val="4BACC6"/>
              </a:solidFill>
              <a:latin typeface="Calibri"/>
              <a:ea typeface="宋体"/>
            </a:endParaRPr>
          </a:p>
        </p:txBody>
      </p:sp>
      <p:sp>
        <p:nvSpPr>
          <p:cNvPr id="45" name="Up Arrow 20"/>
          <p:cNvSpPr/>
          <p:nvPr/>
        </p:nvSpPr>
        <p:spPr>
          <a:xfrm>
            <a:off x="2754524" y="4233882"/>
            <a:ext cx="243046" cy="228600"/>
          </a:xfrm>
          <a:prstGeom prst="up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46" name="Up Arrow 21"/>
          <p:cNvSpPr/>
          <p:nvPr/>
        </p:nvSpPr>
        <p:spPr>
          <a:xfrm>
            <a:off x="3564678" y="4233882"/>
            <a:ext cx="243046" cy="228600"/>
          </a:xfrm>
          <a:prstGeom prst="up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47" name="Up Arrow 22"/>
          <p:cNvSpPr/>
          <p:nvPr/>
        </p:nvSpPr>
        <p:spPr>
          <a:xfrm>
            <a:off x="4860925" y="4233882"/>
            <a:ext cx="243046" cy="228600"/>
          </a:xfrm>
          <a:prstGeom prst="up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48" name="Rounded Rectangle 24"/>
          <p:cNvSpPr/>
          <p:nvPr/>
        </p:nvSpPr>
        <p:spPr>
          <a:xfrm>
            <a:off x="5428033" y="2405082"/>
            <a:ext cx="1944370" cy="609600"/>
          </a:xfrm>
          <a:prstGeom prst="roundRect">
            <a:avLst/>
          </a:prstGeom>
          <a:solidFill>
            <a:srgbClr val="4BACC6">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Thread</a:t>
            </a:r>
          </a:p>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Pool &amp; Queue</a:t>
            </a:r>
            <a:endParaRPr lang="zh-CN" altLang="en-US" sz="1400" b="1" kern="0">
              <a:solidFill>
                <a:srgbClr val="8064A2">
                  <a:lumMod val="75000"/>
                </a:srgbClr>
              </a:solidFill>
              <a:latin typeface="Arial" pitchFamily="34" charset="0"/>
              <a:ea typeface="宋体"/>
              <a:cs typeface="Arial" pitchFamily="34" charset="0"/>
            </a:endParaRPr>
          </a:p>
        </p:txBody>
      </p:sp>
      <p:sp>
        <p:nvSpPr>
          <p:cNvPr id="49" name="Rounded Rectangle 25"/>
          <p:cNvSpPr/>
          <p:nvPr/>
        </p:nvSpPr>
        <p:spPr>
          <a:xfrm>
            <a:off x="5428033" y="3167082"/>
            <a:ext cx="891170" cy="533400"/>
          </a:xfrm>
          <a:prstGeom prst="roundRect">
            <a:avLst/>
          </a:prstGeom>
          <a:solidFill>
            <a:srgbClr val="4BACC6">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Object</a:t>
            </a:r>
          </a:p>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Pool</a:t>
            </a:r>
            <a:endParaRPr lang="zh-CN" altLang="en-US" sz="1400" b="1" kern="0">
              <a:solidFill>
                <a:srgbClr val="8064A2">
                  <a:lumMod val="75000"/>
                </a:srgbClr>
              </a:solidFill>
              <a:latin typeface="Arial" pitchFamily="34" charset="0"/>
              <a:ea typeface="宋体"/>
              <a:cs typeface="Arial" pitchFamily="34" charset="0"/>
            </a:endParaRPr>
          </a:p>
        </p:txBody>
      </p:sp>
      <p:sp>
        <p:nvSpPr>
          <p:cNvPr id="50" name="Rounded Rectangle 26"/>
          <p:cNvSpPr/>
          <p:nvPr/>
        </p:nvSpPr>
        <p:spPr>
          <a:xfrm>
            <a:off x="6400218" y="3167082"/>
            <a:ext cx="972185" cy="533400"/>
          </a:xfrm>
          <a:prstGeom prst="roundRect">
            <a:avLst/>
          </a:prstGeom>
          <a:solidFill>
            <a:srgbClr val="4BACC6">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Cache</a:t>
            </a:r>
            <a:endParaRPr lang="zh-CN" altLang="en-US" sz="1400" b="1" kern="0">
              <a:solidFill>
                <a:srgbClr val="8064A2">
                  <a:lumMod val="75000"/>
                </a:srgbClr>
              </a:solidFill>
              <a:latin typeface="Arial" pitchFamily="34" charset="0"/>
              <a:ea typeface="宋体"/>
              <a:cs typeface="Arial" pitchFamily="34" charset="0"/>
            </a:endParaRPr>
          </a:p>
        </p:txBody>
      </p:sp>
      <p:sp>
        <p:nvSpPr>
          <p:cNvPr id="51" name="Rounded Rectangle 27"/>
          <p:cNvSpPr/>
          <p:nvPr/>
        </p:nvSpPr>
        <p:spPr>
          <a:xfrm>
            <a:off x="5428033" y="3852882"/>
            <a:ext cx="1944370" cy="457200"/>
          </a:xfrm>
          <a:prstGeom prst="roundRect">
            <a:avLst/>
          </a:prstGeom>
          <a:solidFill>
            <a:srgbClr val="4BACC6">
              <a:lumMod val="60000"/>
              <a:lumOff val="40000"/>
            </a:srgbClr>
          </a:solidFill>
          <a:ln w="31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r>
              <a:rPr lang="en-US" altLang="zh-CN" sz="1400" b="1" kern="0">
                <a:solidFill>
                  <a:srgbClr val="8064A2">
                    <a:lumMod val="75000"/>
                  </a:srgbClr>
                </a:solidFill>
                <a:latin typeface="Arial" pitchFamily="34" charset="0"/>
                <a:ea typeface="宋体"/>
                <a:cs typeface="Arial" pitchFamily="34" charset="0"/>
              </a:rPr>
              <a:t>Event Framework</a:t>
            </a:r>
            <a:endParaRPr lang="zh-CN" altLang="en-US" sz="1400" b="1" kern="0">
              <a:solidFill>
                <a:srgbClr val="8064A2">
                  <a:lumMod val="75000"/>
                </a:srgbClr>
              </a:solidFill>
              <a:latin typeface="Arial" pitchFamily="34" charset="0"/>
              <a:ea typeface="宋体"/>
              <a:cs typeface="Arial" pitchFamily="34" charset="0"/>
            </a:endParaRPr>
          </a:p>
        </p:txBody>
      </p:sp>
      <p:sp>
        <p:nvSpPr>
          <p:cNvPr id="52" name="Up Arrow 23"/>
          <p:cNvSpPr/>
          <p:nvPr/>
        </p:nvSpPr>
        <p:spPr>
          <a:xfrm>
            <a:off x="5833110" y="4233882"/>
            <a:ext cx="243046" cy="228600"/>
          </a:xfrm>
          <a:prstGeom prst="up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53" name="Left Arrow 29"/>
          <p:cNvSpPr/>
          <p:nvPr/>
        </p:nvSpPr>
        <p:spPr>
          <a:xfrm>
            <a:off x="5184987" y="2862282"/>
            <a:ext cx="324062" cy="228600"/>
          </a:xfrm>
          <a:prstGeom prst="left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54" name="Left Arrow 31"/>
          <p:cNvSpPr/>
          <p:nvPr/>
        </p:nvSpPr>
        <p:spPr>
          <a:xfrm>
            <a:off x="5184987" y="3929082"/>
            <a:ext cx="324062" cy="228600"/>
          </a:xfrm>
          <a:prstGeom prst="leftArrow">
            <a:avLst/>
          </a:prstGeom>
          <a:solidFill>
            <a:srgbClr val="F79646">
              <a:lumMod val="60000"/>
              <a:lumOff val="40000"/>
            </a:srgbClr>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p>
            <a:pPr algn="ctr" fontAlgn="auto">
              <a:spcBef>
                <a:spcPts val="0"/>
              </a:spcBef>
              <a:spcAft>
                <a:spcPts val="0"/>
              </a:spcAft>
              <a:defRPr/>
            </a:pPr>
            <a:endParaRPr lang="zh-CN" altLang="en-US" sz="1800" kern="0">
              <a:solidFill>
                <a:sysClr val="window" lastClr="FFFFFF"/>
              </a:solidFill>
              <a:latin typeface="Calibri"/>
              <a:ea typeface="宋体"/>
            </a:endParaRPr>
          </a:p>
        </p:txBody>
      </p:sp>
      <p:sp>
        <p:nvSpPr>
          <p:cNvPr id="55" name="Rectangle 33"/>
          <p:cNvSpPr/>
          <p:nvPr/>
        </p:nvSpPr>
        <p:spPr>
          <a:xfrm>
            <a:off x="3396858" y="1414464"/>
            <a:ext cx="2403222" cy="369332"/>
          </a:xfrm>
          <a:prstGeom prst="rect">
            <a:avLst/>
          </a:prstGeom>
        </p:spPr>
        <p:txBody>
          <a:bodyPr wrap="none">
            <a:spAutoFit/>
          </a:bodyPr>
          <a:lstStyle/>
          <a:p>
            <a:pPr algn="ctr" fontAlgn="auto">
              <a:spcBef>
                <a:spcPts val="0"/>
              </a:spcBef>
              <a:spcAft>
                <a:spcPts val="0"/>
              </a:spcAft>
              <a:defRPr/>
            </a:pPr>
            <a:r>
              <a:rPr lang="en-US" altLang="zh-CN" b="1" kern="0" dirty="0">
                <a:solidFill>
                  <a:sysClr val="window" lastClr="FFFFFF"/>
                </a:solidFill>
                <a:ea typeface="宋体" charset="-122"/>
                <a:cs typeface="Arial" pitchFamily="34" charset="0"/>
              </a:rPr>
              <a:t>BPS Process Server</a:t>
            </a:r>
            <a:endParaRPr lang="zh-CN" altLang="en-US" b="1" kern="0" dirty="0">
              <a:solidFill>
                <a:sysClr val="window" lastClr="FFFFFF"/>
              </a:solidFill>
              <a:ea typeface="宋体" charset="-122"/>
              <a:cs typeface="Arial" pitchFamily="34" charset="0"/>
            </a:endParaRPr>
          </a:p>
        </p:txBody>
      </p:sp>
    </p:spTree>
    <p:extLst>
      <p:ext uri="{BB962C8B-B14F-4D97-AF65-F5344CB8AC3E}">
        <p14:creationId xmlns:p14="http://schemas.microsoft.com/office/powerpoint/2010/main" val="16156029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eaLnBrk="1" hangingPunct="1"/>
            <a:r>
              <a:rPr lang="en-US" altLang="zh-CN" dirty="0" smtClean="0"/>
              <a:t>2.4</a:t>
            </a:r>
            <a:r>
              <a:rPr lang="zh-CN" altLang="en-US" dirty="0" smtClean="0"/>
              <a:t>－灵活的引擎部署模式</a:t>
            </a:r>
          </a:p>
        </p:txBody>
      </p:sp>
      <p:sp>
        <p:nvSpPr>
          <p:cNvPr id="41" name="Rectangle 35"/>
          <p:cNvSpPr txBox="1">
            <a:spLocks noChangeArrowheads="1"/>
          </p:cNvSpPr>
          <p:nvPr/>
        </p:nvSpPr>
        <p:spPr bwMode="auto">
          <a:xfrm>
            <a:off x="6607821" y="1628775"/>
            <a:ext cx="3114030" cy="1208088"/>
          </a:xfrm>
          <a:prstGeom prst="rect">
            <a:avLst/>
          </a:prstGeom>
          <a:noFill/>
          <a:ln w="9525">
            <a:noFill/>
            <a:miter lim="800000"/>
            <a:headEnd/>
            <a:tailEnd/>
          </a:ln>
          <a:effectLst/>
        </p:spPr>
        <p:txBody>
          <a:bodyPr/>
          <a:lstStyle/>
          <a:p>
            <a:pPr marL="342900" indent="-342900" eaLnBrk="0" hangingPunct="0">
              <a:lnSpc>
                <a:spcPct val="80000"/>
              </a:lnSpc>
              <a:spcBef>
                <a:spcPct val="20000"/>
              </a:spcBef>
              <a:buClr>
                <a:srgbClr val="0066FF"/>
              </a:buClr>
              <a:buSzPct val="85000"/>
              <a:buFont typeface="Wingdings" pitchFamily="2" charset="2"/>
              <a:buChar char="l"/>
            </a:pPr>
            <a:r>
              <a:rPr lang="zh-CN" altLang="en-US" sz="1600" b="1">
                <a:latin typeface="微软雅黑" pitchFamily="34" charset="-122"/>
                <a:ea typeface="微软雅黑" pitchFamily="34" charset="-122"/>
              </a:rPr>
              <a:t>流程引擎嵌入应用当中</a:t>
            </a:r>
            <a:endParaRPr lang="en-US" altLang="zh-CN" sz="1600" b="1">
              <a:latin typeface="微软雅黑" pitchFamily="34" charset="-122"/>
              <a:ea typeface="微软雅黑" pitchFamily="34" charset="-122"/>
            </a:endParaRPr>
          </a:p>
          <a:p>
            <a:pPr marL="342900" indent="-342900" eaLnBrk="0" hangingPunct="0">
              <a:lnSpc>
                <a:spcPct val="80000"/>
              </a:lnSpc>
              <a:spcBef>
                <a:spcPct val="20000"/>
              </a:spcBef>
              <a:buClr>
                <a:srgbClr val="0066FF"/>
              </a:buClr>
              <a:buSzPct val="85000"/>
              <a:buFont typeface="Wingdings" pitchFamily="2" charset="2"/>
              <a:buChar char="l"/>
            </a:pPr>
            <a:r>
              <a:rPr lang="zh-CN" altLang="en-US" sz="1600" b="1">
                <a:latin typeface="微软雅黑" pitchFamily="34" charset="-122"/>
                <a:ea typeface="微软雅黑" pitchFamily="34" charset="-122"/>
              </a:rPr>
              <a:t>本地调用，更高的性能</a:t>
            </a:r>
            <a:endParaRPr lang="en-US" altLang="zh-CN" sz="1600" b="1">
              <a:latin typeface="微软雅黑" pitchFamily="34" charset="-122"/>
              <a:ea typeface="微软雅黑" pitchFamily="34" charset="-122"/>
            </a:endParaRPr>
          </a:p>
          <a:p>
            <a:pPr marL="342900" indent="-342900" eaLnBrk="0" hangingPunct="0">
              <a:lnSpc>
                <a:spcPct val="80000"/>
              </a:lnSpc>
              <a:spcBef>
                <a:spcPct val="20000"/>
              </a:spcBef>
              <a:buClr>
                <a:srgbClr val="0066FF"/>
              </a:buClr>
              <a:buSzPct val="85000"/>
              <a:buFont typeface="Wingdings" pitchFamily="2" charset="2"/>
              <a:buChar char="l"/>
            </a:pPr>
            <a:r>
              <a:rPr lang="zh-CN" altLang="en-US" sz="1600" b="1">
                <a:latin typeface="微软雅黑" pitchFamily="34" charset="-122"/>
                <a:ea typeface="微软雅黑" pitchFamily="34" charset="-122"/>
              </a:rPr>
              <a:t>事务保证只需本地</a:t>
            </a:r>
            <a:r>
              <a:rPr lang="en-US" altLang="zh-CN" sz="1600" b="1">
                <a:latin typeface="微软雅黑" pitchFamily="34" charset="-122"/>
                <a:ea typeface="微软雅黑" pitchFamily="34" charset="-122"/>
              </a:rPr>
              <a:t>JTA</a:t>
            </a:r>
          </a:p>
          <a:p>
            <a:pPr marL="342900" indent="-342900" eaLnBrk="0" hangingPunct="0">
              <a:lnSpc>
                <a:spcPct val="80000"/>
              </a:lnSpc>
              <a:spcBef>
                <a:spcPct val="20000"/>
              </a:spcBef>
              <a:buClr>
                <a:srgbClr val="0066FF"/>
              </a:buClr>
              <a:buSzPct val="85000"/>
              <a:buFont typeface="Wingdings" pitchFamily="2" charset="2"/>
              <a:buChar char="l"/>
            </a:pPr>
            <a:endParaRPr lang="zh-CN" altLang="en-US" sz="1600" b="1">
              <a:latin typeface="微软雅黑" pitchFamily="34" charset="-122"/>
              <a:ea typeface="微软雅黑" pitchFamily="34" charset="-122"/>
            </a:endParaRPr>
          </a:p>
        </p:txBody>
      </p:sp>
      <p:sp>
        <p:nvSpPr>
          <p:cNvPr id="10" name="Rectangle 3"/>
          <p:cNvSpPr>
            <a:spLocks noChangeArrowheads="1"/>
          </p:cNvSpPr>
          <p:nvPr/>
        </p:nvSpPr>
        <p:spPr bwMode="auto">
          <a:xfrm>
            <a:off x="1789090" y="1914526"/>
            <a:ext cx="2126655" cy="1000125"/>
          </a:xfrm>
          <a:prstGeom prst="rect">
            <a:avLst/>
          </a:prstGeom>
          <a:solidFill>
            <a:srgbClr val="FFFF99"/>
          </a:solidFill>
          <a:ln w="9525">
            <a:solidFill>
              <a:schemeClr val="tx1"/>
            </a:solidFill>
            <a:miter lim="800000"/>
            <a:headEnd/>
            <a:tailEnd/>
          </a:ln>
          <a:effectLst/>
        </p:spPr>
        <p:txBody>
          <a:bodyPr wrap="none"/>
          <a:lstStyle/>
          <a:p>
            <a:r>
              <a:rPr lang="zh-CN" altLang="en-US" sz="1400" b="1">
                <a:effectLst>
                  <a:outerShdw blurRad="38100" dist="38100" dir="2700000" algn="tl">
                    <a:srgbClr val="FFFFFF"/>
                  </a:outerShdw>
                </a:effectLst>
                <a:latin typeface="微软雅黑" pitchFamily="34" charset="-122"/>
                <a:ea typeface="微软雅黑" pitchFamily="34" charset="-122"/>
              </a:rPr>
              <a:t>业务应用（</a:t>
            </a:r>
            <a:r>
              <a:rPr lang="en-US" altLang="zh-CN" sz="1400" b="1">
                <a:effectLst>
                  <a:outerShdw blurRad="38100" dist="38100" dir="2700000" algn="tl">
                    <a:srgbClr val="FFFFFF"/>
                  </a:outerShdw>
                </a:effectLst>
                <a:latin typeface="微软雅黑" pitchFamily="34" charset="-122"/>
                <a:ea typeface="微软雅黑" pitchFamily="34" charset="-122"/>
              </a:rPr>
              <a:t>WebApp</a:t>
            </a:r>
            <a:r>
              <a:rPr lang="zh-CN" altLang="en-US" sz="1400" b="1">
                <a:effectLst>
                  <a:outerShdw blurRad="38100" dist="38100" dir="2700000" algn="tl">
                    <a:srgbClr val="FFFFFF"/>
                  </a:outerShdw>
                </a:effectLst>
                <a:latin typeface="微软雅黑" pitchFamily="34" charset="-122"/>
                <a:ea typeface="微软雅黑" pitchFamily="34" charset="-122"/>
              </a:rPr>
              <a:t>）</a:t>
            </a:r>
          </a:p>
        </p:txBody>
      </p:sp>
      <p:sp>
        <p:nvSpPr>
          <p:cNvPr id="11" name="Rectangle 24"/>
          <p:cNvSpPr>
            <a:spLocks noChangeArrowheads="1"/>
          </p:cNvSpPr>
          <p:nvPr/>
        </p:nvSpPr>
        <p:spPr bwMode="auto">
          <a:xfrm>
            <a:off x="2396706" y="2486026"/>
            <a:ext cx="1316501" cy="371475"/>
          </a:xfrm>
          <a:prstGeom prst="rect">
            <a:avLst/>
          </a:prstGeom>
          <a:solidFill>
            <a:srgbClr val="00B050"/>
          </a:solidFill>
          <a:ln w="9525">
            <a:solidFill>
              <a:srgbClr val="000000"/>
            </a:solidFill>
            <a:miter lim="800000"/>
            <a:headEnd/>
            <a:tailEnd/>
          </a:ln>
        </p:spPr>
        <p:txBody>
          <a:bodyPr/>
          <a:lstStyle/>
          <a:p>
            <a:r>
              <a:rPr lang="en-US" altLang="zh-CN" sz="1200">
                <a:solidFill>
                  <a:schemeClr val="bg1"/>
                </a:solidFill>
                <a:effectLst>
                  <a:outerShdw blurRad="38100" dist="38100" dir="2700000" algn="tl">
                    <a:srgbClr val="000000"/>
                  </a:outerShdw>
                </a:effectLst>
                <a:latin typeface="微软雅黑" pitchFamily="34" charset="-122"/>
                <a:ea typeface="微软雅黑" pitchFamily="34" charset="-122"/>
              </a:rPr>
              <a:t>BPS Engine</a:t>
            </a:r>
          </a:p>
        </p:txBody>
      </p:sp>
      <p:sp>
        <p:nvSpPr>
          <p:cNvPr id="310283" name="AutoShape 26"/>
          <p:cNvSpPr>
            <a:spLocks noChangeArrowheads="1"/>
          </p:cNvSpPr>
          <p:nvPr/>
        </p:nvSpPr>
        <p:spPr bwMode="auto">
          <a:xfrm>
            <a:off x="5510737" y="1700214"/>
            <a:ext cx="909735" cy="465137"/>
          </a:xfrm>
          <a:prstGeom prst="flowChartMagneticDisk">
            <a:avLst/>
          </a:prstGeom>
          <a:solidFill>
            <a:srgbClr val="00CCFF"/>
          </a:solidFill>
          <a:ln w="9525">
            <a:solidFill>
              <a:srgbClr val="000000"/>
            </a:solidFill>
            <a:round/>
            <a:headEnd/>
            <a:tailEnd/>
          </a:ln>
        </p:spPr>
        <p:txBody>
          <a:bodyPr lIns="0" rIns="0"/>
          <a:lstStyle/>
          <a:p>
            <a:pPr algn="ctr"/>
            <a:r>
              <a:rPr lang="zh-CN" altLang="en-US" sz="1200" b="1">
                <a:latin typeface="微软雅黑" pitchFamily="34" charset="-122"/>
                <a:ea typeface="微软雅黑" pitchFamily="34" charset="-122"/>
              </a:rPr>
              <a:t>业务数据库</a:t>
            </a:r>
          </a:p>
        </p:txBody>
      </p:sp>
      <p:sp>
        <p:nvSpPr>
          <p:cNvPr id="310284" name="AutoShape 26"/>
          <p:cNvSpPr>
            <a:spLocks noChangeArrowheads="1"/>
          </p:cNvSpPr>
          <p:nvPr/>
        </p:nvSpPr>
        <p:spPr bwMode="auto">
          <a:xfrm>
            <a:off x="5510737" y="2486025"/>
            <a:ext cx="909735" cy="465138"/>
          </a:xfrm>
          <a:prstGeom prst="flowChartMagneticDisk">
            <a:avLst/>
          </a:prstGeom>
          <a:solidFill>
            <a:srgbClr val="008000"/>
          </a:solidFill>
          <a:ln w="9525">
            <a:solidFill>
              <a:srgbClr val="000000"/>
            </a:solidFill>
            <a:round/>
            <a:headEnd/>
            <a:tailEnd/>
          </a:ln>
        </p:spPr>
        <p:txBody>
          <a:bodyPr lIns="0" rIns="0"/>
          <a:lstStyle/>
          <a:p>
            <a:pPr algn="ctr"/>
            <a:r>
              <a:rPr lang="en-US" altLang="zh-CN" sz="1200" b="1">
                <a:solidFill>
                  <a:schemeClr val="bg1"/>
                </a:solidFill>
                <a:latin typeface="微软雅黑" pitchFamily="34" charset="-122"/>
                <a:ea typeface="微软雅黑" pitchFamily="34" charset="-122"/>
              </a:rPr>
              <a:t>BPS</a:t>
            </a:r>
            <a:r>
              <a:rPr lang="zh-CN" altLang="en-US" sz="1200" b="1">
                <a:solidFill>
                  <a:schemeClr val="bg1"/>
                </a:solidFill>
                <a:latin typeface="微软雅黑" pitchFamily="34" charset="-122"/>
                <a:ea typeface="微软雅黑" pitchFamily="34" charset="-122"/>
              </a:rPr>
              <a:t>数据库</a:t>
            </a:r>
          </a:p>
        </p:txBody>
      </p:sp>
      <p:cxnSp>
        <p:nvCxnSpPr>
          <p:cNvPr id="19" name="直接箭头连接符 18"/>
          <p:cNvCxnSpPr>
            <a:stCxn id="10" idx="3"/>
            <a:endCxn id="310283" idx="2"/>
          </p:cNvCxnSpPr>
          <p:nvPr/>
        </p:nvCxnSpPr>
        <p:spPr>
          <a:xfrm flipV="1">
            <a:off x="3915745" y="1931988"/>
            <a:ext cx="1594992" cy="4826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27" name="直接箭头连接符 26"/>
          <p:cNvCxnSpPr>
            <a:stCxn id="11" idx="3"/>
            <a:endCxn id="310284" idx="2"/>
          </p:cNvCxnSpPr>
          <p:nvPr/>
        </p:nvCxnSpPr>
        <p:spPr>
          <a:xfrm>
            <a:off x="3713207" y="2671764"/>
            <a:ext cx="1797530" cy="4762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10295" name="Line 13"/>
          <p:cNvSpPr>
            <a:spLocks noChangeShapeType="1"/>
          </p:cNvSpPr>
          <p:nvPr/>
        </p:nvSpPr>
        <p:spPr bwMode="auto">
          <a:xfrm flipV="1">
            <a:off x="420269" y="2400300"/>
            <a:ext cx="1378949" cy="0"/>
          </a:xfrm>
          <a:prstGeom prst="line">
            <a:avLst/>
          </a:prstGeom>
          <a:noFill/>
          <a:ln w="25400">
            <a:solidFill>
              <a:srgbClr val="000000"/>
            </a:solidFill>
            <a:round/>
            <a:headEnd/>
            <a:tailEnd type="triangle" w="med" len="med"/>
          </a:ln>
        </p:spPr>
        <p:txBody>
          <a:bodyPr/>
          <a:lstStyle/>
          <a:p>
            <a:endParaRPr lang="zh-CN" altLang="en-US">
              <a:latin typeface="微软雅黑" pitchFamily="34" charset="-122"/>
              <a:ea typeface="微软雅黑" pitchFamily="34" charset="-122"/>
            </a:endParaRPr>
          </a:p>
        </p:txBody>
      </p:sp>
      <p:sp>
        <p:nvSpPr>
          <p:cNvPr id="1711114" name="Text Box 10"/>
          <p:cNvSpPr txBox="1">
            <a:spLocks noChangeArrowheads="1"/>
          </p:cNvSpPr>
          <p:nvPr/>
        </p:nvSpPr>
        <p:spPr bwMode="auto">
          <a:xfrm>
            <a:off x="597489" y="2112964"/>
            <a:ext cx="1046449" cy="187325"/>
          </a:xfrm>
          <a:prstGeom prst="rect">
            <a:avLst/>
          </a:prstGeom>
          <a:solidFill>
            <a:srgbClr val="FFFFFF">
              <a:alpha val="0"/>
            </a:srgbClr>
          </a:solidFill>
          <a:ln w="9525">
            <a:noFill/>
            <a:miter lim="800000"/>
            <a:headEnd/>
            <a:tailEnd/>
          </a:ln>
        </p:spPr>
        <p:txBody>
          <a:bodyPr/>
          <a:lstStyle/>
          <a:p>
            <a:r>
              <a:rPr lang="zh-CN" altLang="en-US" sz="1400">
                <a:effectLst>
                  <a:outerShdw blurRad="38100" dist="38100" dir="2700000" algn="tl">
                    <a:srgbClr val="C0C0C0"/>
                  </a:outerShdw>
                </a:effectLst>
                <a:latin typeface="微软雅黑" pitchFamily="34" charset="-122"/>
                <a:ea typeface="微软雅黑" pitchFamily="34" charset="-122"/>
              </a:rPr>
              <a:t>业务请求</a:t>
            </a:r>
          </a:p>
        </p:txBody>
      </p:sp>
      <p:sp>
        <p:nvSpPr>
          <p:cNvPr id="3" name="标题 1"/>
          <p:cNvSpPr>
            <a:spLocks/>
          </p:cNvSpPr>
          <p:nvPr/>
        </p:nvSpPr>
        <p:spPr bwMode="auto">
          <a:xfrm>
            <a:off x="37132" y="1196976"/>
            <a:ext cx="5053337" cy="576263"/>
          </a:xfrm>
          <a:prstGeom prst="rect">
            <a:avLst/>
          </a:prstGeom>
          <a:noFill/>
          <a:ln w="9525">
            <a:noFill/>
            <a:miter lim="800000"/>
            <a:headEnd/>
            <a:tailEnd/>
          </a:ln>
        </p:spPr>
        <p:txBody>
          <a:bodyPr anchor="ctr"/>
          <a:lstStyle/>
          <a:p>
            <a:r>
              <a:rPr lang="zh-CN" altLang="en-US" sz="1800" b="1" dirty="0">
                <a:solidFill>
                  <a:srgbClr val="00B0F0"/>
                </a:solidFill>
                <a:latin typeface="微软雅黑" pitchFamily="34" charset="-122"/>
                <a:ea typeface="微软雅黑" pitchFamily="34" charset="-122"/>
              </a:rPr>
              <a:t>“嵌入式部署”模式：</a:t>
            </a:r>
          </a:p>
        </p:txBody>
      </p:sp>
      <p:sp>
        <p:nvSpPr>
          <p:cNvPr id="310326" name="Line 8"/>
          <p:cNvSpPr>
            <a:spLocks noChangeShapeType="1"/>
          </p:cNvSpPr>
          <p:nvPr/>
        </p:nvSpPr>
        <p:spPr bwMode="auto">
          <a:xfrm>
            <a:off x="1524103" y="5426075"/>
            <a:ext cx="0" cy="287338"/>
          </a:xfrm>
          <a:prstGeom prst="line">
            <a:avLst/>
          </a:prstGeom>
          <a:noFill/>
          <a:ln w="9525">
            <a:solidFill>
              <a:srgbClr val="000000"/>
            </a:solidFill>
            <a:round/>
            <a:headEnd/>
            <a:tailEnd type="triangle" w="med" len="med"/>
          </a:ln>
        </p:spPr>
        <p:txBody>
          <a:bodyPr/>
          <a:lstStyle/>
          <a:p>
            <a:endParaRPr lang="zh-CN" altLang="en-US">
              <a:latin typeface="微软雅黑" pitchFamily="34" charset="-122"/>
              <a:ea typeface="微软雅黑" pitchFamily="34" charset="-122"/>
            </a:endParaRPr>
          </a:p>
        </p:txBody>
      </p:sp>
      <p:sp>
        <p:nvSpPr>
          <p:cNvPr id="1711116" name="AutoShape 12"/>
          <p:cNvSpPr>
            <a:spLocks noChangeArrowheads="1"/>
          </p:cNvSpPr>
          <p:nvPr/>
        </p:nvSpPr>
        <p:spPr bwMode="auto">
          <a:xfrm>
            <a:off x="3100529" y="4724401"/>
            <a:ext cx="2600932" cy="1349375"/>
          </a:xfrm>
          <a:prstGeom prst="flowChartAlternateProcess">
            <a:avLst/>
          </a:prstGeom>
          <a:solidFill>
            <a:srgbClr val="00FF00">
              <a:alpha val="50000"/>
            </a:srgbClr>
          </a:solidFill>
          <a:ln w="9525">
            <a:solidFill>
              <a:schemeClr val="tx1"/>
            </a:solidFill>
            <a:prstDash val="dash"/>
            <a:miter lim="800000"/>
            <a:headEnd/>
            <a:tailEnd/>
          </a:ln>
        </p:spPr>
        <p:txBody>
          <a:bodyPr anchor="b"/>
          <a:lstStyle/>
          <a:p>
            <a:pPr fontAlgn="auto">
              <a:spcBef>
                <a:spcPts val="0"/>
              </a:spcBef>
              <a:spcAft>
                <a:spcPts val="0"/>
              </a:spcAft>
              <a:defRPr/>
            </a:pPr>
            <a:r>
              <a:rPr lang="en-US" altLang="zh-CN" sz="1800">
                <a:effectLst>
                  <a:outerShdw blurRad="38100" dist="38100" dir="2700000" algn="tl">
                    <a:srgbClr val="C0C0C0"/>
                  </a:outerShdw>
                </a:effectLst>
                <a:latin typeface="微软雅黑" pitchFamily="34" charset="-122"/>
                <a:ea typeface="微软雅黑" pitchFamily="34" charset="-122"/>
              </a:rPr>
              <a:t>J2EE Server</a:t>
            </a:r>
          </a:p>
        </p:txBody>
      </p:sp>
      <p:sp>
        <p:nvSpPr>
          <p:cNvPr id="1711118" name="Text Box 14"/>
          <p:cNvSpPr txBox="1">
            <a:spLocks noChangeArrowheads="1"/>
          </p:cNvSpPr>
          <p:nvPr/>
        </p:nvSpPr>
        <p:spPr bwMode="auto">
          <a:xfrm>
            <a:off x="2443966" y="4849813"/>
            <a:ext cx="842223" cy="215900"/>
          </a:xfrm>
          <a:prstGeom prst="rect">
            <a:avLst/>
          </a:prstGeom>
          <a:solidFill>
            <a:srgbClr val="FFFFFF">
              <a:alpha val="0"/>
            </a:srgbClr>
          </a:solidFill>
          <a:ln w="9525">
            <a:noFill/>
            <a:miter lim="800000"/>
            <a:headEnd/>
            <a:tailEnd/>
          </a:ln>
        </p:spPr>
        <p:txBody>
          <a:bodyPr/>
          <a:lstStyle/>
          <a:p>
            <a:pPr fontAlgn="auto">
              <a:spcBef>
                <a:spcPts val="0"/>
              </a:spcBef>
              <a:spcAft>
                <a:spcPts val="0"/>
              </a:spcAft>
              <a:defRPr/>
            </a:pPr>
            <a:r>
              <a:rPr lang="en-US" altLang="zh-CN" sz="1000">
                <a:effectLst>
                  <a:outerShdw blurRad="38100" dist="38100" dir="2700000" algn="tl">
                    <a:srgbClr val="C0C0C0"/>
                  </a:outerShdw>
                </a:effectLst>
                <a:latin typeface="微软雅黑" pitchFamily="34" charset="-122"/>
                <a:ea typeface="微软雅黑" pitchFamily="34" charset="-122"/>
              </a:rPr>
              <a:t>WS/HTTP</a:t>
            </a:r>
          </a:p>
        </p:txBody>
      </p:sp>
      <p:cxnSp>
        <p:nvCxnSpPr>
          <p:cNvPr id="310329" name="AutoShape 16"/>
          <p:cNvCxnSpPr>
            <a:cxnSpLocks noChangeShapeType="1"/>
            <a:stCxn id="39" idx="3"/>
            <a:endCxn id="1711116" idx="1"/>
          </p:cNvCxnSpPr>
          <p:nvPr/>
        </p:nvCxnSpPr>
        <p:spPr bwMode="auto">
          <a:xfrm>
            <a:off x="2384892" y="5137150"/>
            <a:ext cx="715636" cy="261938"/>
          </a:xfrm>
          <a:prstGeom prst="bentConnector3">
            <a:avLst>
              <a:gd name="adj1" fmla="val 50000"/>
            </a:avLst>
          </a:prstGeom>
          <a:noFill/>
          <a:ln w="9525">
            <a:solidFill>
              <a:srgbClr val="000000"/>
            </a:solidFill>
            <a:miter lim="800000"/>
            <a:headEnd/>
            <a:tailEnd type="triangle" w="med" len="med"/>
          </a:ln>
        </p:spPr>
      </p:cxnSp>
      <p:sp>
        <p:nvSpPr>
          <p:cNvPr id="1711126" name="Rectangle 22"/>
          <p:cNvSpPr>
            <a:spLocks noChangeArrowheads="1"/>
          </p:cNvSpPr>
          <p:nvPr/>
        </p:nvSpPr>
        <p:spPr bwMode="auto">
          <a:xfrm>
            <a:off x="3330072" y="4848226"/>
            <a:ext cx="1854915" cy="574675"/>
          </a:xfrm>
          <a:prstGeom prst="rect">
            <a:avLst/>
          </a:prstGeom>
          <a:noFill/>
          <a:ln w="9525" algn="ctr">
            <a:solidFill>
              <a:schemeClr val="tx1"/>
            </a:solidFill>
            <a:miter lim="800000"/>
            <a:headEnd/>
            <a:tailEnd/>
          </a:ln>
        </p:spPr>
        <p:txBody>
          <a:bodyPr anchor="b"/>
          <a:lstStyle/>
          <a:p>
            <a:r>
              <a:rPr lang="en-US" altLang="zh-CN" sz="1000">
                <a:effectLst>
                  <a:outerShdw blurRad="38100" dist="38100" dir="2700000" algn="tl">
                    <a:srgbClr val="C0C0C0"/>
                  </a:outerShdw>
                </a:effectLst>
                <a:latin typeface="微软雅黑" pitchFamily="34" charset="-122"/>
                <a:ea typeface="微软雅黑" pitchFamily="34" charset="-122"/>
              </a:rPr>
              <a:t>BPS Process Server</a:t>
            </a:r>
          </a:p>
        </p:txBody>
      </p:sp>
      <p:sp>
        <p:nvSpPr>
          <p:cNvPr id="1711129" name="Rectangle 25"/>
          <p:cNvSpPr>
            <a:spLocks noChangeArrowheads="1"/>
          </p:cNvSpPr>
          <p:nvPr/>
        </p:nvSpPr>
        <p:spPr bwMode="auto">
          <a:xfrm>
            <a:off x="3829667" y="4908550"/>
            <a:ext cx="1316501" cy="228600"/>
          </a:xfrm>
          <a:prstGeom prst="rect">
            <a:avLst/>
          </a:prstGeom>
          <a:solidFill>
            <a:srgbClr val="00FF00"/>
          </a:solidFill>
          <a:ln w="9525" algn="ctr">
            <a:solidFill>
              <a:srgbClr val="000000"/>
            </a:solidFill>
            <a:miter lim="800000"/>
            <a:headEnd/>
            <a:tailEnd/>
          </a:ln>
        </p:spPr>
        <p:txBody>
          <a:bodyPr/>
          <a:lstStyle/>
          <a:p>
            <a:r>
              <a:rPr lang="en-US" altLang="zh-CN" sz="1000">
                <a:effectLst>
                  <a:outerShdw blurRad="38100" dist="38100" dir="2700000" algn="tl">
                    <a:srgbClr val="FFFFFF"/>
                  </a:outerShdw>
                </a:effectLst>
                <a:latin typeface="微软雅黑" pitchFamily="34" charset="-122"/>
                <a:ea typeface="微软雅黑" pitchFamily="34" charset="-122"/>
              </a:rPr>
              <a:t>BPS Engine</a:t>
            </a:r>
          </a:p>
        </p:txBody>
      </p:sp>
      <p:sp>
        <p:nvSpPr>
          <p:cNvPr id="310332" name="AutoShape 26"/>
          <p:cNvSpPr>
            <a:spLocks noChangeArrowheads="1"/>
          </p:cNvSpPr>
          <p:nvPr/>
        </p:nvSpPr>
        <p:spPr bwMode="auto">
          <a:xfrm>
            <a:off x="6050840" y="5556250"/>
            <a:ext cx="909735" cy="465138"/>
          </a:xfrm>
          <a:prstGeom prst="flowChartMagneticDisk">
            <a:avLst/>
          </a:prstGeom>
          <a:solidFill>
            <a:srgbClr val="008000"/>
          </a:solidFill>
          <a:ln w="9525">
            <a:solidFill>
              <a:srgbClr val="000000"/>
            </a:solidFill>
            <a:round/>
            <a:headEnd/>
            <a:tailEnd/>
          </a:ln>
          <a:effectLst/>
        </p:spPr>
        <p:txBody>
          <a:bodyPr lIns="0" rIns="0"/>
          <a:lstStyle/>
          <a:p>
            <a:pPr algn="ctr"/>
            <a:r>
              <a:rPr lang="en-US" altLang="zh-CN" sz="1200" b="1">
                <a:solidFill>
                  <a:schemeClr val="bg1"/>
                </a:solidFill>
                <a:latin typeface="微软雅黑" pitchFamily="34" charset="-122"/>
                <a:ea typeface="微软雅黑" pitchFamily="34" charset="-122"/>
              </a:rPr>
              <a:t>BPS</a:t>
            </a:r>
            <a:r>
              <a:rPr lang="zh-CN" altLang="en-US" sz="1200" b="1">
                <a:solidFill>
                  <a:schemeClr val="bg1"/>
                </a:solidFill>
                <a:latin typeface="微软雅黑" pitchFamily="34" charset="-122"/>
                <a:ea typeface="微软雅黑" pitchFamily="34" charset="-122"/>
              </a:rPr>
              <a:t>数据库</a:t>
            </a:r>
          </a:p>
        </p:txBody>
      </p:sp>
      <p:cxnSp>
        <p:nvCxnSpPr>
          <p:cNvPr id="310333" name="AutoShape 29"/>
          <p:cNvCxnSpPr>
            <a:cxnSpLocks noChangeShapeType="1"/>
            <a:stCxn id="1711129" idx="3"/>
            <a:endCxn id="310332" idx="2"/>
          </p:cNvCxnSpPr>
          <p:nvPr/>
        </p:nvCxnSpPr>
        <p:spPr bwMode="auto">
          <a:xfrm>
            <a:off x="5146167" y="5022851"/>
            <a:ext cx="904672" cy="766763"/>
          </a:xfrm>
          <a:prstGeom prst="bentConnector3">
            <a:avLst>
              <a:gd name="adj1" fmla="val 50000"/>
            </a:avLst>
          </a:prstGeom>
          <a:noFill/>
          <a:ln w="25400">
            <a:solidFill>
              <a:schemeClr val="tx1"/>
            </a:solidFill>
            <a:miter lim="800000"/>
            <a:headEnd/>
            <a:tailEnd type="triangle" w="med" len="med"/>
          </a:ln>
        </p:spPr>
      </p:cxnSp>
      <p:sp>
        <p:nvSpPr>
          <p:cNvPr id="4" name="Rectangle 5"/>
          <p:cNvSpPr>
            <a:spLocks noChangeArrowheads="1"/>
          </p:cNvSpPr>
          <p:nvPr/>
        </p:nvSpPr>
        <p:spPr bwMode="gray">
          <a:xfrm>
            <a:off x="376385" y="4418013"/>
            <a:ext cx="2219484" cy="1871662"/>
          </a:xfrm>
          <a:prstGeom prst="rect">
            <a:avLst/>
          </a:prstGeom>
          <a:noFill/>
          <a:ln w="6350" algn="ctr">
            <a:solidFill>
              <a:schemeClr val="tx1"/>
            </a:solidFill>
            <a:prstDash val="dash"/>
            <a:miter lim="800000"/>
            <a:headEnd/>
            <a:tailEnd/>
          </a:ln>
        </p:spPr>
        <p:txBody>
          <a:bodyPr wrap="none"/>
          <a:lstStyle/>
          <a:p>
            <a:r>
              <a:rPr lang="zh-CN" altLang="en-US" sz="1200" b="1">
                <a:effectLst>
                  <a:outerShdw blurRad="38100" dist="38100" dir="2700000" algn="tl">
                    <a:srgbClr val="C0C0C0"/>
                  </a:outerShdw>
                </a:effectLst>
                <a:latin typeface="微软雅黑" pitchFamily="34" charset="-122"/>
                <a:ea typeface="微软雅黑" pitchFamily="34" charset="-122"/>
              </a:rPr>
              <a:t>业务应用</a:t>
            </a:r>
            <a:endParaRPr lang="en-US" altLang="zh-CN" sz="1200" b="1">
              <a:effectLst>
                <a:outerShdw blurRad="38100" dist="38100" dir="2700000" algn="tl">
                  <a:srgbClr val="C0C0C0"/>
                </a:outerShdw>
              </a:effectLst>
              <a:latin typeface="微软雅黑" pitchFamily="34" charset="-122"/>
              <a:ea typeface="微软雅黑" pitchFamily="34" charset="-122"/>
            </a:endParaRPr>
          </a:p>
        </p:txBody>
      </p:sp>
      <p:sp>
        <p:nvSpPr>
          <p:cNvPr id="310335" name="Rectangle 35"/>
          <p:cNvSpPr>
            <a:spLocks noChangeArrowheads="1"/>
          </p:cNvSpPr>
          <p:nvPr/>
        </p:nvSpPr>
        <p:spPr bwMode="auto">
          <a:xfrm>
            <a:off x="6545371" y="4437064"/>
            <a:ext cx="2832164" cy="936625"/>
          </a:xfrm>
          <a:prstGeom prst="rect">
            <a:avLst/>
          </a:prstGeom>
          <a:noFill/>
          <a:ln w="9525" algn="ctr">
            <a:noFill/>
            <a:miter lim="800000"/>
            <a:headEnd/>
            <a:tailEnd/>
          </a:ln>
          <a:effectLst/>
        </p:spPr>
        <p:txBody>
          <a:bodyPr/>
          <a:lstStyle/>
          <a:p>
            <a:pPr marL="342900" indent="-342900" eaLnBrk="0" hangingPunct="0">
              <a:lnSpc>
                <a:spcPct val="80000"/>
              </a:lnSpc>
              <a:spcBef>
                <a:spcPct val="20000"/>
              </a:spcBef>
              <a:buClr>
                <a:srgbClr val="0066FF"/>
              </a:buClr>
              <a:buSzPct val="85000"/>
              <a:buFont typeface="Wingdings" pitchFamily="2" charset="2"/>
              <a:buChar char="l"/>
            </a:pPr>
            <a:r>
              <a:rPr lang="zh-CN" altLang="en-US" sz="1600" b="1">
                <a:latin typeface="微软雅黑" pitchFamily="34" charset="-122"/>
                <a:ea typeface="微软雅黑" pitchFamily="34" charset="-122"/>
              </a:rPr>
              <a:t>流程引擎独立部署在应用之外</a:t>
            </a:r>
            <a:endParaRPr lang="en-US" altLang="zh-CN" sz="1600" b="1">
              <a:latin typeface="微软雅黑" pitchFamily="34" charset="-122"/>
              <a:ea typeface="微软雅黑" pitchFamily="34" charset="-122"/>
            </a:endParaRPr>
          </a:p>
          <a:p>
            <a:pPr marL="342900" indent="-342900" eaLnBrk="0" hangingPunct="0">
              <a:lnSpc>
                <a:spcPct val="80000"/>
              </a:lnSpc>
              <a:spcBef>
                <a:spcPct val="20000"/>
              </a:spcBef>
              <a:buClr>
                <a:srgbClr val="0066FF"/>
              </a:buClr>
              <a:buSzPct val="85000"/>
              <a:buFont typeface="Wingdings" pitchFamily="2" charset="2"/>
              <a:buChar char="l"/>
            </a:pPr>
            <a:r>
              <a:rPr lang="zh-CN" altLang="en-US" sz="1600" b="1">
                <a:latin typeface="微软雅黑" pitchFamily="34" charset="-122"/>
                <a:ea typeface="微软雅黑" pitchFamily="34" charset="-122"/>
              </a:rPr>
              <a:t>支持</a:t>
            </a:r>
            <a:r>
              <a:rPr lang="en-US" altLang="zh-CN" sz="1600" b="1">
                <a:latin typeface="微软雅黑" pitchFamily="34" charset="-122"/>
                <a:ea typeface="微软雅黑" pitchFamily="34" charset="-122"/>
              </a:rPr>
              <a:t>HTTP</a:t>
            </a:r>
            <a:r>
              <a:rPr lang="zh-CN" altLang="en-US" sz="1600" b="1">
                <a:latin typeface="微软雅黑" pitchFamily="34" charset="-122"/>
                <a:ea typeface="微软雅黑" pitchFamily="34" charset="-122"/>
              </a:rPr>
              <a:t>、</a:t>
            </a:r>
            <a:r>
              <a:rPr lang="en-US" altLang="zh-CN" sz="1600" b="1">
                <a:latin typeface="微软雅黑" pitchFamily="34" charset="-122"/>
                <a:ea typeface="微软雅黑" pitchFamily="34" charset="-122"/>
              </a:rPr>
              <a:t>EJB</a:t>
            </a:r>
            <a:r>
              <a:rPr lang="zh-CN" altLang="en-US" sz="1600" b="1">
                <a:latin typeface="微软雅黑" pitchFamily="34" charset="-122"/>
                <a:ea typeface="微软雅黑" pitchFamily="34" charset="-122"/>
              </a:rPr>
              <a:t>、</a:t>
            </a:r>
            <a:r>
              <a:rPr lang="en-US" altLang="zh-CN" sz="1600" b="1">
                <a:latin typeface="微软雅黑" pitchFamily="34" charset="-122"/>
                <a:ea typeface="微软雅黑" pitchFamily="34" charset="-122"/>
              </a:rPr>
              <a:t>SOAP</a:t>
            </a:r>
            <a:r>
              <a:rPr lang="zh-CN" altLang="en-US" sz="1600" b="1">
                <a:latin typeface="微软雅黑" pitchFamily="34" charset="-122"/>
                <a:ea typeface="微软雅黑" pitchFamily="34" charset="-122"/>
              </a:rPr>
              <a:t>等多种访问协议</a:t>
            </a:r>
            <a:endParaRPr lang="en-US" altLang="zh-CN" sz="1600" b="1">
              <a:latin typeface="微软雅黑" pitchFamily="34" charset="-122"/>
              <a:ea typeface="微软雅黑" pitchFamily="34" charset="-122"/>
            </a:endParaRPr>
          </a:p>
        </p:txBody>
      </p:sp>
      <p:sp>
        <p:nvSpPr>
          <p:cNvPr id="310336" name="AutoShape 26"/>
          <p:cNvSpPr>
            <a:spLocks noChangeArrowheads="1"/>
          </p:cNvSpPr>
          <p:nvPr/>
        </p:nvSpPr>
        <p:spPr bwMode="auto">
          <a:xfrm>
            <a:off x="1017757" y="5705475"/>
            <a:ext cx="1071766" cy="465138"/>
          </a:xfrm>
          <a:prstGeom prst="flowChartMagneticDisk">
            <a:avLst/>
          </a:prstGeom>
          <a:solidFill>
            <a:srgbClr val="00CCFF"/>
          </a:solidFill>
          <a:ln w="9525">
            <a:solidFill>
              <a:srgbClr val="000000"/>
            </a:solidFill>
            <a:round/>
            <a:headEnd/>
            <a:tailEnd/>
          </a:ln>
          <a:effectLst/>
        </p:spPr>
        <p:txBody>
          <a:bodyPr lIns="0" rIns="0"/>
          <a:lstStyle/>
          <a:p>
            <a:pPr algn="ctr"/>
            <a:r>
              <a:rPr lang="zh-CN" altLang="en-US" sz="1200" b="1">
                <a:latin typeface="微软雅黑" pitchFamily="34" charset="-122"/>
                <a:ea typeface="微软雅黑" pitchFamily="34" charset="-122"/>
              </a:rPr>
              <a:t>业务数据库</a:t>
            </a:r>
          </a:p>
        </p:txBody>
      </p:sp>
      <p:sp>
        <p:nvSpPr>
          <p:cNvPr id="39" name="Rectangle 4"/>
          <p:cNvSpPr>
            <a:spLocks noChangeArrowheads="1"/>
          </p:cNvSpPr>
          <p:nvPr/>
        </p:nvSpPr>
        <p:spPr bwMode="auto">
          <a:xfrm>
            <a:off x="713949" y="4848226"/>
            <a:ext cx="1670943" cy="576263"/>
          </a:xfrm>
          <a:prstGeom prst="rect">
            <a:avLst/>
          </a:prstGeom>
          <a:solidFill>
            <a:srgbClr val="FFFF99"/>
          </a:solidFill>
          <a:ln w="9525" algn="ctr">
            <a:solidFill>
              <a:schemeClr val="tx1"/>
            </a:solidFill>
            <a:miter lim="800000"/>
            <a:headEnd/>
            <a:tailEnd/>
          </a:ln>
          <a:effectLst/>
        </p:spPr>
        <p:txBody>
          <a:bodyPr wrap="none" anchor="ctr" anchorCtr="1"/>
          <a:lstStyle/>
          <a:p>
            <a:pPr algn="ctr"/>
            <a:r>
              <a:rPr lang="zh-CN" altLang="en-US" sz="1400" b="1">
                <a:effectLst>
                  <a:outerShdw blurRad="38100" dist="38100" dir="2700000" algn="tl">
                    <a:srgbClr val="FFFFFF"/>
                  </a:outerShdw>
                </a:effectLst>
                <a:latin typeface="微软雅黑" pitchFamily="34" charset="-122"/>
                <a:ea typeface="微软雅黑" pitchFamily="34" charset="-122"/>
              </a:rPr>
              <a:t>应用节点</a:t>
            </a:r>
          </a:p>
          <a:p>
            <a:pPr algn="ctr"/>
            <a:r>
              <a:rPr lang="zh-CN" altLang="en-US" sz="1400" b="1">
                <a:effectLst>
                  <a:outerShdw blurRad="38100" dist="38100" dir="2700000" algn="tl">
                    <a:srgbClr val="FFFFFF"/>
                  </a:outerShdw>
                </a:effectLst>
                <a:latin typeface="微软雅黑" pitchFamily="34" charset="-122"/>
                <a:ea typeface="微软雅黑" pitchFamily="34" charset="-122"/>
              </a:rPr>
              <a:t>（</a:t>
            </a:r>
            <a:r>
              <a:rPr lang="en-US" altLang="zh-CN" sz="1400" b="1">
                <a:effectLst>
                  <a:outerShdw blurRad="38100" dist="38100" dir="2700000" algn="tl">
                    <a:srgbClr val="FFFFFF"/>
                  </a:outerShdw>
                </a:effectLst>
                <a:latin typeface="微软雅黑" pitchFamily="34" charset="-122"/>
                <a:ea typeface="微软雅黑" pitchFamily="34" charset="-122"/>
              </a:rPr>
              <a:t>WebApp</a:t>
            </a:r>
            <a:r>
              <a:rPr lang="zh-CN" altLang="en-US" sz="1400" b="1">
                <a:effectLst>
                  <a:outerShdw blurRad="38100" dist="38100" dir="2700000" algn="tl">
                    <a:srgbClr val="FFFFFF"/>
                  </a:outerShdw>
                </a:effectLst>
                <a:latin typeface="微软雅黑" pitchFamily="34" charset="-122"/>
                <a:ea typeface="微软雅黑" pitchFamily="34" charset="-122"/>
              </a:rPr>
              <a:t>）</a:t>
            </a:r>
            <a:endParaRPr lang="en-US" altLang="zh-CN" sz="1400" b="1">
              <a:effectLst>
                <a:outerShdw blurRad="38100" dist="38100" dir="2700000" algn="tl">
                  <a:srgbClr val="FFFFFF"/>
                </a:outerShdw>
              </a:effectLst>
              <a:latin typeface="微软雅黑" pitchFamily="34" charset="-122"/>
              <a:ea typeface="微软雅黑" pitchFamily="34" charset="-122"/>
            </a:endParaRPr>
          </a:p>
        </p:txBody>
      </p:sp>
      <p:sp>
        <p:nvSpPr>
          <p:cNvPr id="5" name="标题 1"/>
          <p:cNvSpPr>
            <a:spLocks/>
          </p:cNvSpPr>
          <p:nvPr/>
        </p:nvSpPr>
        <p:spPr bwMode="auto">
          <a:xfrm>
            <a:off x="37132" y="3716338"/>
            <a:ext cx="4287066" cy="576262"/>
          </a:xfrm>
          <a:prstGeom prst="rect">
            <a:avLst/>
          </a:prstGeom>
          <a:noFill/>
          <a:ln w="9525">
            <a:noFill/>
            <a:miter lim="800000"/>
            <a:headEnd/>
            <a:tailEnd/>
          </a:ln>
        </p:spPr>
        <p:txBody>
          <a:bodyPr anchor="ctr"/>
          <a:lstStyle/>
          <a:p>
            <a:r>
              <a:rPr lang="zh-CN" altLang="en-US" sz="1800" b="1" dirty="0">
                <a:solidFill>
                  <a:srgbClr val="00B0F0"/>
                </a:solidFill>
                <a:latin typeface="微软雅黑" pitchFamily="34" charset="-122"/>
                <a:ea typeface="微软雅黑" pitchFamily="34" charset="-122"/>
              </a:rPr>
              <a:t>“独立式部署”模式：</a:t>
            </a:r>
          </a:p>
        </p:txBody>
      </p:sp>
    </p:spTree>
    <p:extLst>
      <p:ext uri="{BB962C8B-B14F-4D97-AF65-F5344CB8AC3E}">
        <p14:creationId xmlns:p14="http://schemas.microsoft.com/office/powerpoint/2010/main" val="122101495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a:t>
            </a:r>
            <a:r>
              <a:rPr lang="zh-CN" altLang="en-US" dirty="0" smtClean="0"/>
              <a:t>－支持高并发短流程</a:t>
            </a:r>
            <a:endParaRPr lang="zh-CN" altLang="en-US" dirty="0"/>
          </a:p>
        </p:txBody>
      </p:sp>
      <p:pic>
        <p:nvPicPr>
          <p:cNvPr id="4" name="Picture 10"/>
          <p:cNvPicPr>
            <a:picLocks noChangeAspect="1" noChangeArrowheads="1"/>
          </p:cNvPicPr>
          <p:nvPr/>
        </p:nvPicPr>
        <p:blipFill>
          <a:blip r:embed="rId3" cstate="print"/>
          <a:srcRect/>
          <a:stretch>
            <a:fillRect/>
          </a:stretch>
        </p:blipFill>
        <p:spPr bwMode="auto">
          <a:xfrm>
            <a:off x="531633" y="1643050"/>
            <a:ext cx="5893872" cy="4438650"/>
          </a:xfrm>
          <a:prstGeom prst="rect">
            <a:avLst/>
          </a:prstGeom>
          <a:noFill/>
          <a:ln w="9525">
            <a:noFill/>
            <a:miter lim="800000"/>
            <a:headEnd/>
            <a:tailEnd/>
          </a:ln>
        </p:spPr>
      </p:pic>
      <p:pic>
        <p:nvPicPr>
          <p:cNvPr id="5" name="Picture 11"/>
          <p:cNvPicPr>
            <a:picLocks noChangeAspect="1" noChangeArrowheads="1"/>
          </p:cNvPicPr>
          <p:nvPr/>
        </p:nvPicPr>
        <p:blipFill>
          <a:blip r:embed="rId4" cstate="print"/>
          <a:srcRect/>
          <a:stretch>
            <a:fillRect/>
          </a:stretch>
        </p:blipFill>
        <p:spPr bwMode="auto">
          <a:xfrm>
            <a:off x="911395" y="2071678"/>
            <a:ext cx="7810542" cy="3357586"/>
          </a:xfrm>
          <a:prstGeom prst="rect">
            <a:avLst/>
          </a:prstGeom>
          <a:noFill/>
          <a:ln w="19050" algn="ctr">
            <a:solidFill>
              <a:srgbClr val="3366FF"/>
            </a:solidFill>
            <a:miter lim="800000"/>
            <a:headEnd/>
            <a:tailEnd/>
          </a:ln>
          <a:effectLst/>
        </p:spPr>
      </p:pic>
      <p:sp>
        <p:nvSpPr>
          <p:cNvPr id="7" name="TextBox 6"/>
          <p:cNvSpPr txBox="1"/>
          <p:nvPr/>
        </p:nvSpPr>
        <p:spPr>
          <a:xfrm>
            <a:off x="531633" y="1071546"/>
            <a:ext cx="8582631" cy="523220"/>
          </a:xfrm>
          <a:prstGeom prst="rect">
            <a:avLst/>
          </a:prstGeom>
          <a:noFill/>
        </p:spPr>
        <p:txBody>
          <a:bodyPr wrap="square" rtlCol="0">
            <a:spAutoFit/>
          </a:bodyPr>
          <a:lstStyle/>
          <a:p>
            <a:r>
              <a:rPr lang="en-US" altLang="zh-CN" sz="2800" b="1" dirty="0" smtClean="0">
                <a:solidFill>
                  <a:srgbClr val="FF0000"/>
                </a:solidFill>
                <a:latin typeface="华文细黑" pitchFamily="2" charset="-122"/>
                <a:ea typeface="华文细黑" pitchFamily="2" charset="-122"/>
              </a:rPr>
              <a:t>&gt;&gt; </a:t>
            </a:r>
            <a:r>
              <a:rPr lang="zh-CN" altLang="en-US" sz="2800" b="1" dirty="0" smtClean="0">
                <a:solidFill>
                  <a:srgbClr val="FF0000"/>
                </a:solidFill>
                <a:latin typeface="华文细黑" pitchFamily="2" charset="-122"/>
                <a:ea typeface="华文细黑" pitchFamily="2" charset="-122"/>
              </a:rPr>
              <a:t>支持日上百万级别的流程应用</a:t>
            </a:r>
            <a:endParaRPr lang="zh-CN" altLang="en-US" sz="2800" b="1" dirty="0">
              <a:solidFill>
                <a:srgbClr val="FF0000"/>
              </a:solidFill>
              <a:latin typeface="华文细黑" pitchFamily="2" charset="-122"/>
              <a:ea typeface="华文细黑" pitchFamily="2" charset="-122"/>
            </a:endParaRPr>
          </a:p>
        </p:txBody>
      </p:sp>
    </p:spTree>
    <p:extLst>
      <p:ext uri="{BB962C8B-B14F-4D97-AF65-F5344CB8AC3E}">
        <p14:creationId xmlns:p14="http://schemas.microsoft.com/office/powerpoint/2010/main" val="148843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ChangeArrowheads="1"/>
          </p:cNvSpPr>
          <p:nvPr/>
        </p:nvSpPr>
        <p:spPr bwMode="auto">
          <a:xfrm>
            <a:off x="727450" y="357166"/>
            <a:ext cx="8994400" cy="1123950"/>
          </a:xfrm>
          <a:prstGeom prst="rect">
            <a:avLst/>
          </a:prstGeom>
          <a:noFill/>
          <a:ln w="9525">
            <a:noFill/>
            <a:miter lim="800000"/>
            <a:headEnd/>
            <a:tailEnd/>
          </a:ln>
        </p:spPr>
        <p:txBody>
          <a:bodyPr anchor="ctr"/>
          <a:lstStyle/>
          <a:p>
            <a:pPr eaLnBrk="0" hangingPunct="0"/>
            <a: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Primeton BPS</a:t>
            </a:r>
            <a:r>
              <a:rPr lang="zh-CN" altLang="en-US"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管理监控与审计功能</a:t>
            </a:r>
            <a: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
            </a:r>
            <a:b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br>
            <a:r>
              <a:rPr lang="en-US" altLang="zh-CN"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a:t>
            </a:r>
            <a:r>
              <a:rPr lang="zh-CN" altLang="en-US" sz="2800" b="1" dirty="0" smtClean="0">
                <a:solidFill>
                  <a:srgbClr val="FF6600"/>
                </a:solidFill>
                <a:effectLst>
                  <a:outerShdw blurRad="38100" dist="38100" dir="2700000" algn="tl">
                    <a:srgbClr val="C0C0C0"/>
                  </a:outerShdw>
                </a:effectLst>
                <a:latin typeface="华文细黑" pitchFamily="2" charset="-122"/>
                <a:ea typeface="华文细黑" pitchFamily="2" charset="-122"/>
              </a:rPr>
              <a:t>深入跟踪流程执行，支持企业级的流程运维</a:t>
            </a:r>
            <a:endParaRPr lang="zh-CN" altLang="en-US" sz="2800" b="1" dirty="0">
              <a:solidFill>
                <a:srgbClr val="FF6600"/>
              </a:solidFill>
              <a:effectLst>
                <a:outerShdw blurRad="38100" dist="38100" dir="2700000" algn="tl">
                  <a:srgbClr val="C0C0C0"/>
                </a:outerShdw>
              </a:effectLst>
              <a:latin typeface="华文细黑" pitchFamily="2" charset="-122"/>
              <a:ea typeface="华文细黑" pitchFamily="2" charset="-122"/>
            </a:endParaRPr>
          </a:p>
        </p:txBody>
      </p:sp>
      <p:pic>
        <p:nvPicPr>
          <p:cNvPr id="6" name="Picture 39" descr="circular arrow clockwise green yellow gradient"/>
          <p:cNvPicPr>
            <a:picLocks noChangeAspect="1" noChangeArrowheads="1"/>
          </p:cNvPicPr>
          <p:nvPr/>
        </p:nvPicPr>
        <p:blipFill>
          <a:blip r:embed="rId3"/>
          <a:srcRect/>
          <a:stretch>
            <a:fillRect/>
          </a:stretch>
        </p:blipFill>
        <p:spPr bwMode="auto">
          <a:xfrm>
            <a:off x="1303021" y="2349518"/>
            <a:ext cx="6506551" cy="3775075"/>
          </a:xfrm>
          <a:prstGeom prst="rect">
            <a:avLst/>
          </a:prstGeom>
          <a:noFill/>
          <a:ln w="9525">
            <a:noFill/>
            <a:miter lim="800000"/>
            <a:headEnd/>
            <a:tailEnd/>
          </a:ln>
        </p:spPr>
      </p:pic>
      <p:grpSp>
        <p:nvGrpSpPr>
          <p:cNvPr id="2" name="Group 7"/>
          <p:cNvGrpSpPr>
            <a:grpSpLocks/>
          </p:cNvGrpSpPr>
          <p:nvPr/>
        </p:nvGrpSpPr>
        <p:grpSpPr bwMode="auto">
          <a:xfrm>
            <a:off x="3821249" y="2068530"/>
            <a:ext cx="1606806" cy="1411287"/>
            <a:chOff x="2240" y="1212"/>
            <a:chExt cx="952" cy="889"/>
          </a:xfrm>
        </p:grpSpPr>
        <p:grpSp>
          <p:nvGrpSpPr>
            <p:cNvPr id="3" name="Group 8"/>
            <p:cNvGrpSpPr>
              <a:grpSpLocks/>
            </p:cNvGrpSpPr>
            <p:nvPr/>
          </p:nvGrpSpPr>
          <p:grpSpPr bwMode="auto">
            <a:xfrm>
              <a:off x="2240" y="1212"/>
              <a:ext cx="952" cy="773"/>
              <a:chOff x="819" y="2932"/>
              <a:chExt cx="791" cy="635"/>
            </a:xfrm>
          </p:grpSpPr>
          <p:pic>
            <p:nvPicPr>
              <p:cNvPr id="10" name="Picture 43" descr="discpink"/>
              <p:cNvPicPr>
                <a:picLocks noChangeAspect="1" noChangeArrowheads="1"/>
              </p:cNvPicPr>
              <p:nvPr/>
            </p:nvPicPr>
            <p:blipFill>
              <a:blip r:embed="rId4"/>
              <a:srcRect/>
              <a:stretch>
                <a:fillRect/>
              </a:stretch>
            </p:blipFill>
            <p:spPr bwMode="auto">
              <a:xfrm>
                <a:off x="819" y="3043"/>
                <a:ext cx="791" cy="494"/>
              </a:xfrm>
              <a:prstGeom prst="rect">
                <a:avLst/>
              </a:prstGeom>
              <a:noFill/>
              <a:ln w="9525">
                <a:noFill/>
                <a:miter lim="800000"/>
                <a:headEnd/>
                <a:tailEnd/>
              </a:ln>
            </p:spPr>
          </p:pic>
          <p:grpSp>
            <p:nvGrpSpPr>
              <p:cNvPr id="4" name="Group 45"/>
              <p:cNvGrpSpPr>
                <a:grpSpLocks/>
              </p:cNvGrpSpPr>
              <p:nvPr/>
            </p:nvGrpSpPr>
            <p:grpSpPr bwMode="auto">
              <a:xfrm>
                <a:off x="1111" y="2932"/>
                <a:ext cx="425" cy="635"/>
                <a:chOff x="2185" y="2961"/>
                <a:chExt cx="687" cy="983"/>
              </a:xfrm>
            </p:grpSpPr>
            <p:pic>
              <p:nvPicPr>
                <p:cNvPr id="12" name="Picture 46" descr="flow"/>
                <p:cNvPicPr>
                  <a:picLocks noChangeAspect="1" noChangeArrowheads="1"/>
                </p:cNvPicPr>
                <p:nvPr/>
              </p:nvPicPr>
              <p:blipFill>
                <a:blip r:embed="rId5"/>
                <a:srcRect/>
                <a:stretch>
                  <a:fillRect/>
                </a:stretch>
              </p:blipFill>
              <p:spPr bwMode="auto">
                <a:xfrm>
                  <a:off x="2224" y="2961"/>
                  <a:ext cx="648" cy="983"/>
                </a:xfrm>
                <a:prstGeom prst="rect">
                  <a:avLst/>
                </a:prstGeom>
                <a:noFill/>
                <a:ln w="9525">
                  <a:noFill/>
                  <a:miter lim="800000"/>
                  <a:headEnd/>
                  <a:tailEnd/>
                </a:ln>
              </p:spPr>
            </p:pic>
            <p:pic>
              <p:nvPicPr>
                <p:cNvPr id="13" name="Picture 47" descr="tools"/>
                <p:cNvPicPr>
                  <a:picLocks noChangeAspect="1" noChangeArrowheads="1"/>
                </p:cNvPicPr>
                <p:nvPr/>
              </p:nvPicPr>
              <p:blipFill>
                <a:blip r:embed="rId6"/>
                <a:srcRect/>
                <a:stretch>
                  <a:fillRect/>
                </a:stretch>
              </p:blipFill>
              <p:spPr bwMode="auto">
                <a:xfrm>
                  <a:off x="2185" y="3206"/>
                  <a:ext cx="387" cy="574"/>
                </a:xfrm>
                <a:prstGeom prst="rect">
                  <a:avLst/>
                </a:prstGeom>
                <a:noFill/>
                <a:ln w="9525">
                  <a:noFill/>
                  <a:miter lim="800000"/>
                  <a:headEnd/>
                  <a:tailEnd/>
                </a:ln>
              </p:spPr>
            </p:pic>
          </p:grpSp>
        </p:grpSp>
        <p:sp>
          <p:nvSpPr>
            <p:cNvPr id="9" name="Rectangle 13"/>
            <p:cNvSpPr>
              <a:spLocks noChangeArrowheads="1"/>
            </p:cNvSpPr>
            <p:nvPr/>
          </p:nvSpPr>
          <p:spPr bwMode="auto">
            <a:xfrm>
              <a:off x="2349" y="1888"/>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建模与设计</a:t>
              </a:r>
              <a:endParaRPr lang="zh-CN" altLang="en-US" sz="1600" b="1" dirty="0">
                <a:ea typeface="微软雅黑" pitchFamily="34" charset="-122"/>
              </a:endParaRPr>
            </a:p>
          </p:txBody>
        </p:sp>
      </p:grpSp>
      <p:grpSp>
        <p:nvGrpSpPr>
          <p:cNvPr id="5" name="Group 14"/>
          <p:cNvGrpSpPr>
            <a:grpSpLocks/>
          </p:cNvGrpSpPr>
          <p:nvPr/>
        </p:nvGrpSpPr>
        <p:grpSpPr bwMode="auto">
          <a:xfrm>
            <a:off x="6403616" y="3576656"/>
            <a:ext cx="1647313" cy="1150938"/>
            <a:chOff x="3770" y="2162"/>
            <a:chExt cx="976" cy="725"/>
          </a:xfrm>
        </p:grpSpPr>
        <p:grpSp>
          <p:nvGrpSpPr>
            <p:cNvPr id="7" name="Group 15"/>
            <p:cNvGrpSpPr>
              <a:grpSpLocks/>
            </p:cNvGrpSpPr>
            <p:nvPr/>
          </p:nvGrpSpPr>
          <p:grpSpPr bwMode="auto">
            <a:xfrm>
              <a:off x="3770" y="2162"/>
              <a:ext cx="976" cy="591"/>
              <a:chOff x="3634" y="2159"/>
              <a:chExt cx="839" cy="545"/>
            </a:xfrm>
          </p:grpSpPr>
          <p:pic>
            <p:nvPicPr>
              <p:cNvPr id="17" name="Picture 51" descr="discpurple"/>
              <p:cNvPicPr>
                <a:picLocks noChangeAspect="1" noChangeArrowheads="1"/>
              </p:cNvPicPr>
              <p:nvPr/>
            </p:nvPicPr>
            <p:blipFill>
              <a:blip r:embed="rId7"/>
              <a:srcRect/>
              <a:stretch>
                <a:fillRect/>
              </a:stretch>
            </p:blipFill>
            <p:spPr bwMode="auto">
              <a:xfrm>
                <a:off x="3634" y="2180"/>
                <a:ext cx="839" cy="524"/>
              </a:xfrm>
              <a:prstGeom prst="rect">
                <a:avLst/>
              </a:prstGeom>
              <a:noFill/>
              <a:ln w="9525">
                <a:noFill/>
                <a:miter lim="800000"/>
                <a:headEnd/>
                <a:tailEnd/>
              </a:ln>
            </p:spPr>
          </p:pic>
          <p:grpSp>
            <p:nvGrpSpPr>
              <p:cNvPr id="8" name="Group 53"/>
              <p:cNvGrpSpPr>
                <a:grpSpLocks/>
              </p:cNvGrpSpPr>
              <p:nvPr/>
            </p:nvGrpSpPr>
            <p:grpSpPr bwMode="auto">
              <a:xfrm>
                <a:off x="3838" y="2159"/>
                <a:ext cx="625" cy="426"/>
                <a:chOff x="4336" y="3379"/>
                <a:chExt cx="929" cy="655"/>
              </a:xfrm>
            </p:grpSpPr>
            <p:grpSp>
              <p:nvGrpSpPr>
                <p:cNvPr id="11" name="Group 54"/>
                <p:cNvGrpSpPr>
                  <a:grpSpLocks/>
                </p:cNvGrpSpPr>
                <p:nvPr/>
              </p:nvGrpSpPr>
              <p:grpSpPr bwMode="auto">
                <a:xfrm>
                  <a:off x="4668" y="3379"/>
                  <a:ext cx="217" cy="275"/>
                  <a:chOff x="1225" y="1743"/>
                  <a:chExt cx="1152" cy="1457"/>
                </a:xfrm>
              </p:grpSpPr>
              <p:pic>
                <p:nvPicPr>
                  <p:cNvPr id="29" name="Picture 55" descr="server"/>
                  <p:cNvPicPr>
                    <a:picLocks noChangeAspect="1" noChangeArrowheads="1"/>
                  </p:cNvPicPr>
                  <p:nvPr/>
                </p:nvPicPr>
                <p:blipFill>
                  <a:blip r:embed="rId8"/>
                  <a:srcRect/>
                  <a:stretch>
                    <a:fillRect/>
                  </a:stretch>
                </p:blipFill>
                <p:spPr bwMode="auto">
                  <a:xfrm>
                    <a:off x="1225" y="1743"/>
                    <a:ext cx="1152" cy="1457"/>
                  </a:xfrm>
                  <a:prstGeom prst="rect">
                    <a:avLst/>
                  </a:prstGeom>
                  <a:noFill/>
                  <a:ln w="9525">
                    <a:noFill/>
                    <a:miter lim="800000"/>
                    <a:headEnd/>
                    <a:tailEnd/>
                  </a:ln>
                </p:spPr>
              </p:pic>
              <p:pic>
                <p:nvPicPr>
                  <p:cNvPr id="30" name="Picture 56" descr="data2"/>
                  <p:cNvPicPr>
                    <a:picLocks noChangeAspect="1" noChangeArrowheads="1"/>
                  </p:cNvPicPr>
                  <p:nvPr/>
                </p:nvPicPr>
                <p:blipFill>
                  <a:blip r:embed="rId9"/>
                  <a:srcRect/>
                  <a:stretch>
                    <a:fillRect/>
                  </a:stretch>
                </p:blipFill>
                <p:spPr bwMode="auto">
                  <a:xfrm>
                    <a:off x="1676" y="2424"/>
                    <a:ext cx="559" cy="714"/>
                  </a:xfrm>
                  <a:prstGeom prst="rect">
                    <a:avLst/>
                  </a:prstGeom>
                  <a:noFill/>
                  <a:ln w="9525">
                    <a:noFill/>
                    <a:miter lim="800000"/>
                    <a:headEnd/>
                    <a:tailEnd/>
                  </a:ln>
                </p:spPr>
              </p:pic>
            </p:grpSp>
            <p:pic>
              <p:nvPicPr>
                <p:cNvPr id="20" name="Picture 57" descr="red-shine"/>
                <p:cNvPicPr>
                  <a:picLocks noChangeAspect="1" noChangeArrowheads="1"/>
                </p:cNvPicPr>
                <p:nvPr/>
              </p:nvPicPr>
              <p:blipFill>
                <a:blip r:embed="rId10"/>
                <a:srcRect/>
                <a:stretch>
                  <a:fillRect/>
                </a:stretch>
              </p:blipFill>
              <p:spPr bwMode="auto">
                <a:xfrm>
                  <a:off x="4360" y="3479"/>
                  <a:ext cx="242" cy="319"/>
                </a:xfrm>
                <a:prstGeom prst="rect">
                  <a:avLst/>
                </a:prstGeom>
                <a:noFill/>
                <a:ln w="9525">
                  <a:noFill/>
                  <a:miter lim="800000"/>
                  <a:headEnd/>
                  <a:tailEnd/>
                </a:ln>
              </p:spPr>
            </p:pic>
            <p:grpSp>
              <p:nvGrpSpPr>
                <p:cNvPr id="14" name="Group 58"/>
                <p:cNvGrpSpPr>
                  <a:grpSpLocks/>
                </p:cNvGrpSpPr>
                <p:nvPr/>
              </p:nvGrpSpPr>
              <p:grpSpPr bwMode="auto">
                <a:xfrm>
                  <a:off x="4940" y="3514"/>
                  <a:ext cx="325" cy="429"/>
                  <a:chOff x="3288" y="2134"/>
                  <a:chExt cx="1152" cy="1524"/>
                </a:xfrm>
              </p:grpSpPr>
              <p:pic>
                <p:nvPicPr>
                  <p:cNvPr id="27" name="Picture 59" descr="server"/>
                  <p:cNvPicPr>
                    <a:picLocks noChangeAspect="1" noChangeArrowheads="1"/>
                  </p:cNvPicPr>
                  <p:nvPr/>
                </p:nvPicPr>
                <p:blipFill>
                  <a:blip r:embed="rId11"/>
                  <a:srcRect/>
                  <a:stretch>
                    <a:fillRect/>
                  </a:stretch>
                </p:blipFill>
                <p:spPr bwMode="auto">
                  <a:xfrm>
                    <a:off x="3288" y="2134"/>
                    <a:ext cx="1152" cy="1457"/>
                  </a:xfrm>
                  <a:prstGeom prst="rect">
                    <a:avLst/>
                  </a:prstGeom>
                  <a:noFill/>
                  <a:ln w="9525">
                    <a:noFill/>
                    <a:miter lim="800000"/>
                    <a:headEnd/>
                    <a:tailEnd/>
                  </a:ln>
                </p:spPr>
              </p:pic>
              <p:pic>
                <p:nvPicPr>
                  <p:cNvPr id="28" name="Picture 60" descr="globe"/>
                  <p:cNvPicPr>
                    <a:picLocks noChangeAspect="1" noChangeArrowheads="1"/>
                  </p:cNvPicPr>
                  <p:nvPr/>
                </p:nvPicPr>
                <p:blipFill>
                  <a:blip r:embed="rId12"/>
                  <a:srcRect/>
                  <a:stretch>
                    <a:fillRect/>
                  </a:stretch>
                </p:blipFill>
                <p:spPr bwMode="auto">
                  <a:xfrm>
                    <a:off x="3612" y="2822"/>
                    <a:ext cx="717" cy="836"/>
                  </a:xfrm>
                  <a:prstGeom prst="rect">
                    <a:avLst/>
                  </a:prstGeom>
                  <a:noFill/>
                  <a:ln w="9525">
                    <a:noFill/>
                    <a:miter lim="800000"/>
                    <a:headEnd/>
                    <a:tailEnd/>
                  </a:ln>
                </p:spPr>
              </p:pic>
            </p:grpSp>
            <p:pic>
              <p:nvPicPr>
                <p:cNvPr id="22" name="Picture 61" descr="binary"/>
                <p:cNvPicPr>
                  <a:picLocks noChangeAspect="1" noChangeArrowheads="1"/>
                </p:cNvPicPr>
                <p:nvPr/>
              </p:nvPicPr>
              <p:blipFill>
                <a:blip r:embed="rId13"/>
                <a:srcRect/>
                <a:stretch>
                  <a:fillRect/>
                </a:stretch>
              </p:blipFill>
              <p:spPr bwMode="auto">
                <a:xfrm rot="-2389038">
                  <a:off x="4860" y="3408"/>
                  <a:ext cx="135" cy="369"/>
                </a:xfrm>
                <a:prstGeom prst="rect">
                  <a:avLst/>
                </a:prstGeom>
                <a:noFill/>
                <a:ln w="9525">
                  <a:noFill/>
                  <a:miter lim="800000"/>
                  <a:headEnd/>
                  <a:tailEnd/>
                </a:ln>
              </p:spPr>
            </p:pic>
            <p:pic>
              <p:nvPicPr>
                <p:cNvPr id="23" name="Picture 62" descr="binary"/>
                <p:cNvPicPr>
                  <a:picLocks noChangeAspect="1" noChangeArrowheads="1"/>
                </p:cNvPicPr>
                <p:nvPr/>
              </p:nvPicPr>
              <p:blipFill>
                <a:blip r:embed="rId14"/>
                <a:srcRect/>
                <a:stretch>
                  <a:fillRect/>
                </a:stretch>
              </p:blipFill>
              <p:spPr bwMode="auto">
                <a:xfrm rot="3341800">
                  <a:off x="4841" y="3578"/>
                  <a:ext cx="174" cy="475"/>
                </a:xfrm>
                <a:prstGeom prst="rect">
                  <a:avLst/>
                </a:prstGeom>
                <a:noFill/>
                <a:ln w="9525">
                  <a:noFill/>
                  <a:miter lim="800000"/>
                  <a:headEnd/>
                  <a:tailEnd/>
                </a:ln>
              </p:spPr>
            </p:pic>
            <p:pic>
              <p:nvPicPr>
                <p:cNvPr id="24" name="Picture 63" descr="binary"/>
                <p:cNvPicPr>
                  <a:picLocks noChangeAspect="1" noChangeArrowheads="1"/>
                </p:cNvPicPr>
                <p:nvPr/>
              </p:nvPicPr>
              <p:blipFill>
                <a:blip r:embed="rId15"/>
                <a:srcRect/>
                <a:stretch>
                  <a:fillRect/>
                </a:stretch>
              </p:blipFill>
              <p:spPr bwMode="auto">
                <a:xfrm rot="3826459">
                  <a:off x="4536" y="3397"/>
                  <a:ext cx="125" cy="342"/>
                </a:xfrm>
                <a:prstGeom prst="rect">
                  <a:avLst/>
                </a:prstGeom>
                <a:noFill/>
                <a:ln w="9525">
                  <a:noFill/>
                  <a:miter lim="800000"/>
                  <a:headEnd/>
                  <a:tailEnd/>
                </a:ln>
              </p:spPr>
            </p:pic>
            <p:pic>
              <p:nvPicPr>
                <p:cNvPr id="25" name="Picture 64" descr="binary"/>
                <p:cNvPicPr>
                  <a:picLocks noChangeAspect="1" noChangeArrowheads="1"/>
                </p:cNvPicPr>
                <p:nvPr/>
              </p:nvPicPr>
              <p:blipFill>
                <a:blip r:embed="rId14"/>
                <a:srcRect/>
                <a:stretch>
                  <a:fillRect/>
                </a:stretch>
              </p:blipFill>
              <p:spPr bwMode="auto">
                <a:xfrm rot="-2825715">
                  <a:off x="4487" y="3541"/>
                  <a:ext cx="174" cy="475"/>
                </a:xfrm>
                <a:prstGeom prst="rect">
                  <a:avLst/>
                </a:prstGeom>
                <a:noFill/>
                <a:ln w="9525">
                  <a:noFill/>
                  <a:miter lim="800000"/>
                  <a:headEnd/>
                  <a:tailEnd/>
                </a:ln>
              </p:spPr>
            </p:pic>
            <p:pic>
              <p:nvPicPr>
                <p:cNvPr id="26" name="Picture 65" descr="Orange-Shine"/>
                <p:cNvPicPr>
                  <a:picLocks noChangeAspect="1" noChangeArrowheads="1"/>
                </p:cNvPicPr>
                <p:nvPr/>
              </p:nvPicPr>
              <p:blipFill>
                <a:blip r:embed="rId16"/>
                <a:srcRect/>
                <a:stretch>
                  <a:fillRect/>
                </a:stretch>
              </p:blipFill>
              <p:spPr bwMode="auto">
                <a:xfrm>
                  <a:off x="4604" y="3623"/>
                  <a:ext cx="314" cy="411"/>
                </a:xfrm>
                <a:prstGeom prst="rect">
                  <a:avLst/>
                </a:prstGeom>
                <a:noFill/>
                <a:ln w="9525">
                  <a:noFill/>
                  <a:miter lim="800000"/>
                  <a:headEnd/>
                  <a:tailEnd/>
                </a:ln>
              </p:spPr>
            </p:pic>
          </p:grpSp>
        </p:grpSp>
        <p:sp>
          <p:nvSpPr>
            <p:cNvPr id="16" name="Rectangle 30"/>
            <p:cNvSpPr>
              <a:spLocks noChangeArrowheads="1"/>
            </p:cNvSpPr>
            <p:nvPr/>
          </p:nvSpPr>
          <p:spPr bwMode="auto">
            <a:xfrm>
              <a:off x="3891" y="2674"/>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部署与执行</a:t>
              </a:r>
              <a:endParaRPr lang="zh-CN" altLang="en-US" sz="1600" b="1" dirty="0">
                <a:ea typeface="微软雅黑" pitchFamily="34" charset="-122"/>
              </a:endParaRPr>
            </a:p>
          </p:txBody>
        </p:sp>
      </p:grpSp>
      <p:grpSp>
        <p:nvGrpSpPr>
          <p:cNvPr id="15" name="Group 31"/>
          <p:cNvGrpSpPr>
            <a:grpSpLocks/>
          </p:cNvGrpSpPr>
          <p:nvPr/>
        </p:nvGrpSpPr>
        <p:grpSpPr bwMode="auto">
          <a:xfrm>
            <a:off x="3829689" y="4868882"/>
            <a:ext cx="2000068" cy="1274763"/>
            <a:chOff x="2245" y="2976"/>
            <a:chExt cx="1185" cy="803"/>
          </a:xfrm>
        </p:grpSpPr>
        <p:grpSp>
          <p:nvGrpSpPr>
            <p:cNvPr id="18" name="Group 32"/>
            <p:cNvGrpSpPr>
              <a:grpSpLocks/>
            </p:cNvGrpSpPr>
            <p:nvPr/>
          </p:nvGrpSpPr>
          <p:grpSpPr bwMode="auto">
            <a:xfrm>
              <a:off x="2245" y="2976"/>
              <a:ext cx="1185" cy="681"/>
              <a:chOff x="2158" y="2931"/>
              <a:chExt cx="1088" cy="561"/>
            </a:xfrm>
          </p:grpSpPr>
          <p:pic>
            <p:nvPicPr>
              <p:cNvPr id="34" name="Picture 69" descr="discseagreen"/>
              <p:cNvPicPr>
                <a:picLocks noChangeAspect="1" noChangeArrowheads="1"/>
              </p:cNvPicPr>
              <p:nvPr/>
            </p:nvPicPr>
            <p:blipFill>
              <a:blip r:embed="rId17"/>
              <a:srcRect/>
              <a:stretch>
                <a:fillRect/>
              </a:stretch>
            </p:blipFill>
            <p:spPr bwMode="auto">
              <a:xfrm>
                <a:off x="2158" y="2975"/>
                <a:ext cx="828" cy="517"/>
              </a:xfrm>
              <a:prstGeom prst="rect">
                <a:avLst/>
              </a:prstGeom>
              <a:noFill/>
              <a:ln w="9525">
                <a:noFill/>
                <a:miter lim="800000"/>
                <a:headEnd/>
                <a:tailEnd/>
              </a:ln>
            </p:spPr>
          </p:pic>
          <p:grpSp>
            <p:nvGrpSpPr>
              <p:cNvPr id="19" name="Group 71"/>
              <p:cNvGrpSpPr>
                <a:grpSpLocks/>
              </p:cNvGrpSpPr>
              <p:nvPr/>
            </p:nvGrpSpPr>
            <p:grpSpPr bwMode="auto">
              <a:xfrm>
                <a:off x="2429" y="2931"/>
                <a:ext cx="817" cy="544"/>
                <a:chOff x="3562" y="2616"/>
                <a:chExt cx="1275" cy="818"/>
              </a:xfrm>
            </p:grpSpPr>
            <p:pic>
              <p:nvPicPr>
                <p:cNvPr id="36" name="Picture 72" descr="3 peice unequal Pie chart"/>
                <p:cNvPicPr>
                  <a:picLocks noChangeAspect="1" noChangeArrowheads="1"/>
                </p:cNvPicPr>
                <p:nvPr/>
              </p:nvPicPr>
              <p:blipFill>
                <a:blip r:embed="rId18"/>
                <a:srcRect/>
                <a:stretch>
                  <a:fillRect/>
                </a:stretch>
              </p:blipFill>
              <p:spPr bwMode="auto">
                <a:xfrm>
                  <a:off x="4019" y="2861"/>
                  <a:ext cx="417" cy="308"/>
                </a:xfrm>
                <a:prstGeom prst="rect">
                  <a:avLst/>
                </a:prstGeom>
                <a:noFill/>
                <a:ln w="9525">
                  <a:noFill/>
                  <a:miter lim="800000"/>
                  <a:headEnd/>
                  <a:tailEnd/>
                </a:ln>
              </p:spPr>
            </p:pic>
            <p:grpSp>
              <p:nvGrpSpPr>
                <p:cNvPr id="21" name="Group 73"/>
                <p:cNvGrpSpPr>
                  <a:grpSpLocks/>
                </p:cNvGrpSpPr>
                <p:nvPr/>
              </p:nvGrpSpPr>
              <p:grpSpPr bwMode="auto">
                <a:xfrm>
                  <a:off x="3562" y="2616"/>
                  <a:ext cx="606" cy="815"/>
                  <a:chOff x="1295" y="2461"/>
                  <a:chExt cx="606" cy="815"/>
                </a:xfrm>
              </p:grpSpPr>
              <p:pic>
                <p:nvPicPr>
                  <p:cNvPr id="39" name="Picture 74" descr="window"/>
                  <p:cNvPicPr>
                    <a:picLocks noChangeAspect="1" noChangeArrowheads="1"/>
                  </p:cNvPicPr>
                  <p:nvPr/>
                </p:nvPicPr>
                <p:blipFill>
                  <a:blip r:embed="rId19"/>
                  <a:srcRect/>
                  <a:stretch>
                    <a:fillRect/>
                  </a:stretch>
                </p:blipFill>
                <p:spPr bwMode="auto">
                  <a:xfrm>
                    <a:off x="1411" y="2461"/>
                    <a:ext cx="490" cy="735"/>
                  </a:xfrm>
                  <a:prstGeom prst="rect">
                    <a:avLst/>
                  </a:prstGeom>
                  <a:noFill/>
                  <a:ln w="9525">
                    <a:noFill/>
                    <a:miter lim="800000"/>
                    <a:headEnd/>
                    <a:tailEnd/>
                  </a:ln>
                </p:spPr>
              </p:pic>
              <p:pic>
                <p:nvPicPr>
                  <p:cNvPr id="40" name="Picture 75" descr="flow"/>
                  <p:cNvPicPr>
                    <a:picLocks noChangeAspect="1" noChangeArrowheads="1"/>
                  </p:cNvPicPr>
                  <p:nvPr/>
                </p:nvPicPr>
                <p:blipFill>
                  <a:blip r:embed="rId20"/>
                  <a:srcRect/>
                  <a:stretch>
                    <a:fillRect/>
                  </a:stretch>
                </p:blipFill>
                <p:spPr bwMode="auto">
                  <a:xfrm>
                    <a:off x="1295" y="2528"/>
                    <a:ext cx="494" cy="748"/>
                  </a:xfrm>
                  <a:prstGeom prst="rect">
                    <a:avLst/>
                  </a:prstGeom>
                  <a:noFill/>
                  <a:ln w="9525">
                    <a:noFill/>
                    <a:miter lim="800000"/>
                    <a:headEnd/>
                    <a:tailEnd/>
                  </a:ln>
                </p:spPr>
              </p:pic>
            </p:grpSp>
            <p:pic>
              <p:nvPicPr>
                <p:cNvPr id="38" name="Picture 76" descr="search"/>
                <p:cNvPicPr>
                  <a:picLocks noChangeAspect="1" noChangeArrowheads="1"/>
                </p:cNvPicPr>
                <p:nvPr/>
              </p:nvPicPr>
              <p:blipFill>
                <a:blip r:embed="rId21"/>
                <a:srcRect/>
                <a:stretch>
                  <a:fillRect/>
                </a:stretch>
              </p:blipFill>
              <p:spPr bwMode="auto">
                <a:xfrm rot="17434094" flipH="1">
                  <a:off x="3904" y="2501"/>
                  <a:ext cx="679" cy="1187"/>
                </a:xfrm>
                <a:prstGeom prst="rect">
                  <a:avLst/>
                </a:prstGeom>
                <a:noFill/>
                <a:ln w="9525">
                  <a:noFill/>
                  <a:miter lim="800000"/>
                  <a:headEnd/>
                  <a:tailEnd/>
                </a:ln>
              </p:spPr>
            </p:pic>
          </p:grpSp>
        </p:grpSp>
        <p:sp>
          <p:nvSpPr>
            <p:cNvPr id="33" name="Rectangle 40"/>
            <p:cNvSpPr>
              <a:spLocks noChangeArrowheads="1"/>
            </p:cNvSpPr>
            <p:nvPr/>
          </p:nvSpPr>
          <p:spPr bwMode="auto">
            <a:xfrm>
              <a:off x="2349" y="3566"/>
              <a:ext cx="717" cy="213"/>
            </a:xfrm>
            <a:prstGeom prst="rect">
              <a:avLst/>
            </a:prstGeom>
            <a:noFill/>
            <a:ln w="19050" algn="ctr">
              <a:noFill/>
              <a:miter lim="800000"/>
              <a:headEnd/>
              <a:tailEnd/>
            </a:ln>
          </p:spPr>
          <p:txBody>
            <a:bodyPr wrap="none">
              <a:spAutoFit/>
            </a:bodyPr>
            <a:lstStyle/>
            <a:p>
              <a:r>
                <a:rPr lang="zh-CN" altLang="en-US" sz="1600" b="1" dirty="0" smtClean="0">
                  <a:ea typeface="微软雅黑" pitchFamily="34" charset="-122"/>
                </a:rPr>
                <a:t>监控与</a:t>
              </a:r>
              <a:r>
                <a:rPr lang="zh-CN" altLang="en-US" sz="1600" b="1" dirty="0">
                  <a:ea typeface="微软雅黑" pitchFamily="34" charset="-122"/>
                </a:rPr>
                <a:t>分析</a:t>
              </a:r>
            </a:p>
          </p:txBody>
        </p:sp>
      </p:grpSp>
      <p:grpSp>
        <p:nvGrpSpPr>
          <p:cNvPr id="31" name="Group 41"/>
          <p:cNvGrpSpPr>
            <a:grpSpLocks/>
          </p:cNvGrpSpPr>
          <p:nvPr/>
        </p:nvGrpSpPr>
        <p:grpSpPr bwMode="auto">
          <a:xfrm>
            <a:off x="1335090" y="3494105"/>
            <a:ext cx="1652376" cy="1281112"/>
            <a:chOff x="767" y="2110"/>
            <a:chExt cx="979" cy="807"/>
          </a:xfrm>
        </p:grpSpPr>
        <p:grpSp>
          <p:nvGrpSpPr>
            <p:cNvPr id="32" name="Group 42"/>
            <p:cNvGrpSpPr>
              <a:grpSpLocks/>
            </p:cNvGrpSpPr>
            <p:nvPr/>
          </p:nvGrpSpPr>
          <p:grpSpPr bwMode="auto">
            <a:xfrm>
              <a:off x="767" y="2110"/>
              <a:ext cx="979" cy="638"/>
              <a:chOff x="767" y="2112"/>
              <a:chExt cx="881" cy="572"/>
            </a:xfrm>
          </p:grpSpPr>
          <p:pic>
            <p:nvPicPr>
              <p:cNvPr id="44" name="Picture 80" descr="disclightblue"/>
              <p:cNvPicPr>
                <a:picLocks noChangeAspect="1" noChangeArrowheads="1"/>
              </p:cNvPicPr>
              <p:nvPr/>
            </p:nvPicPr>
            <p:blipFill>
              <a:blip r:embed="rId22"/>
              <a:srcRect/>
              <a:stretch>
                <a:fillRect/>
              </a:stretch>
            </p:blipFill>
            <p:spPr bwMode="auto">
              <a:xfrm>
                <a:off x="767" y="2134"/>
                <a:ext cx="881" cy="550"/>
              </a:xfrm>
              <a:prstGeom prst="rect">
                <a:avLst/>
              </a:prstGeom>
              <a:noFill/>
              <a:ln w="9525">
                <a:noFill/>
                <a:miter lim="800000"/>
                <a:headEnd/>
                <a:tailEnd/>
              </a:ln>
            </p:spPr>
          </p:pic>
          <p:grpSp>
            <p:nvGrpSpPr>
              <p:cNvPr id="35" name="Group 82"/>
              <p:cNvGrpSpPr>
                <a:grpSpLocks/>
              </p:cNvGrpSpPr>
              <p:nvPr/>
            </p:nvGrpSpPr>
            <p:grpSpPr bwMode="auto">
              <a:xfrm>
                <a:off x="1021" y="2112"/>
                <a:ext cx="593" cy="565"/>
                <a:chOff x="1216" y="2443"/>
                <a:chExt cx="784" cy="814"/>
              </a:xfrm>
            </p:grpSpPr>
            <p:grpSp>
              <p:nvGrpSpPr>
                <p:cNvPr id="37" name="Group 83"/>
                <p:cNvGrpSpPr>
                  <a:grpSpLocks/>
                </p:cNvGrpSpPr>
                <p:nvPr/>
              </p:nvGrpSpPr>
              <p:grpSpPr bwMode="auto">
                <a:xfrm>
                  <a:off x="1521" y="2443"/>
                  <a:ext cx="479" cy="707"/>
                  <a:chOff x="1295" y="2461"/>
                  <a:chExt cx="606" cy="815"/>
                </a:xfrm>
              </p:grpSpPr>
              <p:pic>
                <p:nvPicPr>
                  <p:cNvPr id="51" name="Picture 84" descr="window"/>
                  <p:cNvPicPr>
                    <a:picLocks noChangeAspect="1" noChangeArrowheads="1"/>
                  </p:cNvPicPr>
                  <p:nvPr/>
                </p:nvPicPr>
                <p:blipFill>
                  <a:blip r:embed="rId23"/>
                  <a:srcRect/>
                  <a:stretch>
                    <a:fillRect/>
                  </a:stretch>
                </p:blipFill>
                <p:spPr bwMode="auto">
                  <a:xfrm>
                    <a:off x="1411" y="2461"/>
                    <a:ext cx="490" cy="735"/>
                  </a:xfrm>
                  <a:prstGeom prst="rect">
                    <a:avLst/>
                  </a:prstGeom>
                  <a:noFill/>
                  <a:ln w="9525">
                    <a:noFill/>
                    <a:miter lim="800000"/>
                    <a:headEnd/>
                    <a:tailEnd/>
                  </a:ln>
                </p:spPr>
              </p:pic>
              <p:pic>
                <p:nvPicPr>
                  <p:cNvPr id="52" name="Picture 85" descr="flow"/>
                  <p:cNvPicPr>
                    <a:picLocks noChangeAspect="1" noChangeArrowheads="1"/>
                  </p:cNvPicPr>
                  <p:nvPr/>
                </p:nvPicPr>
                <p:blipFill>
                  <a:blip r:embed="rId24"/>
                  <a:srcRect/>
                  <a:stretch>
                    <a:fillRect/>
                  </a:stretch>
                </p:blipFill>
                <p:spPr bwMode="auto">
                  <a:xfrm>
                    <a:off x="1295" y="2528"/>
                    <a:ext cx="494" cy="748"/>
                  </a:xfrm>
                  <a:prstGeom prst="rect">
                    <a:avLst/>
                  </a:prstGeom>
                  <a:noFill/>
                  <a:ln w="9525">
                    <a:noFill/>
                    <a:miter lim="800000"/>
                    <a:headEnd/>
                    <a:tailEnd/>
                  </a:ln>
                </p:spPr>
              </p:pic>
            </p:grpSp>
            <p:grpSp>
              <p:nvGrpSpPr>
                <p:cNvPr id="41" name="Group 86"/>
                <p:cNvGrpSpPr>
                  <a:grpSpLocks/>
                </p:cNvGrpSpPr>
                <p:nvPr/>
              </p:nvGrpSpPr>
              <p:grpSpPr bwMode="auto">
                <a:xfrm>
                  <a:off x="1216" y="2472"/>
                  <a:ext cx="531" cy="785"/>
                  <a:chOff x="1295" y="2461"/>
                  <a:chExt cx="606" cy="815"/>
                </a:xfrm>
              </p:grpSpPr>
              <p:pic>
                <p:nvPicPr>
                  <p:cNvPr id="49" name="Picture 87" descr="window"/>
                  <p:cNvPicPr>
                    <a:picLocks noChangeAspect="1" noChangeArrowheads="1"/>
                  </p:cNvPicPr>
                  <p:nvPr/>
                </p:nvPicPr>
                <p:blipFill>
                  <a:blip r:embed="rId25"/>
                  <a:srcRect/>
                  <a:stretch>
                    <a:fillRect/>
                  </a:stretch>
                </p:blipFill>
                <p:spPr bwMode="auto">
                  <a:xfrm>
                    <a:off x="1411" y="2461"/>
                    <a:ext cx="490" cy="735"/>
                  </a:xfrm>
                  <a:prstGeom prst="rect">
                    <a:avLst/>
                  </a:prstGeom>
                  <a:noFill/>
                  <a:ln w="9525">
                    <a:noFill/>
                    <a:miter lim="800000"/>
                    <a:headEnd/>
                    <a:tailEnd/>
                  </a:ln>
                </p:spPr>
              </p:pic>
              <p:pic>
                <p:nvPicPr>
                  <p:cNvPr id="50" name="Picture 88" descr="flow"/>
                  <p:cNvPicPr>
                    <a:picLocks noChangeAspect="1" noChangeArrowheads="1"/>
                  </p:cNvPicPr>
                  <p:nvPr/>
                </p:nvPicPr>
                <p:blipFill>
                  <a:blip r:embed="rId26"/>
                  <a:srcRect/>
                  <a:stretch>
                    <a:fillRect/>
                  </a:stretch>
                </p:blipFill>
                <p:spPr bwMode="auto">
                  <a:xfrm>
                    <a:off x="1295" y="2528"/>
                    <a:ext cx="494" cy="748"/>
                  </a:xfrm>
                  <a:prstGeom prst="rect">
                    <a:avLst/>
                  </a:prstGeom>
                  <a:noFill/>
                  <a:ln w="9525">
                    <a:noFill/>
                    <a:miter lim="800000"/>
                    <a:headEnd/>
                    <a:tailEnd/>
                  </a:ln>
                </p:spPr>
              </p:pic>
            </p:grpSp>
            <p:pic>
              <p:nvPicPr>
                <p:cNvPr id="48" name="Picture 89" descr="aroundarrow"/>
                <p:cNvPicPr>
                  <a:picLocks noChangeAspect="1" noChangeArrowheads="1"/>
                </p:cNvPicPr>
                <p:nvPr/>
              </p:nvPicPr>
              <p:blipFill>
                <a:blip r:embed="rId27"/>
                <a:srcRect/>
                <a:stretch>
                  <a:fillRect/>
                </a:stretch>
              </p:blipFill>
              <p:spPr bwMode="auto">
                <a:xfrm rot="1818758">
                  <a:off x="1315" y="2657"/>
                  <a:ext cx="549" cy="306"/>
                </a:xfrm>
                <a:prstGeom prst="rect">
                  <a:avLst/>
                </a:prstGeom>
                <a:noFill/>
                <a:ln w="9525">
                  <a:noFill/>
                  <a:miter lim="800000"/>
                  <a:headEnd/>
                  <a:tailEnd/>
                </a:ln>
              </p:spPr>
            </p:pic>
          </p:grpSp>
        </p:grpSp>
        <p:sp>
          <p:nvSpPr>
            <p:cNvPr id="43" name="Rectangle 52"/>
            <p:cNvSpPr>
              <a:spLocks noChangeArrowheads="1"/>
            </p:cNvSpPr>
            <p:nvPr/>
          </p:nvSpPr>
          <p:spPr bwMode="auto">
            <a:xfrm>
              <a:off x="897" y="2704"/>
              <a:ext cx="717" cy="213"/>
            </a:xfrm>
            <a:prstGeom prst="rect">
              <a:avLst/>
            </a:prstGeom>
            <a:noFill/>
            <a:ln w="19050" algn="ctr">
              <a:noFill/>
              <a:miter lim="800000"/>
              <a:headEnd/>
              <a:tailEnd/>
            </a:ln>
          </p:spPr>
          <p:txBody>
            <a:bodyPr wrap="none">
              <a:spAutoFit/>
            </a:bodyPr>
            <a:lstStyle/>
            <a:p>
              <a:r>
                <a:rPr lang="zh-CN" altLang="en-US" sz="1600" b="1" dirty="0">
                  <a:solidFill>
                    <a:srgbClr val="FF0000"/>
                  </a:solidFill>
                  <a:ea typeface="微软雅黑" pitchFamily="34" charset="-122"/>
                </a:rPr>
                <a:t>优化与调整</a:t>
              </a:r>
            </a:p>
          </p:txBody>
        </p:sp>
      </p:grpSp>
      <p:sp>
        <p:nvSpPr>
          <p:cNvPr id="53" name="Rectangle 29"/>
          <p:cNvSpPr>
            <a:spLocks noChangeArrowheads="1"/>
          </p:cNvSpPr>
          <p:nvPr/>
        </p:nvSpPr>
        <p:spPr bwMode="auto">
          <a:xfrm>
            <a:off x="5392592" y="5214951"/>
            <a:ext cx="3265957" cy="1384995"/>
          </a:xfrm>
          <a:prstGeom prst="rect">
            <a:avLst/>
          </a:prstGeom>
          <a:solidFill>
            <a:srgbClr val="FFFF99"/>
          </a:solidFill>
          <a:ln w="25400" algn="ctr">
            <a:solidFill>
              <a:srgbClr val="3366FF"/>
            </a:solidFill>
            <a:miter lim="800000"/>
            <a:headEnd/>
            <a:tailEnd/>
          </a:ln>
        </p:spPr>
        <p:txBody>
          <a:bodyPr wrap="square">
            <a:spAutoFit/>
          </a:bodyPr>
          <a:lstStyle/>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3.1</a:t>
            </a:r>
            <a:r>
              <a:rPr lang="zh-CN" altLang="en-US" sz="1400" dirty="0" smtClean="0">
                <a:solidFill>
                  <a:schemeClr val="accent6"/>
                </a:solidFill>
                <a:latin typeface="微软雅黑" pitchFamily="34" charset="-122"/>
                <a:ea typeface="微软雅黑" pitchFamily="34" charset="-122"/>
              </a:rPr>
              <a:t>－图形化管理监控</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3.2</a:t>
            </a:r>
            <a:r>
              <a:rPr lang="zh-CN" altLang="en-US" sz="1400" dirty="0" smtClean="0">
                <a:solidFill>
                  <a:schemeClr val="accent6"/>
                </a:solidFill>
                <a:latin typeface="微软雅黑" pitchFamily="34" charset="-122"/>
                <a:ea typeface="微软雅黑" pitchFamily="34" charset="-122"/>
              </a:rPr>
              <a:t>－集中管控与明晰授权</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3.3</a:t>
            </a:r>
            <a:r>
              <a:rPr lang="zh-CN" altLang="en-US" sz="1400" dirty="0" smtClean="0">
                <a:solidFill>
                  <a:schemeClr val="accent6"/>
                </a:solidFill>
                <a:latin typeface="微软雅黑" pitchFamily="34" charset="-122"/>
                <a:ea typeface="微软雅黑" pitchFamily="34" charset="-122"/>
              </a:rPr>
              <a:t>－开放的统计接口和数据</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3.4</a:t>
            </a:r>
            <a:r>
              <a:rPr lang="zh-CN" altLang="en-US" sz="1400" dirty="0" smtClean="0">
                <a:solidFill>
                  <a:schemeClr val="accent6"/>
                </a:solidFill>
                <a:latin typeface="微软雅黑" pitchFamily="34" charset="-122"/>
                <a:ea typeface="微软雅黑" pitchFamily="34" charset="-122"/>
              </a:rPr>
              <a:t>－深入的跟踪和审计</a:t>
            </a:r>
            <a:endParaRPr lang="en-US" altLang="zh-CN" sz="1400" dirty="0" smtClean="0">
              <a:solidFill>
                <a:schemeClr val="accent6"/>
              </a:solidFill>
              <a:latin typeface="微软雅黑" pitchFamily="34" charset="-122"/>
              <a:ea typeface="微软雅黑" pitchFamily="34" charset="-122"/>
            </a:endParaRPr>
          </a:p>
        </p:txBody>
      </p:sp>
      <p:sp>
        <p:nvSpPr>
          <p:cNvPr id="57" name="Rectangle 23"/>
          <p:cNvSpPr>
            <a:spLocks noChangeArrowheads="1"/>
          </p:cNvSpPr>
          <p:nvPr/>
        </p:nvSpPr>
        <p:spPr bwMode="auto">
          <a:xfrm>
            <a:off x="3721638" y="3885018"/>
            <a:ext cx="1822860" cy="553998"/>
          </a:xfrm>
          <a:prstGeom prst="rect">
            <a:avLst/>
          </a:prstGeom>
          <a:noFill/>
          <a:ln w="9525">
            <a:noFill/>
            <a:miter lim="800000"/>
            <a:headEnd/>
            <a:tailEnd/>
          </a:ln>
          <a:effectLst/>
        </p:spPr>
        <p:txBody>
          <a:bodyPr wrap="square" lIns="0" tIns="0" rIns="0" bIns="0">
            <a:spAutoFit/>
          </a:bodyPr>
          <a:lstStyle/>
          <a:p>
            <a:pPr algn="ctr"/>
            <a:r>
              <a:rPr lang="zh-CN" altLang="en-US" b="1" dirty="0" smtClean="0">
                <a:solidFill>
                  <a:srgbClr val="FF0000"/>
                </a:solidFill>
                <a:effectLst>
                  <a:outerShdw blurRad="38100" dist="38100" dir="2700000" algn="tl">
                    <a:srgbClr val="C0C0C0"/>
                  </a:outerShdw>
                </a:effectLst>
                <a:ea typeface="宋体" pitchFamily="2" charset="-122"/>
              </a:rPr>
              <a:t>业务与技术</a:t>
            </a:r>
            <a:endParaRPr lang="en-US" altLang="zh-CN" b="1" dirty="0" smtClean="0">
              <a:solidFill>
                <a:srgbClr val="FF0000"/>
              </a:solidFill>
              <a:effectLst>
                <a:outerShdw blurRad="38100" dist="38100" dir="2700000" algn="tl">
                  <a:srgbClr val="C0C0C0"/>
                </a:outerShdw>
              </a:effectLst>
              <a:ea typeface="宋体" pitchFamily="2" charset="-122"/>
            </a:endParaRPr>
          </a:p>
          <a:p>
            <a:pPr algn="ctr"/>
            <a:r>
              <a:rPr lang="zh-CN" altLang="en-US" b="1" dirty="0" smtClean="0">
                <a:solidFill>
                  <a:srgbClr val="FF0000"/>
                </a:solidFill>
                <a:effectLst>
                  <a:outerShdw blurRad="38100" dist="38100" dir="2700000" algn="tl">
                    <a:srgbClr val="C0C0C0"/>
                  </a:outerShdw>
                </a:effectLst>
                <a:ea typeface="宋体" pitchFamily="2" charset="-122"/>
              </a:rPr>
              <a:t>一体化</a:t>
            </a:r>
            <a:endParaRPr lang="en-US" altLang="zh-CN" b="1" dirty="0">
              <a:solidFill>
                <a:srgbClr val="FF0000"/>
              </a:solidFill>
              <a:effectLst>
                <a:outerShdw blurRad="38100" dist="38100" dir="2700000" algn="tl">
                  <a:srgbClr val="C0C0C0"/>
                </a:outerShdw>
              </a:effectLst>
              <a:ea typeface="宋体" pitchFamily="2" charset="-122"/>
            </a:endParaRPr>
          </a:p>
        </p:txBody>
      </p:sp>
      <p:sp>
        <p:nvSpPr>
          <p:cNvPr id="54" name="上箭头 53">
            <a:hlinkClick r:id="" action="ppaction://noaction"/>
          </p:cNvPr>
          <p:cNvSpPr/>
          <p:nvPr/>
        </p:nvSpPr>
        <p:spPr>
          <a:xfrm>
            <a:off x="37132" y="5949281"/>
            <a:ext cx="705468" cy="426557"/>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dk1"/>
              </a:solidFill>
            </a:endParaRPr>
          </a:p>
        </p:txBody>
      </p:sp>
    </p:spTree>
    <p:extLst>
      <p:ext uri="{BB962C8B-B14F-4D97-AF65-F5344CB8AC3E}">
        <p14:creationId xmlns:p14="http://schemas.microsoft.com/office/powerpoint/2010/main" val="120087726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9728" y="71414"/>
            <a:ext cx="9147991" cy="692150"/>
          </a:xfrm>
        </p:spPr>
        <p:txBody>
          <a:bodyPr/>
          <a:lstStyle/>
          <a:p>
            <a:r>
              <a:rPr lang="en-US" altLang="zh-CN" sz="2800" dirty="0" smtClean="0"/>
              <a:t>3.1</a:t>
            </a:r>
            <a:r>
              <a:rPr lang="zh-CN" altLang="en-US" sz="2800" dirty="0" smtClean="0"/>
              <a:t>－图形化流程监控与管理</a:t>
            </a:r>
            <a:r>
              <a:rPr lang="en-US" altLang="zh-CN" sz="2000" dirty="0" smtClean="0"/>
              <a:t/>
            </a:r>
            <a:br>
              <a:rPr lang="en-US" altLang="zh-CN" sz="2000" dirty="0" smtClean="0"/>
            </a:br>
            <a:r>
              <a:rPr lang="en-US" altLang="zh-CN" sz="2000" dirty="0" smtClean="0"/>
              <a:t>--</a:t>
            </a:r>
            <a:r>
              <a:rPr lang="zh-CN" altLang="en-US" sz="2000" dirty="0" smtClean="0"/>
              <a:t>流程监控功能的完全远程支持，轻松</a:t>
            </a:r>
            <a:r>
              <a:rPr lang="zh-CN" altLang="en-US" sz="2000" dirty="0" smtClean="0">
                <a:solidFill>
                  <a:srgbClr val="FF0000"/>
                </a:solidFill>
              </a:rPr>
              <a:t>实现分布式端到端流程的贯通监控</a:t>
            </a:r>
          </a:p>
        </p:txBody>
      </p:sp>
      <p:sp>
        <p:nvSpPr>
          <p:cNvPr id="3" name="内容占位符 2"/>
          <p:cNvSpPr>
            <a:spLocks noGrp="1"/>
          </p:cNvSpPr>
          <p:nvPr>
            <p:ph idx="1"/>
          </p:nvPr>
        </p:nvSpPr>
        <p:spPr>
          <a:xfrm>
            <a:off x="420531" y="5214950"/>
            <a:ext cx="3073249" cy="1428760"/>
          </a:xfrm>
        </p:spPr>
        <p:txBody>
          <a:bodyPr/>
          <a:lstStyle/>
          <a:p>
            <a:pPr>
              <a:lnSpc>
                <a:spcPct val="150000"/>
              </a:lnSpc>
            </a:pPr>
            <a:r>
              <a:rPr lang="zh-CN" altLang="en-US" sz="1400" b="0" dirty="0" smtClean="0"/>
              <a:t>管理监控可轻松钻取到子流程的执行情况，实现贯通监控，即使是分布式模式部署，也能做到。</a:t>
            </a:r>
            <a:endParaRPr lang="zh-CN" altLang="en-US" sz="1400" b="0" dirty="0"/>
          </a:p>
        </p:txBody>
      </p:sp>
      <p:pic>
        <p:nvPicPr>
          <p:cNvPr id="2050" name="Picture 2"/>
          <p:cNvPicPr>
            <a:picLocks noChangeAspect="1" noChangeArrowheads="1"/>
          </p:cNvPicPr>
          <p:nvPr/>
        </p:nvPicPr>
        <p:blipFill>
          <a:blip r:embed="rId3"/>
          <a:srcRect/>
          <a:stretch>
            <a:fillRect/>
          </a:stretch>
        </p:blipFill>
        <p:spPr bwMode="auto">
          <a:xfrm>
            <a:off x="911396" y="866293"/>
            <a:ext cx="7978355" cy="4227990"/>
          </a:xfrm>
          <a:prstGeom prst="rect">
            <a:avLst/>
          </a:prstGeom>
          <a:noFill/>
          <a:ln w="9525">
            <a:solidFill>
              <a:schemeClr val="tx1">
                <a:lumMod val="65000"/>
                <a:lumOff val="35000"/>
              </a:schemeClr>
            </a:solidFill>
            <a:miter lim="800000"/>
            <a:headEnd/>
            <a:tailEnd/>
          </a:ln>
          <a:effectLst/>
        </p:spPr>
      </p:pic>
      <p:sp>
        <p:nvSpPr>
          <p:cNvPr id="7" name="Freeform 4"/>
          <p:cNvSpPr>
            <a:spLocks/>
          </p:cNvSpPr>
          <p:nvPr/>
        </p:nvSpPr>
        <p:spPr bwMode="auto">
          <a:xfrm flipV="1">
            <a:off x="6000212" y="3286124"/>
            <a:ext cx="1291192" cy="714380"/>
          </a:xfrm>
          <a:custGeom>
            <a:avLst/>
            <a:gdLst/>
            <a:ahLst/>
            <a:cxnLst>
              <a:cxn ang="0">
                <a:pos x="2502" y="0"/>
              </a:cxn>
              <a:cxn ang="0">
                <a:pos x="1465" y="383"/>
              </a:cxn>
              <a:cxn ang="0">
                <a:pos x="1783" y="383"/>
              </a:cxn>
              <a:cxn ang="0">
                <a:pos x="0" y="1908"/>
              </a:cxn>
              <a:cxn ang="0">
                <a:pos x="5034" y="1908"/>
              </a:cxn>
              <a:cxn ang="0">
                <a:pos x="3229" y="383"/>
              </a:cxn>
              <a:cxn ang="0">
                <a:pos x="3613" y="395"/>
              </a:cxn>
              <a:cxn ang="0">
                <a:pos x="2502" y="0"/>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66CCFF"/>
              </a:gs>
              <a:gs pos="100000">
                <a:srgbClr val="FFFFFF">
                  <a:alpha val="0"/>
                </a:srgbClr>
              </a:gs>
            </a:gsLst>
            <a:lin ang="5400000" scaled="1"/>
          </a:gradFill>
          <a:ln w="9525" cap="flat" cmpd="sng">
            <a:noFill/>
            <a:prstDash val="solid"/>
            <a:round/>
            <a:headEnd/>
            <a:tailEnd/>
          </a:ln>
          <a:effectLst/>
        </p:spPr>
        <p:txBody>
          <a:bodyPr wrap="none" anchor="ctr"/>
          <a:lstStyle/>
          <a:p>
            <a:endParaRPr lang="zh-CN" altLang="en-US"/>
          </a:p>
        </p:txBody>
      </p:sp>
      <p:pic>
        <p:nvPicPr>
          <p:cNvPr id="2051" name="Picture 3"/>
          <p:cNvPicPr>
            <a:picLocks noChangeAspect="1" noChangeArrowheads="1"/>
          </p:cNvPicPr>
          <p:nvPr/>
        </p:nvPicPr>
        <p:blipFill>
          <a:blip r:embed="rId4"/>
          <a:srcRect/>
          <a:stretch>
            <a:fillRect/>
          </a:stretch>
        </p:blipFill>
        <p:spPr bwMode="auto">
          <a:xfrm>
            <a:off x="3519956" y="4000505"/>
            <a:ext cx="3771448" cy="2721429"/>
          </a:xfrm>
          <a:prstGeom prst="rect">
            <a:avLst/>
          </a:prstGeom>
          <a:noFill/>
          <a:ln w="9525">
            <a:solidFill>
              <a:schemeClr val="tx1">
                <a:lumMod val="65000"/>
                <a:lumOff val="35000"/>
              </a:schemeClr>
            </a:solidFill>
            <a:miter lim="800000"/>
            <a:headEnd/>
            <a:tailEnd/>
          </a:ln>
          <a:effectLst/>
        </p:spPr>
      </p:pic>
      <p:sp>
        <p:nvSpPr>
          <p:cNvPr id="8" name="Freeform 9"/>
          <p:cNvSpPr>
            <a:spLocks/>
          </p:cNvSpPr>
          <p:nvPr/>
        </p:nvSpPr>
        <p:spPr bwMode="auto">
          <a:xfrm rot="10800000">
            <a:off x="6987596" y="3357562"/>
            <a:ext cx="1063335" cy="731103"/>
          </a:xfrm>
          <a:custGeom>
            <a:avLst/>
            <a:gdLst/>
            <a:ahLst/>
            <a:cxnLst>
              <a:cxn ang="0">
                <a:pos x="2502" y="0"/>
              </a:cxn>
              <a:cxn ang="0">
                <a:pos x="1465" y="383"/>
              </a:cxn>
              <a:cxn ang="0">
                <a:pos x="1783" y="383"/>
              </a:cxn>
              <a:cxn ang="0">
                <a:pos x="0" y="1908"/>
              </a:cxn>
              <a:cxn ang="0">
                <a:pos x="5034" y="1908"/>
              </a:cxn>
              <a:cxn ang="0">
                <a:pos x="3229" y="383"/>
              </a:cxn>
              <a:cxn ang="0">
                <a:pos x="3613" y="395"/>
              </a:cxn>
              <a:cxn ang="0">
                <a:pos x="2502" y="0"/>
              </a:cxn>
            </a:cxnLst>
            <a:rect l="0" t="0" r="r" b="b"/>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0033"/>
              </a:gs>
              <a:gs pos="100000">
                <a:srgbClr val="FFFFFF">
                  <a:alpha val="0"/>
                </a:srgbClr>
              </a:gs>
            </a:gsLst>
            <a:lin ang="5400000" scaled="1"/>
          </a:gradFill>
          <a:ln w="9525" cap="flat" cmpd="sng">
            <a:noFill/>
            <a:prstDash val="solid"/>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pic>
        <p:nvPicPr>
          <p:cNvPr id="2052" name="Picture 4"/>
          <p:cNvPicPr>
            <a:picLocks noChangeAspect="1" noChangeArrowheads="1"/>
          </p:cNvPicPr>
          <p:nvPr/>
        </p:nvPicPr>
        <p:blipFill>
          <a:blip r:embed="rId5"/>
          <a:srcRect/>
          <a:stretch>
            <a:fillRect/>
          </a:stretch>
        </p:blipFill>
        <p:spPr bwMode="auto">
          <a:xfrm>
            <a:off x="3569733" y="4071942"/>
            <a:ext cx="5816404" cy="2357454"/>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2211821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100000">
                                          <p:val>
                                            <p:strVal val="#ppt_x"/>
                                          </p:val>
                                        </p:tav>
                                      </p:tavLst>
                                    </p:anim>
                                    <p:anim calcmode="lin" valueType="num">
                                      <p:cBhvr>
                                        <p:cTn id="8" dur="500" fill="hold"/>
                                        <p:tgtEl>
                                          <p:spTgt spid="7"/>
                                        </p:tgtEl>
                                        <p:attrNameLst>
                                          <p:attrName>ppt_y</p:attrName>
                                        </p:attrNameLst>
                                      </p:cBhvr>
                                      <p:tavLst>
                                        <p:tav tm="0">
                                          <p:val>
                                            <p:strVal val="#ppt_y-#ppt_h/2"/>
                                          </p:val>
                                        </p:tav>
                                        <p:tav tm="100000">
                                          <p:val>
                                            <p:strVal val="#ppt_y"/>
                                          </p:val>
                                        </p:tav>
                                      </p:tavLst>
                                    </p:anim>
                                    <p:anim calcmode="lin" valueType="num">
                                      <p:cBhvr>
                                        <p:cTn id="9" dur="500" fill="hold"/>
                                        <p:tgtEl>
                                          <p:spTgt spid="7"/>
                                        </p:tgtEl>
                                        <p:attrNameLst>
                                          <p:attrName>ppt_w</p:attrName>
                                        </p:attrNameLst>
                                      </p:cBhvr>
                                      <p:tavLst>
                                        <p:tav tm="0">
                                          <p:val>
                                            <p:strVal val="#ppt_w"/>
                                          </p:val>
                                        </p:tav>
                                        <p:tav tm="100000">
                                          <p:val>
                                            <p:strVal val="#ppt_w"/>
                                          </p:val>
                                        </p:tav>
                                      </p:tavLst>
                                    </p:anim>
                                    <p:anim calcmode="lin" valueType="num">
                                      <p:cBhvr>
                                        <p:cTn id="10" dur="500" fill="hold"/>
                                        <p:tgtEl>
                                          <p:spTgt spid="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7" presetClass="entr" presetSubtype="1" fill="hold" nodeType="afterEffect">
                                  <p:stCondLst>
                                    <p:cond delay="0"/>
                                  </p:stCondLst>
                                  <p:childTnLst>
                                    <p:set>
                                      <p:cBhvr>
                                        <p:cTn id="13" dur="1" fill="hold">
                                          <p:stCondLst>
                                            <p:cond delay="0"/>
                                          </p:stCondLst>
                                        </p:cTn>
                                        <p:tgtEl>
                                          <p:spTgt spid="2051"/>
                                        </p:tgtEl>
                                        <p:attrNameLst>
                                          <p:attrName>style.visibility</p:attrName>
                                        </p:attrNameLst>
                                      </p:cBhvr>
                                      <p:to>
                                        <p:strVal val="visible"/>
                                      </p:to>
                                    </p:set>
                                    <p:anim calcmode="lin" valueType="num">
                                      <p:cBhvr>
                                        <p:cTn id="14" dur="500" fill="hold"/>
                                        <p:tgtEl>
                                          <p:spTgt spid="2051"/>
                                        </p:tgtEl>
                                        <p:attrNameLst>
                                          <p:attrName>ppt_x</p:attrName>
                                        </p:attrNameLst>
                                      </p:cBhvr>
                                      <p:tavLst>
                                        <p:tav tm="0">
                                          <p:val>
                                            <p:strVal val="#ppt_x"/>
                                          </p:val>
                                        </p:tav>
                                        <p:tav tm="100000">
                                          <p:val>
                                            <p:strVal val="#ppt_x"/>
                                          </p:val>
                                        </p:tav>
                                      </p:tavLst>
                                    </p:anim>
                                    <p:anim calcmode="lin" valueType="num">
                                      <p:cBhvr>
                                        <p:cTn id="15" dur="500" fill="hold"/>
                                        <p:tgtEl>
                                          <p:spTgt spid="2051"/>
                                        </p:tgtEl>
                                        <p:attrNameLst>
                                          <p:attrName>ppt_y</p:attrName>
                                        </p:attrNameLst>
                                      </p:cBhvr>
                                      <p:tavLst>
                                        <p:tav tm="0">
                                          <p:val>
                                            <p:strVal val="#ppt_y-#ppt_h/2"/>
                                          </p:val>
                                        </p:tav>
                                        <p:tav tm="100000">
                                          <p:val>
                                            <p:strVal val="#ppt_y"/>
                                          </p:val>
                                        </p:tav>
                                      </p:tavLst>
                                    </p:anim>
                                    <p:anim calcmode="lin" valueType="num">
                                      <p:cBhvr>
                                        <p:cTn id="16" dur="500" fill="hold"/>
                                        <p:tgtEl>
                                          <p:spTgt spid="2051"/>
                                        </p:tgtEl>
                                        <p:attrNameLst>
                                          <p:attrName>ppt_w</p:attrName>
                                        </p:attrNameLst>
                                      </p:cBhvr>
                                      <p:tavLst>
                                        <p:tav tm="0">
                                          <p:val>
                                            <p:strVal val="#ppt_w"/>
                                          </p:val>
                                        </p:tav>
                                        <p:tav tm="100000">
                                          <p:val>
                                            <p:strVal val="#ppt_w"/>
                                          </p:val>
                                        </p:tav>
                                      </p:tavLst>
                                    </p:anim>
                                    <p:anim calcmode="lin" valueType="num">
                                      <p:cBhvr>
                                        <p:cTn id="17" dur="500" fill="hold"/>
                                        <p:tgtEl>
                                          <p:spTgt spid="205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7"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ppt_h/2"/>
                                          </p:val>
                                        </p:tav>
                                        <p:tav tm="100000">
                                          <p:val>
                                            <p:strVal val="#ppt_y"/>
                                          </p:val>
                                        </p:tav>
                                      </p:tavLst>
                                    </p:anim>
                                    <p:anim calcmode="lin" valueType="num">
                                      <p:cBhvr>
                                        <p:cTn id="24" dur="500" fill="hold"/>
                                        <p:tgtEl>
                                          <p:spTgt spid="8"/>
                                        </p:tgtEl>
                                        <p:attrNameLst>
                                          <p:attrName>ppt_w</p:attrName>
                                        </p:attrNameLst>
                                      </p:cBhvr>
                                      <p:tavLst>
                                        <p:tav tm="0">
                                          <p:val>
                                            <p:strVal val="#ppt_w"/>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17" presetClass="entr" presetSubtype="1" fill="hold" nodeType="after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ppt_x</p:attrName>
                                        </p:attrNameLst>
                                      </p:cBhvr>
                                      <p:tavLst>
                                        <p:tav tm="0">
                                          <p:val>
                                            <p:strVal val="#ppt_x"/>
                                          </p:val>
                                        </p:tav>
                                        <p:tav tm="100000">
                                          <p:val>
                                            <p:strVal val="#ppt_x"/>
                                          </p:val>
                                        </p:tav>
                                      </p:tavLst>
                                    </p:anim>
                                    <p:anim calcmode="lin" valueType="num">
                                      <p:cBhvr>
                                        <p:cTn id="30" dur="500" fill="hold"/>
                                        <p:tgtEl>
                                          <p:spTgt spid="2052"/>
                                        </p:tgtEl>
                                        <p:attrNameLst>
                                          <p:attrName>ppt_y</p:attrName>
                                        </p:attrNameLst>
                                      </p:cBhvr>
                                      <p:tavLst>
                                        <p:tav tm="0">
                                          <p:val>
                                            <p:strVal val="#ppt_y-#ppt_h/2"/>
                                          </p:val>
                                        </p:tav>
                                        <p:tav tm="100000">
                                          <p:val>
                                            <p:strVal val="#ppt_y"/>
                                          </p:val>
                                        </p:tav>
                                      </p:tavLst>
                                    </p:anim>
                                    <p:anim calcmode="lin" valueType="num">
                                      <p:cBhvr>
                                        <p:cTn id="31" dur="500" fill="hold"/>
                                        <p:tgtEl>
                                          <p:spTgt spid="2052"/>
                                        </p:tgtEl>
                                        <p:attrNameLst>
                                          <p:attrName>ppt_w</p:attrName>
                                        </p:attrNameLst>
                                      </p:cBhvr>
                                      <p:tavLst>
                                        <p:tav tm="0">
                                          <p:val>
                                            <p:strVal val="#ppt_w"/>
                                          </p:val>
                                        </p:tav>
                                        <p:tav tm="100000">
                                          <p:val>
                                            <p:strVal val="#ppt_w"/>
                                          </p:val>
                                        </p:tav>
                                      </p:tavLst>
                                    </p:anim>
                                    <p:anim calcmode="lin" valueType="num">
                                      <p:cBhvr>
                                        <p:cTn id="32" dur="500" fill="hold"/>
                                        <p:tgtEl>
                                          <p:spTgt spid="20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753" y="1364848"/>
            <a:ext cx="8569325" cy="2144177"/>
          </a:xfrm>
          <a:prstGeom prst="rect">
            <a:avLst/>
          </a:prstGeom>
        </p:spPr>
        <p:txBody>
          <a:bodyPr>
            <a:spAutoFit/>
          </a:bodyPr>
          <a:lstStyle/>
          <a:p>
            <a:pPr>
              <a:lnSpc>
                <a:spcPts val="3200"/>
              </a:lnSpc>
              <a:buClr>
                <a:schemeClr val="tx2"/>
              </a:buClr>
              <a:buSzPct val="80000"/>
              <a:buFont typeface="Wingdings" pitchFamily="2" charset="2"/>
              <a:buChar char="l"/>
              <a:defRPr/>
            </a:pPr>
            <a:r>
              <a:rPr lang="zh-CN" altLang="en-US" b="0" dirty="0" smtClean="0">
                <a:latin typeface="+mn-ea"/>
                <a:ea typeface="+mn-ea"/>
              </a:rPr>
              <a:t>电子商务</a:t>
            </a:r>
            <a:r>
              <a:rPr lang="zh-CN" altLang="en-US" b="0" dirty="0">
                <a:latin typeface="+mn-ea"/>
                <a:ea typeface="+mn-ea"/>
              </a:rPr>
              <a:t>标准制订国际组织</a:t>
            </a:r>
            <a:r>
              <a:rPr lang="en-US" altLang="zh-CN" b="0" dirty="0">
                <a:latin typeface="+mn-ea"/>
                <a:ea typeface="+mn-ea"/>
              </a:rPr>
              <a:t>OASIS</a:t>
            </a:r>
            <a:r>
              <a:rPr lang="zh-CN" altLang="en-US" b="0" dirty="0">
                <a:latin typeface="+mn-ea"/>
                <a:ea typeface="+mn-ea"/>
              </a:rPr>
              <a:t>的全球</a:t>
            </a:r>
            <a:r>
              <a:rPr lang="en-US" altLang="zh-CN" b="0" dirty="0">
                <a:latin typeface="+mn-ea"/>
                <a:ea typeface="+mn-ea"/>
              </a:rPr>
              <a:t>4</a:t>
            </a:r>
            <a:r>
              <a:rPr lang="zh-CN" altLang="en-US" b="0" dirty="0">
                <a:latin typeface="+mn-ea"/>
                <a:ea typeface="+mn-ea"/>
              </a:rPr>
              <a:t>家核心奠基会员之一</a:t>
            </a:r>
            <a:endParaRPr lang="en-US" altLang="zh-CN" b="0" dirty="0">
              <a:latin typeface="+mn-ea"/>
              <a:ea typeface="+mn-ea"/>
            </a:endParaRPr>
          </a:p>
          <a:p>
            <a:pPr>
              <a:lnSpc>
                <a:spcPts val="3200"/>
              </a:lnSpc>
              <a:buClr>
                <a:schemeClr val="tx2"/>
              </a:buClr>
              <a:buSzPct val="80000"/>
              <a:defRPr/>
            </a:pPr>
            <a:r>
              <a:rPr lang="en-US" altLang="zh-CN" dirty="0" smtClean="0">
                <a:latin typeface="+mn-ea"/>
                <a:ea typeface="+mn-ea"/>
              </a:rPr>
              <a:t>      </a:t>
            </a:r>
            <a:r>
              <a:rPr lang="zh-CN" altLang="en-US" b="0" dirty="0" smtClean="0">
                <a:latin typeface="+mn-ea"/>
                <a:ea typeface="+mn-ea"/>
              </a:rPr>
              <a:t>已有 </a:t>
            </a:r>
            <a:r>
              <a:rPr lang="en-US" altLang="zh-CN" b="0" dirty="0" smtClean="0">
                <a:latin typeface="+mn-ea"/>
                <a:ea typeface="+mn-ea"/>
              </a:rPr>
              <a:t>12 </a:t>
            </a:r>
            <a:r>
              <a:rPr lang="zh-CN" altLang="en-US" b="0" dirty="0" smtClean="0">
                <a:latin typeface="+mn-ea"/>
                <a:ea typeface="+mn-ea"/>
              </a:rPr>
              <a:t>名</a:t>
            </a:r>
            <a:r>
              <a:rPr lang="zh-CN" altLang="en-US" b="0" dirty="0">
                <a:latin typeface="+mn-ea"/>
                <a:ea typeface="+mn-ea"/>
              </a:rPr>
              <a:t>核心技术人员加入</a:t>
            </a:r>
            <a:r>
              <a:rPr lang="en-US" altLang="zh-CN" b="0" dirty="0">
                <a:latin typeface="+mn-ea"/>
                <a:ea typeface="+mn-ea"/>
              </a:rPr>
              <a:t>OASIS</a:t>
            </a:r>
            <a:r>
              <a:rPr lang="zh-CN" altLang="en-US" b="0" dirty="0">
                <a:latin typeface="+mn-ea"/>
                <a:ea typeface="+mn-ea"/>
              </a:rPr>
              <a:t>下设</a:t>
            </a:r>
            <a:r>
              <a:rPr lang="en-US" altLang="zh-CN" b="0" dirty="0">
                <a:latin typeface="+mn-ea"/>
                <a:ea typeface="+mn-ea"/>
              </a:rPr>
              <a:t>7</a:t>
            </a:r>
            <a:r>
              <a:rPr lang="zh-CN" altLang="en-US" b="0" dirty="0">
                <a:latin typeface="+mn-ea"/>
                <a:ea typeface="+mn-ea"/>
              </a:rPr>
              <a:t>个技术</a:t>
            </a:r>
            <a:r>
              <a:rPr lang="zh-CN" altLang="en-US" b="0" dirty="0" smtClean="0">
                <a:latin typeface="+mn-ea"/>
                <a:ea typeface="+mn-ea"/>
              </a:rPr>
              <a:t>委员会</a:t>
            </a:r>
            <a:r>
              <a:rPr lang="en-US" altLang="zh-CN" b="0" dirty="0" smtClean="0">
                <a:solidFill>
                  <a:srgbClr val="FF0000"/>
                </a:solidFill>
                <a:latin typeface="+mn-ea"/>
                <a:ea typeface="+mn-ea"/>
              </a:rPr>
              <a:t>(</a:t>
            </a:r>
            <a:r>
              <a:rPr lang="zh-CN" altLang="en-US" b="0" dirty="0" smtClean="0">
                <a:solidFill>
                  <a:srgbClr val="FF0000"/>
                </a:solidFill>
                <a:latin typeface="+mn-ea"/>
                <a:ea typeface="+mn-ea"/>
              </a:rPr>
              <a:t>包括 </a:t>
            </a:r>
            <a:r>
              <a:rPr lang="en-US" altLang="zh-CN" b="0" dirty="0" smtClean="0">
                <a:solidFill>
                  <a:srgbClr val="FF0000"/>
                </a:solidFill>
                <a:latin typeface="+mn-ea"/>
                <a:ea typeface="+mn-ea"/>
              </a:rPr>
              <a:t>TOSCA </a:t>
            </a:r>
            <a:r>
              <a:rPr lang="zh-CN" altLang="en-US" b="0" dirty="0" smtClean="0">
                <a:solidFill>
                  <a:srgbClr val="FF0000"/>
                </a:solidFill>
                <a:latin typeface="+mn-ea"/>
                <a:ea typeface="+mn-ea"/>
              </a:rPr>
              <a:t>等云计算标准</a:t>
            </a:r>
            <a:r>
              <a:rPr lang="en-US" altLang="zh-CN" b="0" dirty="0" smtClean="0">
                <a:solidFill>
                  <a:srgbClr val="FF0000"/>
                </a:solidFill>
                <a:latin typeface="+mn-ea"/>
                <a:ea typeface="+mn-ea"/>
              </a:rPr>
              <a:t>)</a:t>
            </a:r>
            <a:endParaRPr lang="en-US" altLang="zh-CN" b="0" dirty="0">
              <a:solidFill>
                <a:srgbClr val="FF0000"/>
              </a:solidFill>
              <a:latin typeface="+mn-ea"/>
              <a:ea typeface="+mn-ea"/>
            </a:endParaRPr>
          </a:p>
          <a:p>
            <a:pPr>
              <a:lnSpc>
                <a:spcPts val="3200"/>
              </a:lnSpc>
              <a:buClr>
                <a:schemeClr val="tx2"/>
              </a:buClr>
              <a:buSzPct val="80000"/>
              <a:buFont typeface="Wingdings" pitchFamily="2" charset="2"/>
              <a:buChar char="l"/>
              <a:defRPr/>
            </a:pPr>
            <a:r>
              <a:rPr lang="zh-CN" altLang="zh-CN" b="0" dirty="0">
                <a:latin typeface="+mn-ea"/>
                <a:ea typeface="+mn-ea"/>
              </a:rPr>
              <a:t>全国信息技术标准化技术委员会</a:t>
            </a:r>
            <a:r>
              <a:rPr lang="en-US" altLang="zh-CN" b="0" dirty="0">
                <a:latin typeface="+mn-ea"/>
                <a:ea typeface="+mn-ea"/>
              </a:rPr>
              <a:t>SOA</a:t>
            </a:r>
            <a:r>
              <a:rPr lang="zh-CN" altLang="zh-CN" b="0" dirty="0">
                <a:latin typeface="+mn-ea"/>
                <a:ea typeface="+mn-ea"/>
              </a:rPr>
              <a:t>标准工作组副组长</a:t>
            </a:r>
            <a:r>
              <a:rPr lang="zh-CN" altLang="zh-CN" b="0" dirty="0" smtClean="0">
                <a:latin typeface="+mn-ea"/>
                <a:ea typeface="+mn-ea"/>
              </a:rPr>
              <a:t>单位</a:t>
            </a:r>
            <a:r>
              <a:rPr lang="zh-CN" altLang="en-US" b="0" dirty="0" smtClean="0">
                <a:latin typeface="+mn-ea"/>
                <a:ea typeface="+mn-ea"/>
              </a:rPr>
              <a:t>，</a:t>
            </a:r>
            <a:r>
              <a:rPr lang="zh-CN" altLang="en-US" b="0" dirty="0" smtClean="0">
                <a:solidFill>
                  <a:srgbClr val="FF0000"/>
                </a:solidFill>
                <a:latin typeface="+mn-ea"/>
                <a:ea typeface="+mn-ea"/>
              </a:rPr>
              <a:t>参加云计算标准组</a:t>
            </a:r>
            <a:endParaRPr lang="en-US" altLang="zh-CN" b="0" dirty="0" smtClean="0">
              <a:solidFill>
                <a:srgbClr val="FF0000"/>
              </a:solidFill>
              <a:latin typeface="+mn-ea"/>
              <a:ea typeface="+mn-ea"/>
            </a:endParaRPr>
          </a:p>
          <a:p>
            <a:pPr>
              <a:lnSpc>
                <a:spcPts val="3200"/>
              </a:lnSpc>
              <a:buClr>
                <a:schemeClr val="tx2"/>
              </a:buClr>
              <a:buSzPct val="80000"/>
              <a:buFont typeface="Wingdings" pitchFamily="2" charset="2"/>
              <a:buChar char="l"/>
              <a:defRPr/>
            </a:pPr>
            <a:r>
              <a:rPr lang="en-US" altLang="zh-CN" dirty="0" smtClean="0">
                <a:latin typeface="+mn-ea"/>
                <a:ea typeface="+mn-ea"/>
              </a:rPr>
              <a:t>OSOA (Open SOA)</a:t>
            </a:r>
            <a:r>
              <a:rPr lang="zh-CN" altLang="en-US" dirty="0" smtClean="0">
                <a:latin typeface="+mn-ea"/>
                <a:ea typeface="+mn-ea"/>
              </a:rPr>
              <a:t>企业联盟全球</a:t>
            </a:r>
            <a:r>
              <a:rPr lang="en-US" altLang="zh-CN" dirty="0" smtClean="0">
                <a:latin typeface="+mn-ea"/>
                <a:ea typeface="+mn-ea"/>
              </a:rPr>
              <a:t>18</a:t>
            </a:r>
            <a:r>
              <a:rPr lang="zh-CN" altLang="en-US" dirty="0" smtClean="0">
                <a:latin typeface="+mn-ea"/>
                <a:ea typeface="+mn-ea"/>
              </a:rPr>
              <a:t>家核心会员之一</a:t>
            </a:r>
            <a:endParaRPr lang="en-US" altLang="zh-CN" dirty="0">
              <a:latin typeface="+mn-ea"/>
              <a:ea typeface="+mn-ea"/>
            </a:endParaRPr>
          </a:p>
        </p:txBody>
      </p:sp>
      <p:grpSp>
        <p:nvGrpSpPr>
          <p:cNvPr id="2" name="组合 25"/>
          <p:cNvGrpSpPr>
            <a:grpSpLocks/>
          </p:cNvGrpSpPr>
          <p:nvPr/>
        </p:nvGrpSpPr>
        <p:grpSpPr bwMode="auto">
          <a:xfrm>
            <a:off x="468313" y="3357563"/>
            <a:ext cx="8788400" cy="2951162"/>
            <a:chOff x="323850" y="3356992"/>
            <a:chExt cx="8788608" cy="2952328"/>
          </a:xfrm>
        </p:grpSpPr>
        <p:grpSp>
          <p:nvGrpSpPr>
            <p:cNvPr id="3" name="Group 3"/>
            <p:cNvGrpSpPr>
              <a:grpSpLocks/>
            </p:cNvGrpSpPr>
            <p:nvPr/>
          </p:nvGrpSpPr>
          <p:grpSpPr bwMode="auto">
            <a:xfrm>
              <a:off x="323850" y="3450516"/>
              <a:ext cx="4214838" cy="2786796"/>
              <a:chOff x="1175" y="691"/>
              <a:chExt cx="3277" cy="2206"/>
            </a:xfrm>
          </p:grpSpPr>
          <p:pic>
            <p:nvPicPr>
              <p:cNvPr id="95238" name="Picture 4" descr="BEA Logo">
                <a:hlinkClick r:id="rId3"/>
              </p:cNvPr>
              <p:cNvPicPr>
                <a:picLocks noChangeAspect="1" noChangeArrowheads="1"/>
              </p:cNvPicPr>
              <p:nvPr/>
            </p:nvPicPr>
            <p:blipFill>
              <a:blip r:embed="rId4" cstate="print"/>
              <a:srcRect/>
              <a:stretch>
                <a:fillRect/>
              </a:stretch>
            </p:blipFill>
            <p:spPr bwMode="auto">
              <a:xfrm>
                <a:off x="1222" y="691"/>
                <a:ext cx="576" cy="510"/>
              </a:xfrm>
              <a:prstGeom prst="rect">
                <a:avLst/>
              </a:prstGeom>
              <a:noFill/>
              <a:ln w="9525">
                <a:noFill/>
                <a:miter lim="800000"/>
                <a:headEnd/>
                <a:tailEnd/>
              </a:ln>
            </p:spPr>
          </p:pic>
          <p:grpSp>
            <p:nvGrpSpPr>
              <p:cNvPr id="5" name="Group 5"/>
              <p:cNvGrpSpPr>
                <a:grpSpLocks/>
              </p:cNvGrpSpPr>
              <p:nvPr/>
            </p:nvGrpSpPr>
            <p:grpSpPr bwMode="auto">
              <a:xfrm>
                <a:off x="1175" y="770"/>
                <a:ext cx="3277" cy="2127"/>
                <a:chOff x="1175" y="770"/>
                <a:chExt cx="3277" cy="2127"/>
              </a:xfrm>
            </p:grpSpPr>
            <p:pic>
              <p:nvPicPr>
                <p:cNvPr id="95240" name="Picture 6" descr="oralogo_small">
                  <a:hlinkClick r:id="rId5"/>
                </p:cNvPr>
                <p:cNvPicPr>
                  <a:picLocks noChangeAspect="1" noChangeArrowheads="1"/>
                </p:cNvPicPr>
                <p:nvPr/>
              </p:nvPicPr>
              <p:blipFill>
                <a:blip r:embed="rId6" cstate="print"/>
                <a:srcRect/>
                <a:stretch>
                  <a:fillRect/>
                </a:stretch>
              </p:blipFill>
              <p:spPr bwMode="auto">
                <a:xfrm>
                  <a:off x="1789" y="1370"/>
                  <a:ext cx="924" cy="114"/>
                </a:xfrm>
                <a:prstGeom prst="rect">
                  <a:avLst/>
                </a:prstGeom>
                <a:noFill/>
                <a:ln w="9525">
                  <a:noFill/>
                  <a:miter lim="800000"/>
                  <a:headEnd/>
                  <a:tailEnd/>
                </a:ln>
              </p:spPr>
            </p:pic>
            <p:pic>
              <p:nvPicPr>
                <p:cNvPr id="95241" name="Picture 7" descr="screenLogo"/>
                <p:cNvPicPr>
                  <a:picLocks noChangeAspect="1" noChangeArrowheads="1"/>
                </p:cNvPicPr>
                <p:nvPr/>
              </p:nvPicPr>
              <p:blipFill>
                <a:blip r:embed="rId7" cstate="print"/>
                <a:srcRect/>
                <a:stretch>
                  <a:fillRect/>
                </a:stretch>
              </p:blipFill>
              <p:spPr bwMode="auto">
                <a:xfrm>
                  <a:off x="3796" y="1752"/>
                  <a:ext cx="656" cy="325"/>
                </a:xfrm>
                <a:prstGeom prst="rect">
                  <a:avLst/>
                </a:prstGeom>
                <a:noFill/>
                <a:ln w="9525">
                  <a:noFill/>
                  <a:miter lim="800000"/>
                  <a:headEnd/>
                  <a:tailEnd/>
                </a:ln>
              </p:spPr>
            </p:pic>
            <p:pic>
              <p:nvPicPr>
                <p:cNvPr id="95242" name="Picture 8"/>
                <p:cNvPicPr>
                  <a:picLocks noChangeAspect="1" noChangeArrowheads="1"/>
                </p:cNvPicPr>
                <p:nvPr/>
              </p:nvPicPr>
              <p:blipFill>
                <a:blip r:embed="rId8" cstate="print"/>
                <a:srcRect/>
                <a:stretch>
                  <a:fillRect/>
                </a:stretch>
              </p:blipFill>
              <p:spPr bwMode="auto">
                <a:xfrm>
                  <a:off x="1336" y="1284"/>
                  <a:ext cx="333" cy="277"/>
                </a:xfrm>
                <a:prstGeom prst="rect">
                  <a:avLst/>
                </a:prstGeom>
                <a:noFill/>
                <a:ln w="9525" algn="ctr">
                  <a:noFill/>
                  <a:miter lim="800000"/>
                  <a:headEnd/>
                  <a:tailEnd/>
                </a:ln>
              </p:spPr>
            </p:pic>
            <p:pic>
              <p:nvPicPr>
                <p:cNvPr id="95243" name="Picture 9" descr="logo with PV base line  20050422"/>
                <p:cNvPicPr>
                  <a:picLocks noChangeAspect="1" noChangeArrowheads="1"/>
                </p:cNvPicPr>
                <p:nvPr/>
              </p:nvPicPr>
              <p:blipFill>
                <a:blip r:embed="rId9" cstate="print"/>
                <a:srcRect/>
                <a:stretch>
                  <a:fillRect/>
                </a:stretch>
              </p:blipFill>
              <p:spPr bwMode="auto">
                <a:xfrm>
                  <a:off x="2518" y="2594"/>
                  <a:ext cx="691" cy="288"/>
                </a:xfrm>
                <a:prstGeom prst="rect">
                  <a:avLst/>
                </a:prstGeom>
                <a:noFill/>
                <a:ln w="9525">
                  <a:noFill/>
                  <a:miter lim="800000"/>
                  <a:headEnd/>
                  <a:tailEnd/>
                </a:ln>
              </p:spPr>
            </p:pic>
            <p:pic>
              <p:nvPicPr>
                <p:cNvPr id="95244" name="Picture 10" descr="Sybase logo_black"/>
                <p:cNvPicPr>
                  <a:picLocks noChangeAspect="1" noChangeArrowheads="1"/>
                </p:cNvPicPr>
                <p:nvPr/>
              </p:nvPicPr>
              <p:blipFill>
                <a:blip r:embed="rId10" cstate="print"/>
                <a:srcRect/>
                <a:stretch>
                  <a:fillRect/>
                </a:stretch>
              </p:blipFill>
              <p:spPr bwMode="auto">
                <a:xfrm>
                  <a:off x="3407" y="2246"/>
                  <a:ext cx="619" cy="207"/>
                </a:xfrm>
                <a:prstGeom prst="rect">
                  <a:avLst/>
                </a:prstGeom>
                <a:noFill/>
                <a:ln w="9525">
                  <a:noFill/>
                  <a:miter lim="800000"/>
                  <a:headEnd/>
                  <a:tailEnd/>
                </a:ln>
              </p:spPr>
            </p:pic>
            <p:pic>
              <p:nvPicPr>
                <p:cNvPr id="95245" name="Picture 11" descr="SAG_2c_XML_kl"/>
                <p:cNvPicPr>
                  <a:picLocks noChangeAspect="1" noChangeArrowheads="1"/>
                </p:cNvPicPr>
                <p:nvPr/>
              </p:nvPicPr>
              <p:blipFill>
                <a:blip r:embed="rId11" cstate="print"/>
                <a:srcRect/>
                <a:stretch>
                  <a:fillRect/>
                </a:stretch>
              </p:blipFill>
              <p:spPr bwMode="auto">
                <a:xfrm>
                  <a:off x="1541" y="2241"/>
                  <a:ext cx="987" cy="202"/>
                </a:xfrm>
                <a:prstGeom prst="rect">
                  <a:avLst/>
                </a:prstGeom>
                <a:noFill/>
                <a:ln w="9525">
                  <a:noFill/>
                  <a:miter lim="800000"/>
                  <a:headEnd/>
                  <a:tailEnd/>
                </a:ln>
              </p:spPr>
            </p:pic>
            <p:pic>
              <p:nvPicPr>
                <p:cNvPr id="95246" name="Picture 12" descr="(_____+_____)"/>
                <p:cNvPicPr>
                  <a:picLocks noChangeAspect="1" noChangeArrowheads="1"/>
                </p:cNvPicPr>
                <p:nvPr/>
              </p:nvPicPr>
              <p:blipFill>
                <a:blip r:embed="rId12" cstate="print"/>
                <a:srcRect/>
                <a:stretch>
                  <a:fillRect/>
                </a:stretch>
              </p:blipFill>
              <p:spPr bwMode="auto">
                <a:xfrm>
                  <a:off x="2881" y="1363"/>
                  <a:ext cx="1518" cy="171"/>
                </a:xfrm>
                <a:prstGeom prst="rect">
                  <a:avLst/>
                </a:prstGeom>
                <a:noFill/>
                <a:ln w="9525">
                  <a:noFill/>
                  <a:miter lim="800000"/>
                  <a:headEnd/>
                  <a:tailEnd/>
                </a:ln>
              </p:spPr>
            </p:pic>
            <p:pic>
              <p:nvPicPr>
                <p:cNvPr id="95247" name="Picture 13" descr="cc_logo"/>
                <p:cNvPicPr>
                  <a:picLocks noChangeAspect="1" noChangeArrowheads="1"/>
                </p:cNvPicPr>
                <p:nvPr/>
              </p:nvPicPr>
              <p:blipFill>
                <a:blip r:embed="rId13" cstate="print"/>
                <a:srcRect/>
                <a:stretch>
                  <a:fillRect/>
                </a:stretch>
              </p:blipFill>
              <p:spPr bwMode="auto">
                <a:xfrm>
                  <a:off x="1906" y="888"/>
                  <a:ext cx="651" cy="218"/>
                </a:xfrm>
                <a:prstGeom prst="rect">
                  <a:avLst/>
                </a:prstGeom>
                <a:noFill/>
                <a:ln w="9525">
                  <a:noFill/>
                  <a:miter lim="800000"/>
                  <a:headEnd/>
                  <a:tailEnd/>
                </a:ln>
              </p:spPr>
            </p:pic>
            <p:pic>
              <p:nvPicPr>
                <p:cNvPr id="95248" name="Picture 14" descr="zend_logo"/>
                <p:cNvPicPr>
                  <a:picLocks noChangeAspect="1" noChangeArrowheads="1"/>
                </p:cNvPicPr>
                <p:nvPr/>
              </p:nvPicPr>
              <p:blipFill>
                <a:blip r:embed="rId14" cstate="print"/>
                <a:srcRect/>
                <a:stretch>
                  <a:fillRect/>
                </a:stretch>
              </p:blipFill>
              <p:spPr bwMode="auto">
                <a:xfrm>
                  <a:off x="3362" y="2598"/>
                  <a:ext cx="465" cy="299"/>
                </a:xfrm>
                <a:prstGeom prst="rect">
                  <a:avLst/>
                </a:prstGeom>
                <a:noFill/>
                <a:ln w="9525">
                  <a:noFill/>
                  <a:miter lim="800000"/>
                  <a:headEnd/>
                  <a:tailEnd/>
                </a:ln>
              </p:spPr>
            </p:pic>
            <p:pic>
              <p:nvPicPr>
                <p:cNvPr id="95249" name="Picture 15" descr="tibcologo"/>
                <p:cNvPicPr>
                  <a:picLocks noChangeAspect="1" noChangeArrowheads="1"/>
                </p:cNvPicPr>
                <p:nvPr/>
              </p:nvPicPr>
              <p:blipFill>
                <a:blip r:embed="rId15" cstate="print"/>
                <a:srcRect/>
                <a:stretch>
                  <a:fillRect/>
                </a:stretch>
              </p:blipFill>
              <p:spPr bwMode="auto">
                <a:xfrm>
                  <a:off x="1751" y="2558"/>
                  <a:ext cx="705" cy="314"/>
                </a:xfrm>
                <a:prstGeom prst="rect">
                  <a:avLst/>
                </a:prstGeom>
                <a:noFill/>
                <a:ln w="9525">
                  <a:noFill/>
                  <a:miter lim="800000"/>
                  <a:headEnd/>
                  <a:tailEnd/>
                </a:ln>
              </p:spPr>
            </p:pic>
            <p:pic>
              <p:nvPicPr>
                <p:cNvPr id="95250" name="Picture 16" descr="PSC_logo_cmyk"/>
                <p:cNvPicPr>
                  <a:picLocks noChangeAspect="1" noChangeArrowheads="1"/>
                </p:cNvPicPr>
                <p:nvPr/>
              </p:nvPicPr>
              <p:blipFill>
                <a:blip r:embed="rId16" cstate="print"/>
                <a:srcRect/>
                <a:stretch>
                  <a:fillRect/>
                </a:stretch>
              </p:blipFill>
              <p:spPr bwMode="auto">
                <a:xfrm>
                  <a:off x="1175" y="1815"/>
                  <a:ext cx="811" cy="217"/>
                </a:xfrm>
                <a:prstGeom prst="rect">
                  <a:avLst/>
                </a:prstGeom>
                <a:noFill/>
                <a:ln w="9525">
                  <a:noFill/>
                  <a:miter lim="800000"/>
                  <a:headEnd/>
                  <a:tailEnd/>
                </a:ln>
              </p:spPr>
            </p:pic>
            <p:pic>
              <p:nvPicPr>
                <p:cNvPr id="95251" name="Picture 17"/>
                <p:cNvPicPr>
                  <a:picLocks noChangeAspect="1" noChangeArrowheads="1"/>
                </p:cNvPicPr>
                <p:nvPr/>
              </p:nvPicPr>
              <p:blipFill>
                <a:blip r:embed="rId17" cstate="print"/>
                <a:srcRect/>
                <a:stretch>
                  <a:fillRect/>
                </a:stretch>
              </p:blipFill>
              <p:spPr bwMode="auto">
                <a:xfrm>
                  <a:off x="3424" y="840"/>
                  <a:ext cx="942" cy="312"/>
                </a:xfrm>
                <a:prstGeom prst="rect">
                  <a:avLst/>
                </a:prstGeom>
                <a:noFill/>
                <a:ln w="9525" algn="ctr">
                  <a:noFill/>
                  <a:miter lim="800000"/>
                  <a:headEnd/>
                  <a:tailEnd/>
                </a:ln>
              </p:spPr>
            </p:pic>
            <p:pic>
              <p:nvPicPr>
                <p:cNvPr id="95252" name="Picture 18"/>
                <p:cNvPicPr>
                  <a:picLocks noChangeAspect="1" noChangeArrowheads="1"/>
                </p:cNvPicPr>
                <p:nvPr/>
              </p:nvPicPr>
              <p:blipFill>
                <a:blip r:embed="rId18" cstate="print"/>
                <a:srcRect/>
                <a:stretch>
                  <a:fillRect/>
                </a:stretch>
              </p:blipFill>
              <p:spPr bwMode="auto">
                <a:xfrm>
                  <a:off x="2596" y="770"/>
                  <a:ext cx="792" cy="450"/>
                </a:xfrm>
                <a:prstGeom prst="rect">
                  <a:avLst/>
                </a:prstGeom>
                <a:noFill/>
                <a:ln w="9525" algn="ctr">
                  <a:noFill/>
                  <a:miter lim="800000"/>
                  <a:headEnd/>
                  <a:tailEnd/>
                </a:ln>
              </p:spPr>
            </p:pic>
            <p:pic>
              <p:nvPicPr>
                <p:cNvPr id="95253" name="Picture 19"/>
                <p:cNvPicPr>
                  <a:picLocks noChangeAspect="1" noChangeArrowheads="1"/>
                </p:cNvPicPr>
                <p:nvPr/>
              </p:nvPicPr>
              <p:blipFill>
                <a:blip r:embed="rId19" cstate="print"/>
                <a:srcRect/>
                <a:stretch>
                  <a:fillRect/>
                </a:stretch>
              </p:blipFill>
              <p:spPr bwMode="auto">
                <a:xfrm>
                  <a:off x="2661" y="2176"/>
                  <a:ext cx="606" cy="324"/>
                </a:xfrm>
                <a:prstGeom prst="rect">
                  <a:avLst/>
                </a:prstGeom>
                <a:noFill/>
                <a:ln w="9525" algn="ctr">
                  <a:noFill/>
                  <a:miter lim="800000"/>
                  <a:headEnd/>
                  <a:tailEnd/>
                </a:ln>
              </p:spPr>
            </p:pic>
            <p:pic>
              <p:nvPicPr>
                <p:cNvPr id="95254" name="Picture 20"/>
                <p:cNvPicPr>
                  <a:picLocks noChangeAspect="1" noChangeArrowheads="1"/>
                </p:cNvPicPr>
                <p:nvPr/>
              </p:nvPicPr>
              <p:blipFill>
                <a:blip r:embed="rId20" cstate="print"/>
                <a:srcRect/>
                <a:stretch>
                  <a:fillRect/>
                </a:stretch>
              </p:blipFill>
              <p:spPr bwMode="auto">
                <a:xfrm>
                  <a:off x="3001" y="1600"/>
                  <a:ext cx="798" cy="534"/>
                </a:xfrm>
                <a:prstGeom prst="rect">
                  <a:avLst/>
                </a:prstGeom>
                <a:noFill/>
                <a:ln w="9525" algn="ctr">
                  <a:noFill/>
                  <a:miter lim="800000"/>
                  <a:headEnd/>
                  <a:tailEnd/>
                </a:ln>
              </p:spPr>
            </p:pic>
            <p:pic>
              <p:nvPicPr>
                <p:cNvPr id="95255" name="Picture 21"/>
                <p:cNvPicPr>
                  <a:picLocks noChangeAspect="1" noChangeArrowheads="1"/>
                </p:cNvPicPr>
                <p:nvPr/>
              </p:nvPicPr>
              <p:blipFill>
                <a:blip r:embed="rId21" cstate="print"/>
                <a:srcRect/>
                <a:stretch>
                  <a:fillRect/>
                </a:stretch>
              </p:blipFill>
              <p:spPr bwMode="auto">
                <a:xfrm>
                  <a:off x="2033" y="1746"/>
                  <a:ext cx="1032" cy="318"/>
                </a:xfrm>
                <a:prstGeom prst="rect">
                  <a:avLst/>
                </a:prstGeom>
                <a:noFill/>
                <a:ln w="9525" algn="ctr">
                  <a:noFill/>
                  <a:miter lim="800000"/>
                  <a:headEnd/>
                  <a:tailEnd/>
                </a:ln>
              </p:spPr>
            </p:pic>
          </p:grpSp>
        </p:grpSp>
        <p:pic>
          <p:nvPicPr>
            <p:cNvPr id="95256" name="图片 24" descr="OASIS2011.jpg"/>
            <p:cNvPicPr>
              <a:picLocks noChangeAspect="1"/>
            </p:cNvPicPr>
            <p:nvPr/>
          </p:nvPicPr>
          <p:blipFill>
            <a:blip r:embed="rId22" cstate="print"/>
            <a:srcRect/>
            <a:stretch>
              <a:fillRect/>
            </a:stretch>
          </p:blipFill>
          <p:spPr bwMode="auto">
            <a:xfrm>
              <a:off x="4427983" y="3356992"/>
              <a:ext cx="4684475" cy="2952328"/>
            </a:xfrm>
            <a:prstGeom prst="rect">
              <a:avLst/>
            </a:prstGeom>
            <a:noFill/>
            <a:ln w="9525">
              <a:noFill/>
              <a:miter lim="800000"/>
              <a:headEnd/>
              <a:tailEnd/>
            </a:ln>
          </p:spPr>
        </p:pic>
      </p:grpSp>
      <p:sp>
        <p:nvSpPr>
          <p:cNvPr id="25" name="椭圆 24"/>
          <p:cNvSpPr/>
          <p:nvPr/>
        </p:nvSpPr>
        <p:spPr>
          <a:xfrm>
            <a:off x="2700341" y="4149725"/>
            <a:ext cx="1800225"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26" name="椭圆 25"/>
          <p:cNvSpPr/>
          <p:nvPr/>
        </p:nvSpPr>
        <p:spPr>
          <a:xfrm>
            <a:off x="8101015" y="5876930"/>
            <a:ext cx="1081087"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27" name="标题 1"/>
          <p:cNvSpPr>
            <a:spLocks noGrp="1"/>
          </p:cNvSpPr>
          <p:nvPr>
            <p:ph type="title"/>
          </p:nvPr>
        </p:nvSpPr>
        <p:spPr>
          <a:xfrm>
            <a:off x="324062" y="352442"/>
            <a:ext cx="9154742" cy="561975"/>
          </a:xfrm>
        </p:spPr>
        <p:txBody>
          <a:bodyPr/>
          <a:lstStyle/>
          <a:p>
            <a:r>
              <a:rPr lang="zh-CN" altLang="en-US" dirty="0" smtClean="0"/>
              <a:t>参与</a:t>
            </a:r>
            <a:r>
              <a:rPr lang="en-US" altLang="zh-CN" dirty="0" smtClean="0"/>
              <a:t>SOA</a:t>
            </a:r>
            <a:r>
              <a:rPr lang="zh-CN" altLang="en-US" dirty="0"/>
              <a:t>与云计算标准制</a:t>
            </a:r>
            <a:r>
              <a:rPr lang="zh-CN" altLang="en-US" dirty="0" smtClean="0"/>
              <a:t>订</a:t>
            </a:r>
            <a:endParaRPr lang="zh-CN" altLang="en-US" dirty="0"/>
          </a:p>
        </p:txBody>
      </p:sp>
    </p:spTree>
    <p:extLst>
      <p:ext uri="{BB962C8B-B14F-4D97-AF65-F5344CB8AC3E}">
        <p14:creationId xmlns:p14="http://schemas.microsoft.com/office/powerpoint/2010/main" val="140396444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smtClean="0"/>
              <a:t>3.2</a:t>
            </a:r>
            <a:r>
              <a:rPr lang="zh-CN" altLang="en-US" sz="2800" dirty="0" smtClean="0"/>
              <a:t>－集中的多流程引擎及其流程实例的监控与管理</a:t>
            </a:r>
            <a:endParaRPr lang="zh-CN" altLang="en-US" sz="2800" dirty="0"/>
          </a:p>
        </p:txBody>
      </p:sp>
      <p:sp>
        <p:nvSpPr>
          <p:cNvPr id="3" name="内容占位符 2"/>
          <p:cNvSpPr>
            <a:spLocks noGrp="1"/>
          </p:cNvSpPr>
          <p:nvPr>
            <p:ph idx="1"/>
          </p:nvPr>
        </p:nvSpPr>
        <p:spPr>
          <a:xfrm>
            <a:off x="573859" y="5286388"/>
            <a:ext cx="8574132" cy="1238956"/>
          </a:xfrm>
        </p:spPr>
        <p:txBody>
          <a:bodyPr/>
          <a:lstStyle/>
          <a:p>
            <a:pPr>
              <a:lnSpc>
                <a:spcPct val="150000"/>
              </a:lnSpc>
            </a:pPr>
            <a:r>
              <a:rPr lang="zh-CN" altLang="en-US" sz="1600" b="0" dirty="0" smtClean="0"/>
              <a:t>通过</a:t>
            </a:r>
            <a:r>
              <a:rPr lang="en-US" altLang="zh-CN" sz="1600" b="0" dirty="0" smtClean="0"/>
              <a:t>BPS</a:t>
            </a:r>
            <a:r>
              <a:rPr lang="zh-CN" altLang="en-US" sz="1600" b="0" dirty="0" smtClean="0"/>
              <a:t>的“统一流程平台”功能，可以配置在同一个</a:t>
            </a:r>
            <a:r>
              <a:rPr lang="en-US" altLang="zh-CN" sz="1600" b="0" dirty="0" smtClean="0"/>
              <a:t>Workspace</a:t>
            </a:r>
            <a:r>
              <a:rPr lang="zh-CN" altLang="en-US" sz="1600" b="0" dirty="0" smtClean="0"/>
              <a:t>管理监控功能中配置并管理多个本地或远程的流程引擎；</a:t>
            </a:r>
            <a:endParaRPr lang="en-US" altLang="zh-CN" sz="1600" b="0" dirty="0" smtClean="0"/>
          </a:p>
          <a:p>
            <a:pPr>
              <a:lnSpc>
                <a:spcPct val="150000"/>
              </a:lnSpc>
            </a:pPr>
            <a:r>
              <a:rPr lang="zh-CN" altLang="en-US" sz="1600" b="0" dirty="0" smtClean="0"/>
              <a:t>可以实现对多个引擎的配置以及其中的流程实例的管理和监控、流程调整</a:t>
            </a:r>
            <a:endParaRPr lang="zh-CN" altLang="en-US" sz="1600" b="0" dirty="0"/>
          </a:p>
        </p:txBody>
      </p:sp>
      <p:pic>
        <p:nvPicPr>
          <p:cNvPr id="6146" name="Picture 2"/>
          <p:cNvPicPr>
            <a:picLocks noChangeAspect="1" noChangeArrowheads="1"/>
          </p:cNvPicPr>
          <p:nvPr/>
        </p:nvPicPr>
        <p:blipFill>
          <a:blip r:embed="rId3"/>
          <a:srcRect/>
          <a:stretch>
            <a:fillRect/>
          </a:stretch>
        </p:blipFill>
        <p:spPr bwMode="auto">
          <a:xfrm>
            <a:off x="607586" y="857232"/>
            <a:ext cx="7623888" cy="3638550"/>
          </a:xfrm>
          <a:prstGeom prst="rect">
            <a:avLst/>
          </a:prstGeom>
          <a:noFill/>
          <a:ln w="9525">
            <a:solidFill>
              <a:schemeClr val="tx1">
                <a:lumMod val="65000"/>
                <a:lumOff val="35000"/>
              </a:schemeClr>
            </a:solid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2202589" y="1240326"/>
            <a:ext cx="5863510" cy="3903186"/>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4014251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slide(fromBottom)">
                                      <p:cBhvr>
                                        <p:cTn id="7"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a:t>
            </a:r>
            <a:r>
              <a:rPr lang="zh-CN" altLang="en-US" dirty="0" smtClean="0"/>
              <a:t>－集中管理与明晰授权体系</a:t>
            </a:r>
            <a:endParaRPr lang="zh-CN" altLang="en-US" dirty="0"/>
          </a:p>
        </p:txBody>
      </p:sp>
      <p:sp>
        <p:nvSpPr>
          <p:cNvPr id="3" name="内容占位符 2"/>
          <p:cNvSpPr>
            <a:spLocks noGrp="1"/>
          </p:cNvSpPr>
          <p:nvPr>
            <p:ph idx="1"/>
          </p:nvPr>
        </p:nvSpPr>
        <p:spPr>
          <a:xfrm>
            <a:off x="486093" y="903290"/>
            <a:ext cx="8749665" cy="668323"/>
          </a:xfrm>
        </p:spPr>
        <p:txBody>
          <a:bodyPr/>
          <a:lstStyle/>
          <a:p>
            <a:r>
              <a:rPr lang="en-US" altLang="zh-CN" sz="1800" dirty="0" smtClean="0">
                <a:latin typeface="微软雅黑" pitchFamily="34" charset="-122"/>
                <a:ea typeface="微软雅黑" pitchFamily="34" charset="-122"/>
              </a:rPr>
              <a:t>BPS Workspace</a:t>
            </a:r>
            <a:r>
              <a:rPr lang="zh-CN" altLang="en-US" sz="1800" dirty="0" smtClean="0">
                <a:latin typeface="微软雅黑" pitchFamily="34" charset="-122"/>
                <a:ea typeface="微软雅黑" pitchFamily="34" charset="-122"/>
              </a:rPr>
              <a:t>的所有管理功能可授权</a:t>
            </a:r>
            <a:endParaRPr lang="en-US" altLang="zh-CN" sz="1800" dirty="0" smtClean="0">
              <a:latin typeface="微软雅黑" pitchFamily="34" charset="-122"/>
              <a:ea typeface="微软雅黑" pitchFamily="34" charset="-122"/>
            </a:endParaRPr>
          </a:p>
          <a:p>
            <a:r>
              <a:rPr lang="en-US" altLang="zh-CN" sz="1800" dirty="0" smtClean="0">
                <a:latin typeface="微软雅黑" pitchFamily="34" charset="-122"/>
                <a:ea typeface="微软雅黑" pitchFamily="34" charset="-122"/>
              </a:rPr>
              <a:t>BPS Workspace</a:t>
            </a:r>
            <a:r>
              <a:rPr lang="zh-CN" altLang="en-US" sz="1800" dirty="0" smtClean="0">
                <a:latin typeface="微软雅黑" pitchFamily="34" charset="-122"/>
                <a:ea typeface="微软雅黑" pitchFamily="34" charset="-122"/>
              </a:rPr>
              <a:t>可按照业务目录分域授权</a:t>
            </a:r>
            <a:endParaRPr lang="zh-CN" altLang="en-US" sz="1800" dirty="0">
              <a:latin typeface="微软雅黑" pitchFamily="34" charset="-122"/>
              <a:ea typeface="微软雅黑" pitchFamily="34" charset="-122"/>
            </a:endParaRPr>
          </a:p>
        </p:txBody>
      </p:sp>
      <p:pic>
        <p:nvPicPr>
          <p:cNvPr id="78850" name="Picture 2"/>
          <p:cNvPicPr>
            <a:picLocks noChangeAspect="1" noChangeArrowheads="1"/>
          </p:cNvPicPr>
          <p:nvPr/>
        </p:nvPicPr>
        <p:blipFill>
          <a:blip r:embed="rId3" cstate="print"/>
          <a:srcRect/>
          <a:stretch>
            <a:fillRect/>
          </a:stretch>
        </p:blipFill>
        <p:spPr bwMode="auto">
          <a:xfrm>
            <a:off x="455681" y="1643050"/>
            <a:ext cx="8658583" cy="4768363"/>
          </a:xfrm>
          <a:prstGeom prst="rect">
            <a:avLst/>
          </a:prstGeom>
          <a:noFill/>
          <a:ln w="9525">
            <a:solidFill>
              <a:schemeClr val="tx1"/>
            </a:solidFill>
            <a:prstDash val="sysDash"/>
            <a:miter lim="800000"/>
            <a:headEnd/>
            <a:tailEnd/>
          </a:ln>
          <a:effectLst/>
        </p:spPr>
      </p:pic>
      <p:sp>
        <p:nvSpPr>
          <p:cNvPr id="6" name="矩形 5"/>
          <p:cNvSpPr/>
          <p:nvPr/>
        </p:nvSpPr>
        <p:spPr>
          <a:xfrm>
            <a:off x="2278541" y="3214686"/>
            <a:ext cx="3190004" cy="285752"/>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55681" y="1785926"/>
            <a:ext cx="8582631" cy="571504"/>
          </a:xfrm>
          <a:prstGeom prst="rect">
            <a:avLst/>
          </a:prstGeom>
          <a:noFill/>
          <a:ln w="381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831582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97908" y="71415"/>
            <a:ext cx="8726036" cy="571504"/>
          </a:xfrm>
        </p:spPr>
        <p:txBody>
          <a:bodyPr/>
          <a:lstStyle/>
          <a:p>
            <a:r>
              <a:rPr lang="en-US" altLang="zh-CN" sz="2800" dirty="0" smtClean="0"/>
              <a:t>3.3</a:t>
            </a:r>
            <a:r>
              <a:rPr lang="zh-CN" altLang="en-US" sz="2800" dirty="0" smtClean="0"/>
              <a:t>－通过开放统计接口实现结合业务的统计分析</a:t>
            </a:r>
          </a:p>
        </p:txBody>
      </p:sp>
      <p:pic>
        <p:nvPicPr>
          <p:cNvPr id="3" name="Picture 3" descr="D:\PM\18_重点项目销售支持\20090411_中国移动\20090725_针对NGBOSS的工作流测试\新增功能\2、流程KPI展示.gif"/>
          <p:cNvPicPr>
            <a:picLocks noChangeAspect="1" noChangeArrowheads="1"/>
          </p:cNvPicPr>
          <p:nvPr/>
        </p:nvPicPr>
        <p:blipFill>
          <a:blip r:embed="rId3" cstate="print"/>
          <a:srcRect/>
          <a:stretch>
            <a:fillRect/>
          </a:stretch>
        </p:blipFill>
        <p:spPr bwMode="auto">
          <a:xfrm>
            <a:off x="303776" y="785795"/>
            <a:ext cx="8140238" cy="5086363"/>
          </a:xfrm>
          <a:prstGeom prst="rect">
            <a:avLst/>
          </a:prstGeom>
          <a:noFill/>
          <a:ln w="19050">
            <a:solidFill>
              <a:srgbClr val="808080"/>
            </a:solidFill>
            <a:miter lim="800000"/>
            <a:headEnd/>
            <a:tailEnd/>
          </a:ln>
        </p:spPr>
      </p:pic>
      <p:pic>
        <p:nvPicPr>
          <p:cNvPr id="4" name="Picture 2" descr="D:\PM\18_重点项目销售支持\20090411_中国移动\20090725_针对NGBOSS的工作流测试\新增功能\1、与业务结合的KPI定义与展示.gif"/>
          <p:cNvPicPr>
            <a:picLocks noChangeAspect="1" noChangeArrowheads="1"/>
          </p:cNvPicPr>
          <p:nvPr/>
        </p:nvPicPr>
        <p:blipFill>
          <a:blip r:embed="rId4" cstate="print"/>
          <a:srcRect/>
          <a:stretch>
            <a:fillRect/>
          </a:stretch>
        </p:blipFill>
        <p:spPr bwMode="auto">
          <a:xfrm>
            <a:off x="379728" y="857232"/>
            <a:ext cx="8278821" cy="5172956"/>
          </a:xfrm>
          <a:prstGeom prst="rect">
            <a:avLst/>
          </a:prstGeom>
          <a:noFill/>
          <a:ln w="19050">
            <a:solidFill>
              <a:srgbClr val="808080"/>
            </a:solidFill>
            <a:miter lim="800000"/>
            <a:headEnd/>
            <a:tailEnd/>
          </a:ln>
        </p:spPr>
      </p:pic>
      <p:pic>
        <p:nvPicPr>
          <p:cNvPr id="5" name="Picture 5"/>
          <p:cNvPicPr>
            <a:picLocks noChangeAspect="1" noChangeArrowheads="1"/>
          </p:cNvPicPr>
          <p:nvPr/>
        </p:nvPicPr>
        <p:blipFill>
          <a:blip r:embed="rId5" cstate="print"/>
          <a:srcRect/>
          <a:stretch>
            <a:fillRect/>
          </a:stretch>
        </p:blipFill>
        <p:spPr bwMode="auto">
          <a:xfrm>
            <a:off x="455681" y="928670"/>
            <a:ext cx="8650084" cy="5035550"/>
          </a:xfrm>
          <a:prstGeom prst="rect">
            <a:avLst/>
          </a:prstGeom>
          <a:noFill/>
          <a:ln w="19050">
            <a:solidFill>
              <a:srgbClr val="808080"/>
            </a:solidFill>
            <a:miter lim="800000"/>
            <a:headEnd/>
            <a:tailEnd/>
          </a:ln>
        </p:spPr>
      </p:pic>
      <p:pic>
        <p:nvPicPr>
          <p:cNvPr id="6" name="Picture 6"/>
          <p:cNvPicPr>
            <a:picLocks noChangeAspect="1" noChangeArrowheads="1"/>
          </p:cNvPicPr>
          <p:nvPr/>
        </p:nvPicPr>
        <p:blipFill>
          <a:blip r:embed="rId6" cstate="print"/>
          <a:srcRect/>
          <a:stretch>
            <a:fillRect/>
          </a:stretch>
        </p:blipFill>
        <p:spPr bwMode="auto">
          <a:xfrm>
            <a:off x="531633" y="1065232"/>
            <a:ext cx="8574132" cy="4935537"/>
          </a:xfrm>
          <a:prstGeom prst="rect">
            <a:avLst/>
          </a:prstGeom>
          <a:noFill/>
          <a:ln w="19050">
            <a:solidFill>
              <a:srgbClr val="808080"/>
            </a:solidFill>
            <a:miter lim="800000"/>
            <a:headEnd/>
            <a:tailEnd/>
          </a:ln>
        </p:spPr>
      </p:pic>
      <p:pic>
        <p:nvPicPr>
          <p:cNvPr id="7" name="Picture 5"/>
          <p:cNvPicPr>
            <a:picLocks noChangeAspect="1" noChangeArrowheads="1"/>
          </p:cNvPicPr>
          <p:nvPr/>
        </p:nvPicPr>
        <p:blipFill>
          <a:blip r:embed="rId7" cstate="print"/>
          <a:srcRect/>
          <a:stretch>
            <a:fillRect/>
          </a:stretch>
        </p:blipFill>
        <p:spPr bwMode="auto">
          <a:xfrm>
            <a:off x="683539" y="1214423"/>
            <a:ext cx="8726036" cy="4884737"/>
          </a:xfrm>
          <a:prstGeom prst="rect">
            <a:avLst/>
          </a:prstGeom>
          <a:noFill/>
          <a:ln w="19050">
            <a:solidFill>
              <a:srgbClr val="808080"/>
            </a:solidFill>
            <a:miter lim="800000"/>
            <a:headEnd/>
            <a:tailEnd/>
          </a:ln>
        </p:spPr>
      </p:pic>
      <p:pic>
        <p:nvPicPr>
          <p:cNvPr id="53249" name="Picture 1"/>
          <p:cNvPicPr>
            <a:picLocks noChangeAspect="1" noChangeArrowheads="1"/>
          </p:cNvPicPr>
          <p:nvPr/>
        </p:nvPicPr>
        <p:blipFill>
          <a:blip r:embed="rId8" cstate="print"/>
          <a:srcRect/>
          <a:stretch>
            <a:fillRect/>
          </a:stretch>
        </p:blipFill>
        <p:spPr bwMode="auto">
          <a:xfrm>
            <a:off x="835444" y="1357298"/>
            <a:ext cx="8170742" cy="5238750"/>
          </a:xfrm>
          <a:prstGeom prst="rect">
            <a:avLst/>
          </a:prstGeom>
          <a:noFill/>
          <a:ln w="19050">
            <a:solidFill>
              <a:srgbClr val="808080"/>
            </a:solidFill>
            <a:miter lim="800000"/>
            <a:headEnd/>
            <a:tailEnd/>
          </a:ln>
        </p:spPr>
      </p:pic>
    </p:spTree>
    <p:extLst>
      <p:ext uri="{BB962C8B-B14F-4D97-AF65-F5344CB8AC3E}">
        <p14:creationId xmlns:p14="http://schemas.microsoft.com/office/powerpoint/2010/main" val="3530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slide(fromBottom)">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53249"/>
                                        </p:tgtEl>
                                        <p:attrNameLst>
                                          <p:attrName>style.visibility</p:attrName>
                                        </p:attrNameLst>
                                      </p:cBhvr>
                                      <p:to>
                                        <p:strVal val="visible"/>
                                      </p:to>
                                    </p:set>
                                    <p:animEffect transition="in" filter="slide(fromBottom)">
                                      <p:cBhvr>
                                        <p:cTn id="27" dur="500"/>
                                        <p:tgtEl>
                                          <p:spTgt spid="5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a:defRPr/>
            </a:pPr>
            <a:r>
              <a:rPr lang="en-US" altLang="zh-CN" dirty="0" smtClean="0"/>
              <a:t>3.4</a:t>
            </a:r>
            <a:r>
              <a:rPr lang="zh-CN" altLang="en-US" dirty="0" smtClean="0"/>
              <a:t>－深入的跟踪和审计</a:t>
            </a:r>
            <a:endParaRPr lang="zh-CN" altLang="en-US" dirty="0"/>
          </a:p>
        </p:txBody>
      </p:sp>
      <p:pic>
        <p:nvPicPr>
          <p:cNvPr id="103425" name="Picture 1"/>
          <p:cNvPicPr>
            <a:picLocks noChangeAspect="1" noChangeArrowheads="1"/>
          </p:cNvPicPr>
          <p:nvPr/>
        </p:nvPicPr>
        <p:blipFill>
          <a:blip r:embed="rId3"/>
          <a:srcRect/>
          <a:stretch>
            <a:fillRect/>
          </a:stretch>
        </p:blipFill>
        <p:spPr bwMode="auto">
          <a:xfrm>
            <a:off x="455681" y="928671"/>
            <a:ext cx="8542089" cy="4888369"/>
          </a:xfrm>
          <a:prstGeom prst="rect">
            <a:avLst/>
          </a:prstGeom>
          <a:noFill/>
          <a:ln w="9525">
            <a:solidFill>
              <a:schemeClr val="tx1">
                <a:lumMod val="65000"/>
                <a:lumOff val="35000"/>
              </a:schemeClr>
            </a:solidFill>
            <a:miter lim="800000"/>
            <a:headEnd/>
            <a:tailEnd/>
          </a:ln>
          <a:effectLst/>
        </p:spPr>
      </p:pic>
      <p:pic>
        <p:nvPicPr>
          <p:cNvPr id="103426" name="Picture 2"/>
          <p:cNvPicPr>
            <a:picLocks noChangeAspect="1" noChangeArrowheads="1"/>
          </p:cNvPicPr>
          <p:nvPr/>
        </p:nvPicPr>
        <p:blipFill>
          <a:blip r:embed="rId4"/>
          <a:srcRect/>
          <a:stretch>
            <a:fillRect/>
          </a:stretch>
        </p:blipFill>
        <p:spPr bwMode="auto">
          <a:xfrm>
            <a:off x="911396" y="1285860"/>
            <a:ext cx="8050963" cy="4971294"/>
          </a:xfrm>
          <a:prstGeom prst="rect">
            <a:avLst/>
          </a:prstGeom>
          <a:noFill/>
          <a:ln w="9525">
            <a:solidFill>
              <a:schemeClr val="tx1">
                <a:lumMod val="65000"/>
                <a:lumOff val="35000"/>
              </a:schemeClr>
            </a:solidFill>
            <a:miter lim="800000"/>
            <a:headEnd/>
            <a:tailEnd/>
          </a:ln>
          <a:effectLst/>
        </p:spPr>
      </p:pic>
      <p:pic>
        <p:nvPicPr>
          <p:cNvPr id="103427" name="Picture 3"/>
          <p:cNvPicPr>
            <a:picLocks noChangeAspect="1" noChangeArrowheads="1"/>
          </p:cNvPicPr>
          <p:nvPr/>
        </p:nvPicPr>
        <p:blipFill>
          <a:blip r:embed="rId5"/>
          <a:srcRect/>
          <a:stretch>
            <a:fillRect/>
          </a:stretch>
        </p:blipFill>
        <p:spPr bwMode="auto">
          <a:xfrm>
            <a:off x="1291158" y="1643050"/>
            <a:ext cx="7867135" cy="4857784"/>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290921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3426"/>
                                        </p:tgtEl>
                                        <p:attrNameLst>
                                          <p:attrName>style.visibility</p:attrName>
                                        </p:attrNameLst>
                                      </p:cBhvr>
                                      <p:to>
                                        <p:strVal val="visible"/>
                                      </p:to>
                                    </p:set>
                                    <p:animEffect transition="in" filter="slide(fromBottom)">
                                      <p:cBhvr>
                                        <p:cTn id="7" dur="500"/>
                                        <p:tgtEl>
                                          <p:spTgt spid="10342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3427"/>
                                        </p:tgtEl>
                                        <p:attrNameLst>
                                          <p:attrName>style.visibility</p:attrName>
                                        </p:attrNameLst>
                                      </p:cBhvr>
                                      <p:to>
                                        <p:strVal val="visible"/>
                                      </p:to>
                                    </p:set>
                                    <p:animEffect transition="in" filter="slide(fromBottom)">
                                      <p:cBhvr>
                                        <p:cTn id="12" dur="500"/>
                                        <p:tgtEl>
                                          <p:spTgt spid="103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日志查看和分析工具，帮助快速定位问题，解决故障</a:t>
            </a:r>
            <a:endParaRPr lang="zh-CN" altLang="en-US" sz="2400" dirty="0"/>
          </a:p>
        </p:txBody>
      </p:sp>
      <p:sp>
        <p:nvSpPr>
          <p:cNvPr id="3" name="内容占位符 2"/>
          <p:cNvSpPr>
            <a:spLocks noGrp="1"/>
          </p:cNvSpPr>
          <p:nvPr>
            <p:ph idx="1"/>
          </p:nvPr>
        </p:nvSpPr>
        <p:spPr>
          <a:xfrm>
            <a:off x="573859" y="5357826"/>
            <a:ext cx="8574132" cy="879462"/>
          </a:xfrm>
        </p:spPr>
        <p:txBody>
          <a:bodyPr/>
          <a:lstStyle/>
          <a:p>
            <a:r>
              <a:rPr lang="en-US" altLang="zh-CN" sz="1800" b="0" dirty="0" smtClean="0"/>
              <a:t>BPS6.1</a:t>
            </a:r>
            <a:r>
              <a:rPr lang="zh-CN" altLang="en-US" sz="1800" b="0" dirty="0" smtClean="0"/>
              <a:t>提供定制的“日志分析工具”，使得系统管理人员能够更清晰的阅读和分析日志，更快捷的定位问题，解决故障。</a:t>
            </a:r>
            <a:endParaRPr lang="zh-CN" altLang="en-US" sz="1800" b="0" dirty="0"/>
          </a:p>
        </p:txBody>
      </p:sp>
      <p:pic>
        <p:nvPicPr>
          <p:cNvPr id="4099" name="Picture 3"/>
          <p:cNvPicPr>
            <a:picLocks noChangeAspect="1" noChangeArrowheads="1"/>
          </p:cNvPicPr>
          <p:nvPr/>
        </p:nvPicPr>
        <p:blipFill>
          <a:blip r:embed="rId3"/>
          <a:srcRect/>
          <a:stretch>
            <a:fillRect/>
          </a:stretch>
        </p:blipFill>
        <p:spPr bwMode="auto">
          <a:xfrm>
            <a:off x="911396" y="857232"/>
            <a:ext cx="6266852" cy="4138430"/>
          </a:xfrm>
          <a:prstGeom prst="rect">
            <a:avLst/>
          </a:prstGeom>
          <a:noFill/>
          <a:ln w="9525">
            <a:solidFill>
              <a:schemeClr val="tx1">
                <a:lumMod val="65000"/>
                <a:lumOff val="35000"/>
              </a:schemeClr>
            </a:solid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1215206" y="928670"/>
            <a:ext cx="7029180" cy="4357718"/>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937911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slide(fromBottom)">
                                      <p:cBhvr>
                                        <p:cTn id="7" dur="500"/>
                                        <p:tgtEl>
                                          <p:spTgt spid="409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slide(fromBottom)">
                                      <p:cBhvr>
                                        <p:cTn id="12"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p:txBody>
          <a:bodyPr/>
          <a:lstStyle/>
          <a:p>
            <a:pPr>
              <a:defRPr/>
            </a:pPr>
            <a:r>
              <a:rPr lang="zh-CN" altLang="en-US" dirty="0" smtClean="0"/>
              <a:t>配套的专家级流程实施咨询服务</a:t>
            </a:r>
          </a:p>
        </p:txBody>
      </p:sp>
      <p:graphicFrame>
        <p:nvGraphicFramePr>
          <p:cNvPr id="345091" name="Group 3"/>
          <p:cNvGraphicFramePr>
            <a:graphicFrameLocks noGrp="1"/>
          </p:cNvGraphicFramePr>
          <p:nvPr>
            <p:extLst/>
          </p:nvPr>
        </p:nvGraphicFramePr>
        <p:xfrm>
          <a:off x="497908" y="2060576"/>
          <a:ext cx="8650083" cy="4319589"/>
        </p:xfrm>
        <a:graphic>
          <a:graphicData uri="http://schemas.openxmlformats.org/drawingml/2006/table">
            <a:tbl>
              <a:tblPr/>
              <a:tblGrid>
                <a:gridCol w="3520795"/>
                <a:gridCol w="5129288"/>
              </a:tblGrid>
              <a:tr h="4968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00"/>
                          </a:solidFill>
                          <a:effectLst>
                            <a:outerShdw blurRad="38100" dist="38100" dir="2700000" algn="tl">
                              <a:srgbClr val="FFFFFF"/>
                            </a:outerShdw>
                          </a:effectLst>
                          <a:latin typeface="微软雅黑" pitchFamily="34" charset="-122"/>
                          <a:ea typeface="微软雅黑" pitchFamily="34" charset="-122"/>
                        </a:rPr>
                        <a:t>咨询服务模块</a:t>
                      </a:r>
                      <a:endParaRPr kumimoji="0" lang="zh-CN" altLang="en-US" sz="2000" b="1" i="0" u="none" strike="noStrike" cap="none" normalizeH="0" baseline="0" dirty="0" smtClean="0">
                        <a:ln>
                          <a:noFill/>
                        </a:ln>
                        <a:solidFill>
                          <a:schemeClr val="tx1"/>
                        </a:solidFill>
                        <a:effectLst>
                          <a:outerShdw blurRad="38100" dist="38100" dir="2700000" algn="tl">
                            <a:srgbClr val="FFFFFF"/>
                          </a:outerShdw>
                        </a:effectLst>
                        <a:latin typeface="微软雅黑" pitchFamily="34" charset="-122"/>
                        <a:ea typeface="微软雅黑" pitchFamily="34" charset="-122"/>
                      </a:endParaRP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00"/>
                          </a:solidFill>
                          <a:effectLst>
                            <a:outerShdw blurRad="38100" dist="38100" dir="2700000" algn="tl">
                              <a:srgbClr val="FFFFFF"/>
                            </a:outerShdw>
                          </a:effectLst>
                          <a:latin typeface="微软雅黑" pitchFamily="34" charset="-122"/>
                          <a:ea typeface="微软雅黑" pitchFamily="34" charset="-122"/>
                        </a:rPr>
                        <a:t>内容</a:t>
                      </a:r>
                      <a:endParaRPr kumimoji="0" lang="zh-CN" altLang="en-US" sz="2000" b="1" i="0" u="none" strike="noStrike" cap="none" normalizeH="0" baseline="0" smtClean="0">
                        <a:ln>
                          <a:noFill/>
                        </a:ln>
                        <a:solidFill>
                          <a:schemeClr val="tx1"/>
                        </a:solidFill>
                        <a:effectLst>
                          <a:outerShdw blurRad="38100" dist="38100" dir="2700000" algn="tl">
                            <a:srgbClr val="FFFFFF"/>
                          </a:outerShdw>
                        </a:effectLst>
                        <a:latin typeface="微软雅黑" pitchFamily="34" charset="-122"/>
                        <a:ea typeface="微软雅黑" pitchFamily="34" charset="-122"/>
                      </a:endParaRP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r>
              <a:tr h="619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C1:《</a:t>
                      </a:r>
                      <a:r>
                        <a:rPr kumimoji="0" lang="zh-CN" altLang="en-US" sz="1600" b="1" i="0" u="none" strike="noStrike" cap="none" normalizeH="0" baseline="0" dirty="0" smtClean="0">
                          <a:ln>
                            <a:noFill/>
                          </a:ln>
                          <a:solidFill>
                            <a:srgbClr val="3333CC"/>
                          </a:solidFill>
                          <a:effectLst/>
                          <a:latin typeface="微软雅黑" pitchFamily="34" charset="-122"/>
                          <a:ea typeface="微软雅黑" pitchFamily="34" charset="-122"/>
                        </a:rPr>
                        <a:t>架构策略设计咨询</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按照流程应用的非功能性需求分别从技术架构、数据架构和部署架构三个纬度提供策略设计的咨询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r>
              <a:tr h="485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C2:《</a:t>
                      </a:r>
                      <a:r>
                        <a:rPr kumimoji="0" lang="zh-CN" altLang="en-US"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流程快速实施框架咨询</a:t>
                      </a:r>
                      <a:r>
                        <a:rPr kumimoji="0" lang="en-US" altLang="zh-CN"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按照流程快速实施要素分解和建立合适的应用框架咨询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r>
              <a:tr h="5000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C3:《</a:t>
                      </a:r>
                      <a:r>
                        <a:rPr kumimoji="0" lang="zh-CN" altLang="en-US" sz="1600" b="1" i="0" u="none" strike="noStrike" cap="none" normalizeH="0" baseline="0" dirty="0" smtClean="0">
                          <a:ln>
                            <a:noFill/>
                          </a:ln>
                          <a:solidFill>
                            <a:srgbClr val="3333CC"/>
                          </a:solidFill>
                          <a:effectLst/>
                          <a:latin typeface="微软雅黑" pitchFamily="34" charset="-122"/>
                          <a:ea typeface="微软雅黑" pitchFamily="34" charset="-122"/>
                        </a:rPr>
                        <a:t>特殊流程方案设计咨询</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复杂的特殊流程设计咨询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r>
              <a:tr h="546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C4:</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r>
                        <a:rPr kumimoji="0" lang="zh-CN" altLang="en-US" sz="1600" b="1" i="0" u="none" strike="noStrike" cap="none" normalizeH="0" baseline="0" dirty="0" smtClean="0">
                          <a:ln>
                            <a:noFill/>
                          </a:ln>
                          <a:solidFill>
                            <a:srgbClr val="3333CC"/>
                          </a:solidFill>
                          <a:effectLst/>
                          <a:latin typeface="微软雅黑" pitchFamily="34" charset="-122"/>
                          <a:ea typeface="微软雅黑" pitchFamily="34" charset="-122"/>
                        </a:rPr>
                        <a:t>流程设计建模咨询</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基于</a:t>
                      </a:r>
                      <a:r>
                        <a:rPr kumimoji="0" lang="en-US" altLang="zh-CN" sz="1400" b="0" i="0" u="none" strike="noStrike" cap="none" normalizeH="0" baseline="0" smtClean="0">
                          <a:ln>
                            <a:noFill/>
                          </a:ln>
                          <a:solidFill>
                            <a:srgbClr val="000000"/>
                          </a:solidFill>
                          <a:effectLst/>
                          <a:latin typeface="微软雅黑" pitchFamily="34" charset="-122"/>
                          <a:ea typeface="微软雅黑" pitchFamily="34" charset="-122"/>
                        </a:rPr>
                        <a:t>BPS</a:t>
                      </a: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的流程设计建模步骤和规范咨询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r>
              <a:tr h="555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C5:《</a:t>
                      </a:r>
                      <a:r>
                        <a:rPr kumimoji="0" lang="zh-CN" altLang="en-US" sz="1600" b="1" i="0" u="none" strike="noStrike" cap="none" normalizeH="0" baseline="0" dirty="0" smtClean="0">
                          <a:ln>
                            <a:noFill/>
                          </a:ln>
                          <a:solidFill>
                            <a:srgbClr val="3333CC"/>
                          </a:solidFill>
                          <a:effectLst/>
                          <a:latin typeface="微软雅黑" pitchFamily="34" charset="-122"/>
                          <a:ea typeface="微软雅黑" pitchFamily="34" charset="-122"/>
                        </a:rPr>
                        <a:t>业务流程优化咨询</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基于业务纬度的优化分析策略咨询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r>
              <a:tr h="558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kern="1200" cap="none" normalizeH="0" baseline="0" dirty="0" smtClean="0">
                          <a:ln>
                            <a:noFill/>
                          </a:ln>
                          <a:solidFill>
                            <a:srgbClr val="3333CC"/>
                          </a:solidFill>
                          <a:effectLst/>
                          <a:latin typeface="微软雅黑" pitchFamily="34" charset="-122"/>
                          <a:ea typeface="微软雅黑" pitchFamily="34" charset="-122"/>
                          <a:cs typeface="+mn-cs"/>
                        </a:rPr>
                        <a:t>C6:</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r>
                        <a:rPr kumimoji="0" lang="zh-CN" altLang="en-US" sz="1600" b="1" i="0" u="none" strike="noStrike" cap="none" normalizeH="0" baseline="0" dirty="0" smtClean="0">
                          <a:ln>
                            <a:noFill/>
                          </a:ln>
                          <a:solidFill>
                            <a:srgbClr val="3333CC"/>
                          </a:solidFill>
                          <a:effectLst/>
                          <a:latin typeface="微软雅黑" pitchFamily="34" charset="-122"/>
                          <a:ea typeface="微软雅黑" pitchFamily="34" charset="-122"/>
                        </a:rPr>
                        <a:t>性能评估与优化</a:t>
                      </a:r>
                      <a:r>
                        <a:rPr kumimoji="0" lang="en-US" altLang="zh-CN" sz="1600" b="1" i="0" u="none" strike="noStrike" cap="none" normalizeH="0" baseline="0" dirty="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rgbClr val="000000"/>
                          </a:solidFill>
                          <a:effectLst/>
                          <a:latin typeface="微软雅黑" pitchFamily="34" charset="-122"/>
                          <a:ea typeface="微软雅黑" pitchFamily="34" charset="-122"/>
                        </a:rPr>
                        <a:t>进行流程应用的性能评测和提供优化方案的咨询</a:t>
                      </a: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3F9FA"/>
                    </a:solidFill>
                  </a:tcPr>
                </a:tc>
              </a:tr>
              <a:tr h="5572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rgbClr val="3333CC"/>
                          </a:solidFill>
                          <a:effectLst/>
                          <a:latin typeface="微软雅黑" pitchFamily="34" charset="-122"/>
                          <a:ea typeface="微软雅黑" pitchFamily="34" charset="-122"/>
                        </a:rPr>
                        <a:t>C7:《</a:t>
                      </a:r>
                      <a:r>
                        <a:rPr kumimoji="0" lang="zh-CN" altLang="en-US" sz="1600" b="1" i="0" u="none" strike="noStrike" cap="none" normalizeH="0" baseline="0" smtClean="0">
                          <a:ln>
                            <a:noFill/>
                          </a:ln>
                          <a:solidFill>
                            <a:srgbClr val="3333CC"/>
                          </a:solidFill>
                          <a:effectLst/>
                          <a:latin typeface="微软雅黑" pitchFamily="34" charset="-122"/>
                          <a:ea typeface="微软雅黑" pitchFamily="34" charset="-122"/>
                        </a:rPr>
                        <a:t>产品咨询相关服务</a:t>
                      </a:r>
                      <a:r>
                        <a:rPr kumimoji="0" lang="en-US" altLang="zh-CN" sz="1600" b="1" i="0" u="none" strike="noStrike" cap="none" normalizeH="0" baseline="0" smtClean="0">
                          <a:ln>
                            <a:noFill/>
                          </a:ln>
                          <a:solidFill>
                            <a:srgbClr val="3333CC"/>
                          </a:solidFill>
                          <a:effectLst/>
                          <a:latin typeface="微软雅黑" pitchFamily="34" charset="-122"/>
                          <a:ea typeface="微软雅黑" pitchFamily="34" charset="-122"/>
                        </a:rPr>
                        <a:t>》</a:t>
                      </a:r>
                    </a:p>
                  </a:txBody>
                  <a:tcPr marL="137790" marR="137790" marT="64800" marB="64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rgbClr val="000000"/>
                          </a:solidFill>
                          <a:effectLst/>
                          <a:latin typeface="微软雅黑" pitchFamily="34" charset="-122"/>
                          <a:ea typeface="微软雅黑" pitchFamily="34" charset="-122"/>
                        </a:rPr>
                        <a:t>BPS</a:t>
                      </a:r>
                      <a:r>
                        <a:rPr kumimoji="0" lang="zh-CN" altLang="en-US" sz="1400" b="0" i="0" u="none" strike="noStrike" cap="none" normalizeH="0" baseline="0" dirty="0" smtClean="0">
                          <a:ln>
                            <a:noFill/>
                          </a:ln>
                          <a:solidFill>
                            <a:srgbClr val="000000"/>
                          </a:solidFill>
                          <a:effectLst/>
                          <a:latin typeface="微软雅黑" pitchFamily="34" charset="-122"/>
                          <a:ea typeface="微软雅黑" pitchFamily="34" charset="-122"/>
                        </a:rPr>
                        <a:t>产品使用咨询、安装上线支持等咨询服务</a:t>
                      </a:r>
                      <a:endParaRPr kumimoji="0" lang="en-US" altLang="zh-CN" sz="14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138119" marR="138119" marT="64955" marB="6495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F3F4"/>
                    </a:solidFill>
                  </a:tcPr>
                </a:tc>
              </a:tr>
            </a:tbl>
          </a:graphicData>
        </a:graphic>
      </p:graphicFrame>
      <p:sp>
        <p:nvSpPr>
          <p:cNvPr id="647199" name="Text Box 32"/>
          <p:cNvSpPr txBox="1">
            <a:spLocks noChangeArrowheads="1"/>
          </p:cNvSpPr>
          <p:nvPr/>
        </p:nvSpPr>
        <p:spPr bwMode="auto">
          <a:xfrm>
            <a:off x="497908" y="982366"/>
            <a:ext cx="8726036" cy="646331"/>
          </a:xfrm>
          <a:prstGeom prst="rect">
            <a:avLst/>
          </a:prstGeom>
          <a:noFill/>
          <a:ln w="9525">
            <a:noFill/>
            <a:miter lim="800000"/>
            <a:headEnd/>
            <a:tailEnd/>
          </a:ln>
        </p:spPr>
        <p:txBody>
          <a:bodyPr>
            <a:spAutoFit/>
          </a:bodyPr>
          <a:lstStyle/>
          <a:p>
            <a:pPr>
              <a:spcBef>
                <a:spcPct val="50000"/>
              </a:spcBef>
            </a:pPr>
            <a:r>
              <a:rPr lang="zh-CN" altLang="en-US" dirty="0">
                <a:latin typeface="微软雅黑" pitchFamily="34" charset="-122"/>
                <a:ea typeface="微软雅黑" pitchFamily="34" charset="-122"/>
              </a:rPr>
              <a:t>普元凭借众多大型流程项目的实施经验，归纳和总结流程类应用实施过程中会碰到的各种问题，这对这些问题的解决，我们将提供如下实施咨询服务：</a:t>
            </a:r>
          </a:p>
        </p:txBody>
      </p:sp>
    </p:spTree>
    <p:extLst>
      <p:ext uri="{BB962C8B-B14F-4D97-AF65-F5344CB8AC3E}">
        <p14:creationId xmlns:p14="http://schemas.microsoft.com/office/powerpoint/2010/main" val="27045747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03808" y="115889"/>
            <a:ext cx="8726036" cy="649287"/>
          </a:xfrm>
        </p:spPr>
        <p:txBody>
          <a:bodyPr/>
          <a:lstStyle/>
          <a:p>
            <a:pPr>
              <a:defRPr/>
            </a:pPr>
            <a:r>
              <a:rPr lang="zh-CN" altLang="en-US" sz="2800" dirty="0" smtClean="0"/>
              <a:t>总结</a:t>
            </a:r>
            <a:r>
              <a:rPr lang="zh-CN" altLang="en-US" dirty="0" smtClean="0"/>
              <a:t>：</a:t>
            </a:r>
            <a:r>
              <a:rPr lang="en-US" altLang="zh-CN" sz="2800" b="0" dirty="0" smtClean="0">
                <a:latin typeface="微软雅黑" pitchFamily="34" charset="-122"/>
                <a:ea typeface="微软雅黑" pitchFamily="34" charset="-122"/>
              </a:rPr>
              <a:t>BPS</a:t>
            </a:r>
            <a:r>
              <a:rPr lang="zh-CN" altLang="en-US" sz="2800" b="0" dirty="0">
                <a:latin typeface="微软雅黑" pitchFamily="34" charset="-122"/>
                <a:ea typeface="微软雅黑" pitchFamily="34" charset="-122"/>
              </a:rPr>
              <a:t>产品及解决方案的特点与优势</a:t>
            </a:r>
            <a:endParaRPr lang="en-US" altLang="zh-CN" sz="2800" dirty="0" smtClean="0"/>
          </a:p>
        </p:txBody>
      </p:sp>
      <p:sp>
        <p:nvSpPr>
          <p:cNvPr id="34818" name="AutoShape 3"/>
          <p:cNvSpPr>
            <a:spLocks noChangeArrowheads="1"/>
          </p:cNvSpPr>
          <p:nvPr/>
        </p:nvSpPr>
        <p:spPr bwMode="gray">
          <a:xfrm>
            <a:off x="1048137" y="1571625"/>
            <a:ext cx="4076088" cy="3833813"/>
          </a:xfrm>
          <a:custGeom>
            <a:avLst/>
            <a:gdLst>
              <a:gd name="T0" fmla="*/ 340234274 w 21600"/>
              <a:gd name="T1" fmla="*/ 0 h 21600"/>
              <a:gd name="T2" fmla="*/ 99644510 w 21600"/>
              <a:gd name="T3" fmla="*/ 99644536 h 21600"/>
              <a:gd name="T4" fmla="*/ 0 w 21600"/>
              <a:gd name="T5" fmla="*/ 340234185 h 21600"/>
              <a:gd name="T6" fmla="*/ 99644510 w 21600"/>
              <a:gd name="T7" fmla="*/ 580823702 h 21600"/>
              <a:gd name="T8" fmla="*/ 340234274 w 21600"/>
              <a:gd name="T9" fmla="*/ 680468371 h 21600"/>
              <a:gd name="T10" fmla="*/ 580823905 w 21600"/>
              <a:gd name="T11" fmla="*/ 580823702 h 21600"/>
              <a:gd name="T12" fmla="*/ 680468193 w 21600"/>
              <a:gd name="T13" fmla="*/ 340234185 h 21600"/>
              <a:gd name="T14" fmla="*/ 580823905 w 21600"/>
              <a:gd name="T15" fmla="*/ 9964453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rgbClr val="155C38"/>
              </a:gs>
              <a:gs pos="50000">
                <a:srgbClr val="238654"/>
              </a:gs>
              <a:gs pos="100000">
                <a:srgbClr val="2BA166"/>
              </a:gs>
            </a:gsLst>
            <a:lin ang="0" scaled="1"/>
          </a:gradFill>
          <a:ln w="9525">
            <a:noFill/>
            <a:round/>
            <a:headEnd/>
            <a:tailEnd/>
          </a:ln>
        </p:spPr>
        <p:txBody>
          <a:bodyPr wrap="none" anchor="ctr"/>
          <a:lstStyle/>
          <a:p>
            <a:endParaRPr lang="zh-CN" altLang="en-US">
              <a:latin typeface="微软雅黑" pitchFamily="34" charset="-122"/>
              <a:ea typeface="微软雅黑" pitchFamily="34" charset="-122"/>
            </a:endParaRPr>
          </a:p>
        </p:txBody>
      </p:sp>
      <p:sp>
        <p:nvSpPr>
          <p:cNvPr id="65540" name="Oval 4"/>
          <p:cNvSpPr>
            <a:spLocks noChangeArrowheads="1"/>
          </p:cNvSpPr>
          <p:nvPr/>
        </p:nvSpPr>
        <p:spPr bwMode="gray">
          <a:xfrm>
            <a:off x="1372199" y="1876425"/>
            <a:ext cx="3402648" cy="3200400"/>
          </a:xfrm>
          <a:prstGeom prst="ellipse">
            <a:avLst/>
          </a:prstGeom>
          <a:gradFill rotWithShape="1">
            <a:gsLst>
              <a:gs pos="0">
                <a:schemeClr val="accent2">
                  <a:gamma/>
                  <a:tint val="56471"/>
                  <a:invGamma/>
                </a:schemeClr>
              </a:gs>
              <a:gs pos="100000">
                <a:schemeClr val="accent2"/>
              </a:gs>
            </a:gsLst>
            <a:path path="shape">
              <a:fillToRect l="50000" t="50000" r="50000" b="50000"/>
            </a:path>
          </a:gradFill>
          <a:ln w="28575" algn="ctr">
            <a:solidFill>
              <a:srgbClr val="FFFFFF"/>
            </a:solid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5541" name="AutoShape 5"/>
          <p:cNvSpPr>
            <a:spLocks noChangeArrowheads="1"/>
          </p:cNvSpPr>
          <p:nvPr/>
        </p:nvSpPr>
        <p:spPr bwMode="gray">
          <a:xfrm>
            <a:off x="4761345" y="3922713"/>
            <a:ext cx="4020390" cy="500062"/>
          </a:xfrm>
          <a:prstGeom prst="roundRect">
            <a:avLst>
              <a:gd name="adj" fmla="val 50000"/>
            </a:avLst>
          </a:prstGeo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0" scaled="1"/>
            <a:tileRect/>
          </a:gradFill>
          <a:ln w="38100" algn="ctr">
            <a:solidFill>
              <a:srgbClr val="92D050"/>
            </a:solidFill>
            <a:round/>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outerShdw>
                </a:effectLst>
                <a:latin typeface="微软雅黑" pitchFamily="34" charset="-122"/>
                <a:ea typeface="微软雅黑" pitchFamily="34" charset="-122"/>
              </a:rPr>
              <a:t>流程调整更</a:t>
            </a:r>
            <a:r>
              <a:rPr lang="zh-CN" altLang="en-US" dirty="0" smtClean="0">
                <a:solidFill>
                  <a:schemeClr val="bg1"/>
                </a:solidFill>
                <a:effectLst>
                  <a:outerShdw blurRad="38100" dist="38100" dir="2700000" algn="tl">
                    <a:srgbClr val="000000"/>
                  </a:outerShdw>
                </a:effectLst>
                <a:latin typeface="微软雅黑" pitchFamily="34" charset="-122"/>
                <a:ea typeface="微软雅黑" pitchFamily="34" charset="-122"/>
              </a:rPr>
              <a:t>敏捷             </a:t>
            </a:r>
            <a:endParaRPr lang="zh-CN" altLang="en-US" dirty="0">
              <a:solidFill>
                <a:schemeClr val="bg1"/>
              </a:solidFill>
              <a:effectLst>
                <a:outerShdw blurRad="38100" dist="38100" dir="2700000" algn="tl">
                  <a:srgbClr val="000000"/>
                </a:outerShdw>
              </a:effectLst>
              <a:latin typeface="微软雅黑" pitchFamily="34" charset="-122"/>
              <a:ea typeface="微软雅黑" pitchFamily="34" charset="-122"/>
            </a:endParaRPr>
          </a:p>
        </p:txBody>
      </p:sp>
      <p:sp>
        <p:nvSpPr>
          <p:cNvPr id="65542" name="AutoShape 6"/>
          <p:cNvSpPr>
            <a:spLocks noChangeArrowheads="1"/>
          </p:cNvSpPr>
          <p:nvPr/>
        </p:nvSpPr>
        <p:spPr bwMode="gray">
          <a:xfrm>
            <a:off x="4860926" y="3211514"/>
            <a:ext cx="4020390" cy="498475"/>
          </a:xfrm>
          <a:prstGeom prst="roundRect">
            <a:avLst>
              <a:gd name="adj" fmla="val 50000"/>
            </a:avLst>
          </a:prstGeo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0" scaled="1"/>
            <a:tileRect/>
          </a:gradFill>
          <a:ln w="38100" algn="ctr">
            <a:solidFill>
              <a:srgbClr val="92D050"/>
            </a:solidFill>
            <a:round/>
            <a:headEnd/>
            <a:tailEnd/>
          </a:ln>
          <a:effectLst/>
        </p:spPr>
        <p:txBody>
          <a:bodyPr wrap="none" anchor="ctr"/>
          <a:lstStyle/>
          <a:p>
            <a:pPr algn="ctr" eaLnBrk="0" hangingPunct="0">
              <a:defRPr/>
            </a:pPr>
            <a:r>
              <a:rPr lang="zh-CN" altLang="en-US" dirty="0" smtClean="0">
                <a:solidFill>
                  <a:schemeClr val="bg1"/>
                </a:solidFill>
                <a:effectLst>
                  <a:outerShdw blurRad="38100" dist="38100" dir="2700000" algn="tl">
                    <a:srgbClr val="000000"/>
                  </a:outerShdw>
                </a:effectLst>
                <a:latin typeface="微软雅黑" pitchFamily="34" charset="-122"/>
                <a:ea typeface="微软雅黑" pitchFamily="34" charset="-122"/>
              </a:rPr>
              <a:t>流程实现更快速、产品更易用</a:t>
            </a:r>
            <a:endParaRPr lang="zh-CN" altLang="en-US" dirty="0">
              <a:solidFill>
                <a:schemeClr val="bg1"/>
              </a:solidFill>
              <a:effectLst>
                <a:outerShdw blurRad="38100" dist="38100" dir="2700000" algn="tl">
                  <a:srgbClr val="000000"/>
                </a:outerShdw>
              </a:effectLst>
              <a:latin typeface="微软雅黑" pitchFamily="34" charset="-122"/>
              <a:ea typeface="微软雅黑" pitchFamily="34" charset="-122"/>
            </a:endParaRPr>
          </a:p>
        </p:txBody>
      </p:sp>
      <p:sp>
        <p:nvSpPr>
          <p:cNvPr id="65543" name="AutoShape 7"/>
          <p:cNvSpPr>
            <a:spLocks noChangeArrowheads="1"/>
          </p:cNvSpPr>
          <p:nvPr/>
        </p:nvSpPr>
        <p:spPr bwMode="gray">
          <a:xfrm>
            <a:off x="4260061" y="4603751"/>
            <a:ext cx="4018703" cy="500063"/>
          </a:xfrm>
          <a:prstGeom prst="roundRect">
            <a:avLst>
              <a:gd name="adj" fmla="val 50000"/>
            </a:avLst>
          </a:prstGeo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0" scaled="1"/>
            <a:tileRect/>
          </a:gradFill>
          <a:ln w="38100" algn="ctr">
            <a:solidFill>
              <a:srgbClr val="92D050"/>
            </a:solidFill>
            <a:round/>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流程运行更</a:t>
            </a:r>
            <a:r>
              <a:rPr lang="zh-CN" altLang="en-US"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高效     </a:t>
            </a:r>
            <a:endPar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5544" name="AutoShape 8"/>
          <p:cNvSpPr>
            <a:spLocks noChangeArrowheads="1"/>
          </p:cNvSpPr>
          <p:nvPr/>
        </p:nvSpPr>
        <p:spPr bwMode="gray">
          <a:xfrm>
            <a:off x="4707334" y="2492376"/>
            <a:ext cx="4020390" cy="500063"/>
          </a:xfrm>
          <a:prstGeom prst="roundRect">
            <a:avLst>
              <a:gd name="adj" fmla="val 50000"/>
            </a:avLst>
          </a:prstGeo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0" scaled="1"/>
            <a:tileRect/>
          </a:gradFill>
          <a:ln w="38100" algn="ctr">
            <a:solidFill>
              <a:srgbClr val="92D050"/>
            </a:solidFill>
            <a:round/>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outerShdw>
                </a:effectLst>
                <a:latin typeface="微软雅黑" pitchFamily="34" charset="-122"/>
                <a:ea typeface="微软雅黑" pitchFamily="34" charset="-122"/>
              </a:rPr>
              <a:t>服务支持更具</a:t>
            </a:r>
            <a:r>
              <a:rPr lang="zh-CN" altLang="en-US" dirty="0" smtClean="0">
                <a:solidFill>
                  <a:schemeClr val="bg1"/>
                </a:solidFill>
                <a:effectLst>
                  <a:outerShdw blurRad="38100" dist="38100" dir="2700000" algn="tl">
                    <a:srgbClr val="000000"/>
                  </a:outerShdw>
                </a:effectLst>
                <a:latin typeface="微软雅黑" pitchFamily="34" charset="-122"/>
                <a:ea typeface="微软雅黑" pitchFamily="34" charset="-122"/>
              </a:rPr>
              <a:t>针对性     </a:t>
            </a:r>
            <a:endParaRPr lang="zh-CN" altLang="en-US" dirty="0">
              <a:solidFill>
                <a:schemeClr val="bg1"/>
              </a:solidFill>
              <a:effectLst>
                <a:outerShdw blurRad="38100" dist="38100" dir="2700000" algn="tl">
                  <a:srgbClr val="000000"/>
                </a:outerShdw>
              </a:effectLst>
              <a:latin typeface="微软雅黑" pitchFamily="34" charset="-122"/>
              <a:ea typeface="微软雅黑" pitchFamily="34" charset="-122"/>
            </a:endParaRPr>
          </a:p>
        </p:txBody>
      </p:sp>
      <p:sp>
        <p:nvSpPr>
          <p:cNvPr id="65545" name="AutoShape 9"/>
          <p:cNvSpPr>
            <a:spLocks noChangeArrowheads="1"/>
          </p:cNvSpPr>
          <p:nvPr/>
        </p:nvSpPr>
        <p:spPr bwMode="gray">
          <a:xfrm>
            <a:off x="4248247" y="1844675"/>
            <a:ext cx="4020390" cy="500063"/>
          </a:xfrm>
          <a:prstGeom prst="roundRect">
            <a:avLst>
              <a:gd name="adj" fmla="val 50000"/>
            </a:avLst>
          </a:prstGeom>
          <a:gradFill flip="none" rotWithShape="1">
            <a:gsLst>
              <a:gs pos="0">
                <a:srgbClr val="339966">
                  <a:shade val="30000"/>
                  <a:satMod val="115000"/>
                </a:srgbClr>
              </a:gs>
              <a:gs pos="50000">
                <a:srgbClr val="339966">
                  <a:shade val="67500"/>
                  <a:satMod val="115000"/>
                </a:srgbClr>
              </a:gs>
              <a:gs pos="100000">
                <a:srgbClr val="339966">
                  <a:shade val="100000"/>
                  <a:satMod val="115000"/>
                </a:srgbClr>
              </a:gs>
            </a:gsLst>
            <a:lin ang="0" scaled="1"/>
            <a:tileRect/>
          </a:gradFill>
          <a:ln w="38100" algn="ctr">
            <a:solidFill>
              <a:srgbClr val="92D050"/>
            </a:solidFill>
            <a:round/>
            <a:headEnd/>
            <a:tailEnd/>
          </a:ln>
          <a:effectLst/>
        </p:spPr>
        <p:txBody>
          <a:bodyPr wrap="none" anchor="ctr"/>
          <a:lstStyle/>
          <a:p>
            <a:pPr algn="ctr" eaLnBrk="0" hangingPunct="0">
              <a:defRPr/>
            </a:pPr>
            <a:r>
              <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应用案例更</a:t>
            </a:r>
            <a:r>
              <a:rPr lang="zh-CN" altLang="en-US"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广泛        </a:t>
            </a:r>
            <a:endParaRPr lang="zh-CN" altLang="en-US"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5546" name="Text Box 10"/>
          <p:cNvSpPr txBox="1">
            <a:spLocks noChangeArrowheads="1"/>
          </p:cNvSpPr>
          <p:nvPr/>
        </p:nvSpPr>
        <p:spPr bwMode="gray">
          <a:xfrm>
            <a:off x="2341227" y="2895600"/>
            <a:ext cx="1415772" cy="1077218"/>
          </a:xfrm>
          <a:prstGeom prst="rect">
            <a:avLst/>
          </a:prstGeom>
          <a:noFill/>
          <a:ln w="9525" algn="ctr">
            <a:noFill/>
            <a:miter lim="800000"/>
            <a:headEnd/>
            <a:tailEnd/>
          </a:ln>
          <a:effectLst>
            <a:outerShdw dist="35921" dir="2700000" algn="ctr" rotWithShape="0">
              <a:srgbClr val="000000"/>
            </a:outerShdw>
          </a:effectLst>
        </p:spPr>
        <p:txBody>
          <a:bodyPr wrap="none">
            <a:spAutoFit/>
          </a:bodyPr>
          <a:lstStyle/>
          <a:p>
            <a:pPr algn="ctr" eaLnBrk="0" hangingPunct="0">
              <a:defRPr/>
            </a:pPr>
            <a:r>
              <a:rPr lang="en-US" altLang="zh-CN" sz="3200" dirty="0" smtClean="0">
                <a:solidFill>
                  <a:srgbClr val="FFFFFF"/>
                </a:solidFill>
                <a:effectLst>
                  <a:outerShdw blurRad="38100" dist="38100" dir="2700000" algn="tl">
                    <a:srgbClr val="000000"/>
                  </a:outerShdw>
                </a:effectLst>
                <a:latin typeface="微软雅黑" pitchFamily="34" charset="-122"/>
                <a:ea typeface="微软雅黑" pitchFamily="34" charset="-122"/>
              </a:rPr>
              <a:t>BPS</a:t>
            </a:r>
            <a:endParaRPr lang="en-US" altLang="zh-CN" sz="3200" dirty="0">
              <a:solidFill>
                <a:srgbClr val="FFFFFF"/>
              </a:solidFill>
              <a:effectLst>
                <a:outerShdw blurRad="38100" dist="38100" dir="2700000" algn="tl">
                  <a:srgbClr val="000000"/>
                </a:outerShdw>
              </a:effectLst>
              <a:latin typeface="微软雅黑" pitchFamily="34" charset="-122"/>
              <a:ea typeface="微软雅黑" pitchFamily="34" charset="-122"/>
            </a:endParaRPr>
          </a:p>
          <a:p>
            <a:pPr algn="ctr" eaLnBrk="0" hangingPunct="0">
              <a:defRPr/>
            </a:pPr>
            <a:r>
              <a:rPr lang="zh-CN" altLang="en-US" sz="3200" dirty="0">
                <a:solidFill>
                  <a:srgbClr val="FFFFFF"/>
                </a:solidFill>
                <a:effectLst>
                  <a:outerShdw blurRad="38100" dist="38100" dir="2700000" algn="tl">
                    <a:srgbClr val="000000"/>
                  </a:outerShdw>
                </a:effectLst>
                <a:latin typeface="微软雅黑" pitchFamily="34" charset="-122"/>
                <a:ea typeface="微软雅黑" pitchFamily="34" charset="-122"/>
              </a:rPr>
              <a:t>的优势</a:t>
            </a:r>
            <a:endParaRPr lang="en-US" altLang="zh-CN" sz="320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293950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en-US" altLang="zh-CN" dirty="0" smtClean="0">
                  <a:latin typeface="微软雅黑" panose="020B0503020204020204" pitchFamily="34" charset="-122"/>
                  <a:ea typeface="微软雅黑" panose="020B0503020204020204" pitchFamily="34" charset="-122"/>
                </a:rPr>
                <a:t>BPS</a:t>
              </a:r>
              <a:r>
                <a:rPr lang="zh-CN" altLang="en-US" dirty="0" smtClean="0">
                  <a:latin typeface="微软雅黑" panose="020B0503020204020204" pitchFamily="34" charset="-122"/>
                  <a:ea typeface="微软雅黑" panose="020B0503020204020204" pitchFamily="34" charset="-122"/>
                </a:rPr>
                <a:t>产品介绍</a:t>
              </a:r>
              <a:endParaRPr lang="zh-CN" altLang="en-US" sz="2000" dirty="0">
                <a:latin typeface="微软雅黑" panose="020B0503020204020204" pitchFamily="34" charset="-122"/>
                <a:ea typeface="微软雅黑" panose="020B0503020204020204" pitchFamily="34" charset="-122"/>
              </a:endParaRP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b="1" kern="0" dirty="0" smtClean="0">
                  <a:solidFill>
                    <a:schemeClr val="bg1"/>
                  </a:solidFill>
                  <a:latin typeface="+mj-ea"/>
                  <a:ea typeface="+mj-ea"/>
                  <a:cs typeface="微软雅黑"/>
                </a:rPr>
                <a:t>案例介绍</a:t>
              </a:r>
              <a:endParaRPr kumimoji="1" lang="zh-CN" altLang="de-DE" sz="1800" b="1" kern="0" dirty="0">
                <a:solidFill>
                  <a:schemeClr val="bg1"/>
                </a:solidFill>
                <a:latin typeface="+mj-ea"/>
                <a:ea typeface="+mj-ea"/>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1800" kern="0" dirty="0" smtClean="0">
                  <a:solidFill>
                    <a:srgbClr val="000000"/>
                  </a:solidFill>
                  <a:latin typeface="微软雅黑"/>
                  <a:ea typeface="微软雅黑"/>
                  <a:cs typeface="微软雅黑"/>
                </a:rPr>
                <a:t>其他产品介绍</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2537176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相关行业案例</a:t>
            </a:r>
            <a:endParaRPr lang="zh-CN" altLang="en-US" dirty="0"/>
          </a:p>
        </p:txBody>
      </p:sp>
      <p:sp>
        <p:nvSpPr>
          <p:cNvPr id="6" name="Rectangle 3"/>
          <p:cNvSpPr txBox="1">
            <a:spLocks noChangeArrowheads="1"/>
          </p:cNvSpPr>
          <p:nvPr/>
        </p:nvSpPr>
        <p:spPr bwMode="auto">
          <a:xfrm>
            <a:off x="324062" y="789547"/>
            <a:ext cx="8077200" cy="604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50000"/>
              </a:lnSpc>
              <a:spcBef>
                <a:spcPct val="20000"/>
              </a:spcBef>
              <a:spcAft>
                <a:spcPct val="0"/>
              </a:spcAft>
              <a:buChar char="•"/>
              <a:defRPr sz="2400">
                <a:solidFill>
                  <a:schemeClr val="tx1"/>
                </a:solidFill>
                <a:latin typeface="微软雅黑" pitchFamily="34" charset="-122"/>
                <a:ea typeface="微软雅黑" pitchFamily="34" charset="-122"/>
                <a:cs typeface="微软雅黑"/>
              </a:defRPr>
            </a:lvl1pPr>
            <a:lvl2pPr marL="742950" indent="-285750" algn="l" rtl="0" eaLnBrk="0" fontAlgn="base" hangingPunct="0">
              <a:lnSpc>
                <a:spcPct val="150000"/>
              </a:lnSpc>
              <a:spcBef>
                <a:spcPct val="20000"/>
              </a:spcBef>
              <a:spcAft>
                <a:spcPct val="0"/>
              </a:spcAft>
              <a:buChar char="–"/>
              <a:defRPr sz="2000">
                <a:solidFill>
                  <a:schemeClr val="tx1"/>
                </a:solidFill>
                <a:latin typeface="微软雅黑" pitchFamily="34" charset="-122"/>
                <a:ea typeface="微软雅黑" pitchFamily="34" charset="-122"/>
                <a:cs typeface="微软雅黑"/>
              </a:defRPr>
            </a:lvl2pPr>
            <a:lvl3pPr marL="1143000" indent="-228600" algn="l" rtl="0" eaLnBrk="0" fontAlgn="base" hangingPunct="0">
              <a:lnSpc>
                <a:spcPct val="150000"/>
              </a:lnSpc>
              <a:spcBef>
                <a:spcPct val="20000"/>
              </a:spcBef>
              <a:spcAft>
                <a:spcPct val="0"/>
              </a:spcAft>
              <a:buChar char="•"/>
              <a:defRPr sz="1800">
                <a:solidFill>
                  <a:schemeClr val="tx1"/>
                </a:solidFill>
                <a:latin typeface="微软雅黑" pitchFamily="34" charset="-122"/>
                <a:ea typeface="微软雅黑" pitchFamily="34" charset="-122"/>
                <a:cs typeface="微软雅黑"/>
              </a:defRPr>
            </a:lvl3pPr>
            <a:lvl4pPr marL="1600200" indent="-228600" algn="l" rtl="0" eaLnBrk="0" fontAlgn="base" hangingPunct="0">
              <a:lnSpc>
                <a:spcPct val="150000"/>
              </a:lnSpc>
              <a:spcBef>
                <a:spcPct val="20000"/>
              </a:spcBef>
              <a:spcAft>
                <a:spcPct val="0"/>
              </a:spcAft>
              <a:buChar char="–"/>
              <a:defRPr sz="1800">
                <a:solidFill>
                  <a:schemeClr val="tx1"/>
                </a:solidFill>
                <a:latin typeface="微软雅黑" pitchFamily="34" charset="-122"/>
                <a:ea typeface="微软雅黑" pitchFamily="34" charset="-122"/>
                <a:cs typeface="微软雅黑"/>
              </a:defRPr>
            </a:lvl4pPr>
            <a:lvl5pPr marL="2057400" indent="-228600" algn="l" rtl="0" eaLnBrk="0" fontAlgn="base" hangingPunct="0">
              <a:lnSpc>
                <a:spcPct val="150000"/>
              </a:lnSpc>
              <a:spcBef>
                <a:spcPct val="20000"/>
              </a:spcBef>
              <a:spcAft>
                <a:spcPct val="0"/>
              </a:spcAft>
              <a:buChar char="»"/>
              <a:defRPr sz="1800">
                <a:solidFill>
                  <a:schemeClr val="tx1"/>
                </a:solidFill>
                <a:latin typeface="微软雅黑" pitchFamily="34" charset="-122"/>
                <a:ea typeface="微软雅黑" pitchFamily="34" charset="-122"/>
                <a:cs typeface="微软雅黑"/>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a:lnSpc>
                <a:spcPct val="80000"/>
              </a:lnSpc>
            </a:pPr>
            <a:endParaRPr lang="en-US" altLang="zh-CN" sz="1600" dirty="0">
              <a:solidFill>
                <a:srgbClr val="FF0000"/>
              </a:solidFill>
            </a:endParaRPr>
          </a:p>
          <a:p>
            <a:pPr>
              <a:lnSpc>
                <a:spcPct val="80000"/>
              </a:lnSpc>
            </a:pPr>
            <a:r>
              <a:rPr lang="zh-CN" altLang="en-US" sz="1600" dirty="0"/>
              <a:t>中国移动陕西、江西、内蒙、南方基地、辽宁等</a:t>
            </a:r>
            <a:r>
              <a:rPr lang="en-US" altLang="zh-CN" sz="1600" dirty="0"/>
              <a:t>NG-CRM</a:t>
            </a:r>
            <a:r>
              <a:rPr lang="zh-CN" altLang="en-US" sz="1600" dirty="0"/>
              <a:t>项目</a:t>
            </a:r>
            <a:endParaRPr lang="en-US" altLang="zh-CN" sz="1600" dirty="0"/>
          </a:p>
          <a:p>
            <a:pPr>
              <a:lnSpc>
                <a:spcPct val="80000"/>
              </a:lnSpc>
            </a:pPr>
            <a:r>
              <a:rPr lang="zh-CN" altLang="en-US" sz="1600" dirty="0"/>
              <a:t>内蒙、陕西、贵州、甘肃等</a:t>
            </a:r>
            <a:r>
              <a:rPr lang="en-US" altLang="zh-CN" sz="1600" dirty="0"/>
              <a:t>PBOSS</a:t>
            </a:r>
          </a:p>
          <a:p>
            <a:pPr>
              <a:lnSpc>
                <a:spcPct val="80000"/>
              </a:lnSpc>
            </a:pPr>
            <a:r>
              <a:rPr lang="zh-CN" altLang="en-US" sz="1600" dirty="0"/>
              <a:t>中国移动江西、内蒙古、上海移动等</a:t>
            </a:r>
            <a:r>
              <a:rPr lang="en-US" altLang="zh-CN" sz="1600" dirty="0"/>
              <a:t>MSS</a:t>
            </a:r>
            <a:r>
              <a:rPr lang="zh-CN" altLang="en-US" sz="1600" dirty="0"/>
              <a:t>域统一流程平台</a:t>
            </a:r>
            <a:endParaRPr lang="en-US" altLang="zh-CN" sz="1600" dirty="0"/>
          </a:p>
          <a:p>
            <a:pPr>
              <a:lnSpc>
                <a:spcPct val="80000"/>
              </a:lnSpc>
            </a:pPr>
            <a:r>
              <a:rPr lang="zh-CN" altLang="zh-CN" sz="1600" dirty="0"/>
              <a:t>中国移动</a:t>
            </a:r>
            <a:r>
              <a:rPr lang="zh-CN" altLang="en-US" sz="1600" dirty="0"/>
              <a:t>总部、广东、</a:t>
            </a:r>
            <a:r>
              <a:rPr lang="zh-CN" altLang="zh-CN" sz="1600" dirty="0"/>
              <a:t>湖南、湖北、安徽和重庆</a:t>
            </a:r>
            <a:r>
              <a:rPr lang="zh-CN" altLang="en-US" sz="1600" dirty="0"/>
              <a:t>等省</a:t>
            </a:r>
            <a:r>
              <a:rPr lang="zh-CN" altLang="zh-CN" sz="1600" dirty="0"/>
              <a:t>综合网络资源管理系统</a:t>
            </a:r>
            <a:endParaRPr lang="zh-CN" altLang="en-US" sz="1600" dirty="0">
              <a:solidFill>
                <a:srgbClr val="FF0000"/>
              </a:solidFill>
            </a:endParaRPr>
          </a:p>
          <a:p>
            <a:pPr>
              <a:lnSpc>
                <a:spcPct val="80000"/>
              </a:lnSpc>
            </a:pPr>
            <a:r>
              <a:rPr lang="zh-CN" altLang="en-US" sz="1600" dirty="0"/>
              <a:t>中国移动广东、贵州等</a:t>
            </a:r>
            <a:r>
              <a:rPr lang="en-US" altLang="zh-CN" sz="1600" dirty="0"/>
              <a:t>EOMS</a:t>
            </a:r>
            <a:r>
              <a:rPr lang="zh-CN" altLang="en-US" sz="1600" dirty="0"/>
              <a:t>（卓越运维）</a:t>
            </a:r>
            <a:endParaRPr lang="en-US" altLang="zh-CN" sz="1600" dirty="0"/>
          </a:p>
          <a:p>
            <a:pPr>
              <a:lnSpc>
                <a:spcPct val="80000"/>
              </a:lnSpc>
            </a:pPr>
            <a:r>
              <a:rPr lang="zh-CN" altLang="en-US" sz="1600" dirty="0"/>
              <a:t>安徽移动</a:t>
            </a:r>
            <a:r>
              <a:rPr lang="en-US" altLang="zh-CN" sz="1600" dirty="0"/>
              <a:t>ITIL</a:t>
            </a:r>
            <a:r>
              <a:rPr lang="zh-CN" altLang="en-US" sz="1600" dirty="0"/>
              <a:t>流程平台</a:t>
            </a:r>
          </a:p>
          <a:p>
            <a:pPr>
              <a:lnSpc>
                <a:spcPct val="80000"/>
              </a:lnSpc>
            </a:pPr>
            <a:endParaRPr lang="en-US" altLang="zh-CN" sz="1600" dirty="0"/>
          </a:p>
          <a:p>
            <a:pPr>
              <a:lnSpc>
                <a:spcPct val="80000"/>
              </a:lnSpc>
            </a:pPr>
            <a:r>
              <a:rPr lang="zh-CN" altLang="en-US" sz="1600" dirty="0"/>
              <a:t>中国联通江苏、湖北、广东、福建、内蒙、山西、吉林等</a:t>
            </a:r>
            <a:r>
              <a:rPr lang="en-US" altLang="zh-CN" sz="1600" dirty="0"/>
              <a:t>11</a:t>
            </a:r>
            <a:r>
              <a:rPr lang="zh-CN" altLang="en-US" sz="1600" dirty="0"/>
              <a:t>个省</a:t>
            </a:r>
            <a:r>
              <a:rPr lang="en-US" altLang="zh-CN" sz="1600" dirty="0"/>
              <a:t>BSS</a:t>
            </a:r>
            <a:r>
              <a:rPr lang="zh-CN" altLang="en-US" sz="1600" dirty="0"/>
              <a:t>系统</a:t>
            </a:r>
            <a:endParaRPr lang="en-US" altLang="zh-CN" sz="1600" dirty="0"/>
          </a:p>
          <a:p>
            <a:pPr>
              <a:lnSpc>
                <a:spcPct val="80000"/>
              </a:lnSpc>
            </a:pPr>
            <a:r>
              <a:rPr lang="zh-CN" altLang="en-US" sz="1600" dirty="0"/>
              <a:t>中国联通总部财务共享项目、合同管理</a:t>
            </a:r>
            <a:endParaRPr lang="en-US" altLang="zh-CN" sz="1600" dirty="0"/>
          </a:p>
          <a:p>
            <a:pPr>
              <a:lnSpc>
                <a:spcPct val="80000"/>
              </a:lnSpc>
            </a:pPr>
            <a:r>
              <a:rPr lang="zh-CN" altLang="en-US" sz="1600" dirty="0"/>
              <a:t>中国联通北京、河南、河北、陕西、海南、湖南、贵州、湖北、吉林等</a:t>
            </a:r>
            <a:r>
              <a:rPr lang="en-US" altLang="zh-CN" sz="1600" dirty="0"/>
              <a:t>11</a:t>
            </a:r>
            <a:r>
              <a:rPr lang="zh-CN" altLang="en-US" sz="1600" dirty="0"/>
              <a:t>个省</a:t>
            </a:r>
            <a:r>
              <a:rPr lang="en-US" altLang="zh-CN" sz="1600" dirty="0"/>
              <a:t>EOMS</a:t>
            </a:r>
          </a:p>
          <a:p>
            <a:pPr>
              <a:lnSpc>
                <a:spcPct val="80000"/>
              </a:lnSpc>
            </a:pPr>
            <a:endParaRPr lang="en-US" altLang="zh-CN" sz="1600" dirty="0"/>
          </a:p>
          <a:p>
            <a:pPr>
              <a:lnSpc>
                <a:spcPct val="80000"/>
              </a:lnSpc>
            </a:pPr>
            <a:r>
              <a:rPr lang="zh-CN" altLang="en-US" sz="1600" dirty="0"/>
              <a:t>中国电信集团全网及</a:t>
            </a:r>
            <a:r>
              <a:rPr lang="en-US" altLang="zh-CN" sz="1600" dirty="0"/>
              <a:t>23</a:t>
            </a:r>
            <a:r>
              <a:rPr lang="zh-CN" altLang="en-US" sz="1600" dirty="0"/>
              <a:t>省长途资源管理系统</a:t>
            </a:r>
          </a:p>
          <a:p>
            <a:pPr>
              <a:lnSpc>
                <a:spcPct val="80000"/>
              </a:lnSpc>
            </a:pPr>
            <a:r>
              <a:rPr lang="zh-CN" altLang="en-US" sz="1600" dirty="0"/>
              <a:t>中国电信集团全网审计系统</a:t>
            </a:r>
          </a:p>
          <a:p>
            <a:pPr>
              <a:lnSpc>
                <a:spcPct val="80000"/>
              </a:lnSpc>
            </a:pPr>
            <a:r>
              <a:rPr lang="zh-CN" altLang="en-US" sz="1600" dirty="0"/>
              <a:t>中国电信集团电子运维系统</a:t>
            </a:r>
          </a:p>
          <a:p>
            <a:pPr>
              <a:lnSpc>
                <a:spcPct val="80000"/>
              </a:lnSpc>
            </a:pPr>
            <a:r>
              <a:rPr lang="zh-CN" altLang="en-US" sz="1600" dirty="0"/>
              <a:t>中国电信上海、江苏、浙江、安徽、四川、甘肃等</a:t>
            </a:r>
            <a:r>
              <a:rPr lang="en-US" altLang="zh-CN" sz="1600" dirty="0"/>
              <a:t>60%</a:t>
            </a:r>
            <a:r>
              <a:rPr lang="zh-CN" altLang="en-US" sz="1600" dirty="0"/>
              <a:t>省份服务保障、电子运维系统</a:t>
            </a:r>
          </a:p>
          <a:p>
            <a:pPr>
              <a:lnSpc>
                <a:spcPct val="80000"/>
              </a:lnSpc>
            </a:pPr>
            <a:r>
              <a:rPr lang="zh-CN" altLang="en-US" sz="1600" dirty="0"/>
              <a:t>中国电信江苏、浙江、山东、海南等若干省综合客服、网上客服、网上营业厅系统</a:t>
            </a:r>
          </a:p>
          <a:p>
            <a:pPr marL="0" indent="0">
              <a:lnSpc>
                <a:spcPct val="80000"/>
              </a:lnSpc>
              <a:buNone/>
            </a:pPr>
            <a:endParaRPr lang="zh-CN" altLang="en-US" sz="1600" dirty="0"/>
          </a:p>
          <a:p>
            <a:pPr>
              <a:lnSpc>
                <a:spcPct val="80000"/>
              </a:lnSpc>
            </a:pPr>
            <a:r>
              <a:rPr lang="zh-CN" altLang="en-US" sz="1600" dirty="0"/>
              <a:t>联创移动</a:t>
            </a:r>
            <a:r>
              <a:rPr lang="en-US" altLang="zh-CN" sz="1600" dirty="0"/>
              <a:t>NG1-CRM</a:t>
            </a:r>
            <a:r>
              <a:rPr lang="zh-CN" altLang="en-US" sz="1600" dirty="0"/>
              <a:t>、</a:t>
            </a:r>
            <a:r>
              <a:rPr lang="en-US" altLang="zh-CN" sz="1600" dirty="0"/>
              <a:t> PBOSS</a:t>
            </a:r>
            <a:r>
              <a:rPr lang="zh-CN" altLang="en-US" sz="1600" dirty="0"/>
              <a:t>、联通</a:t>
            </a:r>
            <a:r>
              <a:rPr lang="en-US" altLang="zh-CN" sz="1600" dirty="0"/>
              <a:t>BSS</a:t>
            </a:r>
            <a:r>
              <a:rPr lang="zh-CN" altLang="en-US" sz="1600" dirty="0"/>
              <a:t>（集成定单管理等）产品线合作</a:t>
            </a:r>
          </a:p>
          <a:p>
            <a:pPr>
              <a:lnSpc>
                <a:spcPct val="80000"/>
              </a:lnSpc>
            </a:pPr>
            <a:r>
              <a:rPr lang="zh-CN" altLang="en-US" sz="1600" dirty="0"/>
              <a:t>亚信移动</a:t>
            </a:r>
            <a:r>
              <a:rPr lang="en-US" altLang="zh-CN" sz="1600" dirty="0"/>
              <a:t>NG1-CRM</a:t>
            </a:r>
            <a:r>
              <a:rPr lang="zh-CN" altLang="en-US" sz="1600" dirty="0"/>
              <a:t>、</a:t>
            </a:r>
            <a:r>
              <a:rPr lang="en-US" altLang="zh-CN" sz="1600" dirty="0"/>
              <a:t>PBOSS</a:t>
            </a:r>
            <a:r>
              <a:rPr lang="zh-CN" altLang="en-US" sz="1600" dirty="0"/>
              <a:t>、联通</a:t>
            </a:r>
            <a:r>
              <a:rPr lang="en-US" altLang="zh-CN" sz="1600" dirty="0"/>
              <a:t>BSS</a:t>
            </a:r>
            <a:r>
              <a:rPr lang="zh-CN" altLang="en-US" sz="1600" dirty="0"/>
              <a:t>（集成定单管理等）等产品线合作</a:t>
            </a:r>
            <a:endParaRPr lang="en-US" altLang="zh-CN" sz="1600" dirty="0"/>
          </a:p>
          <a:p>
            <a:pPr>
              <a:lnSpc>
                <a:spcPct val="80000"/>
              </a:lnSpc>
            </a:pPr>
            <a:r>
              <a:rPr lang="zh-CN" altLang="en-US" sz="1600" dirty="0"/>
              <a:t>亿阳</a:t>
            </a:r>
            <a:r>
              <a:rPr lang="en-US" altLang="zh-CN" sz="1600" dirty="0"/>
              <a:t>EOMS</a:t>
            </a:r>
            <a:r>
              <a:rPr lang="zh-CN" altLang="en-US" sz="1600" dirty="0"/>
              <a:t>、</a:t>
            </a:r>
            <a:r>
              <a:rPr lang="en-US" altLang="zh-CN" sz="1600" dirty="0"/>
              <a:t>BOSS</a:t>
            </a:r>
            <a:r>
              <a:rPr lang="zh-CN" altLang="en-US" sz="1600" dirty="0"/>
              <a:t>网管、综合资源管理、</a:t>
            </a:r>
            <a:r>
              <a:rPr lang="en-US" altLang="zh-CN" sz="1600" dirty="0"/>
              <a:t>IT</a:t>
            </a:r>
            <a:r>
              <a:rPr lang="zh-CN" altLang="en-US" sz="1600" dirty="0"/>
              <a:t>网管行业信息化等产品线合作</a:t>
            </a:r>
            <a:endParaRPr lang="en-US" altLang="zh-CN" sz="1600" dirty="0"/>
          </a:p>
        </p:txBody>
      </p:sp>
    </p:spTree>
    <p:extLst>
      <p:ext uri="{BB962C8B-B14F-4D97-AF65-F5344CB8AC3E}">
        <p14:creationId xmlns:p14="http://schemas.microsoft.com/office/powerpoint/2010/main" val="185589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en-US" altLang="zh-CN" dirty="0" smtClean="0">
                  <a:latin typeface="微软雅黑" panose="020B0503020204020204" pitchFamily="34" charset="-122"/>
                  <a:ea typeface="微软雅黑" panose="020B0503020204020204" pitchFamily="34" charset="-122"/>
                </a:rPr>
                <a:t>BPS</a:t>
              </a:r>
              <a:r>
                <a:rPr lang="zh-CN" altLang="en-US" dirty="0" smtClean="0">
                  <a:latin typeface="微软雅黑" panose="020B0503020204020204" pitchFamily="34" charset="-122"/>
                  <a:ea typeface="微软雅黑" panose="020B0503020204020204" pitchFamily="34" charset="-122"/>
                </a:rPr>
                <a:t>产品介绍</a:t>
              </a:r>
              <a:endParaRPr lang="zh-CN" altLang="en-US" sz="2000" dirty="0">
                <a:latin typeface="微软雅黑" panose="020B0503020204020204" pitchFamily="34" charset="-122"/>
                <a:ea typeface="微软雅黑" panose="020B0503020204020204" pitchFamily="34" charset="-122"/>
              </a:endParaRP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latin typeface="+mj-ea"/>
                  <a:ea typeface="+mj-ea"/>
                  <a:cs typeface="微软雅黑"/>
                </a:rPr>
                <a:t>案例介绍</a:t>
              </a:r>
              <a:endParaRPr kumimoji="1" lang="zh-CN" altLang="de-DE" sz="1600" kern="0" dirty="0">
                <a:latin typeface="+mj-ea"/>
                <a:ea typeface="+mj-ea"/>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2000" b="1" kern="0" dirty="0" smtClean="0">
                  <a:solidFill>
                    <a:schemeClr val="bg1"/>
                  </a:solidFill>
                  <a:latin typeface="微软雅黑"/>
                  <a:ea typeface="微软雅黑"/>
                  <a:cs typeface="微软雅黑"/>
                </a:rPr>
                <a:t>其他产品介绍</a:t>
              </a:r>
              <a:endParaRPr kumimoji="1" lang="zh-CN" altLang="de-DE" sz="1800" b="1" kern="0" dirty="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1256672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46125" y="1066800"/>
            <a:ext cx="8229600" cy="5484824"/>
            <a:chOff x="503207" y="228600"/>
            <a:chExt cx="8894223" cy="6400800"/>
          </a:xfrm>
        </p:grpSpPr>
        <p:sp>
          <p:nvSpPr>
            <p:cNvPr id="127" name="流程图: 可选过程 126"/>
            <p:cNvSpPr/>
            <p:nvPr/>
          </p:nvSpPr>
          <p:spPr>
            <a:xfrm>
              <a:off x="1584325" y="5679232"/>
              <a:ext cx="7562872" cy="721568"/>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r>
                <a:rPr lang="zh-CN" altLang="en-US" sz="1600" dirty="0">
                  <a:solidFill>
                    <a:schemeClr val="tx1"/>
                  </a:solidFill>
                </a:rPr>
                <a:t>运维</a:t>
              </a:r>
              <a:endParaRPr lang="en-US" altLang="zh-CN" sz="1600" dirty="0">
                <a:solidFill>
                  <a:schemeClr val="tx1"/>
                </a:solidFill>
              </a:endParaRPr>
            </a:p>
            <a:p>
              <a:r>
                <a:rPr lang="zh-CN" altLang="en-US" sz="1600" dirty="0">
                  <a:solidFill>
                    <a:schemeClr val="tx1"/>
                  </a:solidFill>
                </a:rPr>
                <a:t>平台</a:t>
              </a:r>
              <a:endParaRPr lang="en-US" altLang="zh-CN" sz="1600" dirty="0">
                <a:solidFill>
                  <a:schemeClr val="tx1"/>
                </a:solidFill>
              </a:endParaRPr>
            </a:p>
          </p:txBody>
        </p:sp>
        <p:cxnSp>
          <p:nvCxnSpPr>
            <p:cNvPr id="124" name="直接连接符 123"/>
            <p:cNvCxnSpPr/>
            <p:nvPr/>
          </p:nvCxnSpPr>
          <p:spPr>
            <a:xfrm>
              <a:off x="66135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6135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66135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7505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7505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7505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8797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8797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797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流程图: 可选过程 59"/>
            <p:cNvSpPr/>
            <p:nvPr/>
          </p:nvSpPr>
          <p:spPr>
            <a:xfrm>
              <a:off x="1772079"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400" dirty="0">
                  <a:solidFill>
                    <a:schemeClr val="tx1"/>
                  </a:solidFill>
                </a:rPr>
                <a:t>综合展现平台</a:t>
              </a:r>
              <a:endParaRPr lang="en-US" altLang="zh-CN" sz="1400" dirty="0">
                <a:solidFill>
                  <a:schemeClr val="tx1"/>
                </a:solidFill>
              </a:endParaRPr>
            </a:p>
          </p:txBody>
        </p:sp>
        <p:sp>
          <p:nvSpPr>
            <p:cNvPr id="81" name="流程图: 可选过程 80"/>
            <p:cNvSpPr/>
            <p:nvPr/>
          </p:nvSpPr>
          <p:spPr>
            <a:xfrm>
              <a:off x="1508126" y="228600"/>
              <a:ext cx="7562872" cy="721568"/>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r>
                <a:rPr lang="zh-CN" altLang="en-US" sz="1600" dirty="0">
                  <a:solidFill>
                    <a:schemeClr val="tx1"/>
                  </a:solidFill>
                </a:rPr>
                <a:t>  </a:t>
              </a:r>
              <a:r>
                <a:rPr lang="zh-CN" altLang="en-US" sz="1600" dirty="0" smtClean="0">
                  <a:solidFill>
                    <a:schemeClr val="tx1"/>
                  </a:solidFill>
                </a:rPr>
                <a:t> </a:t>
              </a:r>
              <a:r>
                <a:rPr lang="zh-CN" altLang="en-US" sz="1200" dirty="0" smtClean="0">
                  <a:solidFill>
                    <a:schemeClr val="tx1"/>
                  </a:solidFill>
                </a:rPr>
                <a:t>软件</a:t>
              </a:r>
              <a:endParaRPr lang="en-US" altLang="zh-CN" sz="1200" dirty="0">
                <a:solidFill>
                  <a:schemeClr val="tx1"/>
                </a:solidFill>
              </a:endParaRPr>
            </a:p>
            <a:p>
              <a:r>
                <a:rPr lang="zh-CN" altLang="en-US" sz="1200" dirty="0">
                  <a:solidFill>
                    <a:schemeClr val="tx1"/>
                  </a:solidFill>
                </a:rPr>
                <a:t>治理平台</a:t>
              </a:r>
              <a:endParaRPr lang="en-US" altLang="zh-CN" sz="1600" dirty="0">
                <a:solidFill>
                  <a:schemeClr val="tx1"/>
                </a:solidFill>
              </a:endParaRPr>
            </a:p>
          </p:txBody>
        </p:sp>
        <p:sp>
          <p:nvSpPr>
            <p:cNvPr id="56" name="流程图: 可选过程 55"/>
            <p:cNvSpPr/>
            <p:nvPr/>
          </p:nvSpPr>
          <p:spPr>
            <a:xfrm>
              <a:off x="7290325"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a:solidFill>
                    <a:schemeClr val="tx1"/>
                  </a:solidFill>
                </a:rPr>
                <a:t>数据</a:t>
              </a:r>
              <a:r>
                <a:rPr lang="zh-CN" altLang="en-US" sz="1400" dirty="0">
                  <a:solidFill>
                    <a:schemeClr val="tx1"/>
                  </a:solidFill>
                </a:rPr>
                <a:t>应用平台</a:t>
              </a:r>
              <a:endParaRPr lang="en-US" altLang="zh-CN" sz="1400" dirty="0">
                <a:solidFill>
                  <a:schemeClr val="tx1"/>
                </a:solidFill>
              </a:endParaRPr>
            </a:p>
          </p:txBody>
        </p:sp>
        <p:sp>
          <p:nvSpPr>
            <p:cNvPr id="57" name="圆角矩形 56"/>
            <p:cNvSpPr/>
            <p:nvPr/>
          </p:nvSpPr>
          <p:spPr>
            <a:xfrm>
              <a:off x="503777" y="1128682"/>
              <a:ext cx="972772" cy="4357718"/>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91" name="流程图: 可选过程 90"/>
            <p:cNvSpPr/>
            <p:nvPr/>
          </p:nvSpPr>
          <p:spPr>
            <a:xfrm>
              <a:off x="3611494"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400" dirty="0">
                  <a:solidFill>
                    <a:schemeClr val="tx1"/>
                  </a:solidFill>
                </a:rPr>
                <a:t>服务集成</a:t>
              </a:r>
              <a:endParaRPr lang="en-US" altLang="zh-CN" sz="1400" dirty="0">
                <a:solidFill>
                  <a:schemeClr val="tx1"/>
                </a:solidFill>
              </a:endParaRPr>
            </a:p>
            <a:p>
              <a:pPr algn="ctr"/>
              <a:r>
                <a:rPr lang="zh-CN" altLang="en-US" sz="1400" dirty="0">
                  <a:solidFill>
                    <a:schemeClr val="tx1"/>
                  </a:solidFill>
                </a:rPr>
                <a:t>平台</a:t>
              </a:r>
              <a:endParaRPr lang="en-US" altLang="zh-CN" sz="1400" dirty="0">
                <a:solidFill>
                  <a:schemeClr val="tx1"/>
                </a:solidFill>
              </a:endParaRPr>
            </a:p>
          </p:txBody>
        </p:sp>
        <p:sp>
          <p:nvSpPr>
            <p:cNvPr id="98" name="流程图: 可选过程 97"/>
            <p:cNvSpPr/>
            <p:nvPr/>
          </p:nvSpPr>
          <p:spPr>
            <a:xfrm>
              <a:off x="251826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资源库</a:t>
              </a:r>
              <a:endParaRPr lang="en-US" altLang="zh-CN" sz="1400" dirty="0">
                <a:solidFill>
                  <a:schemeClr val="tx1"/>
                </a:solidFill>
              </a:endParaRPr>
            </a:p>
          </p:txBody>
        </p:sp>
        <p:sp>
          <p:nvSpPr>
            <p:cNvPr id="100" name="流程图: 可选过程 99"/>
            <p:cNvSpPr/>
            <p:nvPr/>
          </p:nvSpPr>
          <p:spPr>
            <a:xfrm>
              <a:off x="1889125" y="17904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企业</a:t>
              </a:r>
              <a:endParaRPr lang="en-US" altLang="zh-CN" sz="1400" dirty="0">
                <a:solidFill>
                  <a:schemeClr val="tx1"/>
                </a:solidFill>
              </a:endParaRPr>
            </a:p>
            <a:p>
              <a:pPr algn="ctr"/>
              <a:r>
                <a:rPr lang="zh-CN" altLang="en-US" sz="1400" dirty="0">
                  <a:solidFill>
                    <a:schemeClr val="tx1"/>
                  </a:solidFill>
                </a:rPr>
                <a:t>门户</a:t>
              </a:r>
              <a:endParaRPr lang="en-US" altLang="zh-CN" sz="14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670769" y="1485872"/>
              <a:ext cx="689701" cy="642942"/>
            </a:xfrm>
            <a:prstGeom prst="rect">
              <a:avLst/>
            </a:prstGeom>
            <a:noFill/>
            <a:ln w="9525">
              <a:noFill/>
              <a:miter lim="800000"/>
              <a:headEnd/>
              <a:tailEnd/>
            </a:ln>
            <a:effectLst/>
          </p:spPr>
        </p:pic>
        <p:sp>
          <p:nvSpPr>
            <p:cNvPr id="113" name="TextBox 112"/>
            <p:cNvSpPr txBox="1"/>
            <p:nvPr/>
          </p:nvSpPr>
          <p:spPr>
            <a:xfrm>
              <a:off x="574645" y="2085894"/>
              <a:ext cx="857256" cy="359176"/>
            </a:xfrm>
            <a:prstGeom prst="rect">
              <a:avLst/>
            </a:prstGeom>
            <a:noFill/>
          </p:spPr>
          <p:txBody>
            <a:bodyPr wrap="square" rtlCol="0">
              <a:spAutoFit/>
            </a:bodyPr>
            <a:lstStyle/>
            <a:p>
              <a:r>
                <a:rPr lang="zh-CN" altLang="en-US" sz="1400" dirty="0">
                  <a:latin typeface="+mn-ea"/>
                  <a:ea typeface="+mn-ea"/>
                </a:rPr>
                <a:t>浏览器</a:t>
              </a:r>
            </a:p>
          </p:txBody>
        </p:sp>
        <p:pic>
          <p:nvPicPr>
            <p:cNvPr id="114" name="Picture 2"/>
            <p:cNvPicPr>
              <a:picLocks noChangeAspect="1" noChangeArrowheads="1"/>
            </p:cNvPicPr>
            <p:nvPr/>
          </p:nvPicPr>
          <p:blipFill>
            <a:blip r:embed="rId3" cstate="print"/>
            <a:srcRect/>
            <a:stretch>
              <a:fillRect/>
            </a:stretch>
          </p:blipFill>
          <p:spPr bwMode="auto">
            <a:xfrm>
              <a:off x="670769" y="3047626"/>
              <a:ext cx="689701" cy="642942"/>
            </a:xfrm>
            <a:prstGeom prst="rect">
              <a:avLst/>
            </a:prstGeom>
            <a:noFill/>
            <a:ln w="9525">
              <a:noFill/>
              <a:miter lim="800000"/>
              <a:headEnd/>
              <a:tailEnd/>
            </a:ln>
            <a:effectLst/>
          </p:spPr>
        </p:pic>
        <p:sp>
          <p:nvSpPr>
            <p:cNvPr id="115" name="TextBox 114"/>
            <p:cNvSpPr txBox="1"/>
            <p:nvPr/>
          </p:nvSpPr>
          <p:spPr>
            <a:xfrm>
              <a:off x="551843" y="3647648"/>
              <a:ext cx="857256" cy="395093"/>
            </a:xfrm>
            <a:prstGeom prst="rect">
              <a:avLst/>
            </a:prstGeom>
            <a:noFill/>
          </p:spPr>
          <p:txBody>
            <a:bodyPr wrap="square" rtlCol="0">
              <a:spAutoFit/>
            </a:bodyPr>
            <a:lstStyle/>
            <a:p>
              <a:r>
                <a:rPr lang="zh-CN" altLang="en-US" sz="1600" dirty="0">
                  <a:latin typeface="+mn-ea"/>
                  <a:ea typeface="+mn-ea"/>
                </a:rPr>
                <a:t>   </a:t>
              </a:r>
              <a:r>
                <a:rPr lang="zh-CN" altLang="en-US" sz="1400" dirty="0">
                  <a:latin typeface="+mn-ea"/>
                  <a:ea typeface="+mn-ea"/>
                </a:rPr>
                <a:t>桌面</a:t>
              </a:r>
            </a:p>
          </p:txBody>
        </p:sp>
        <p:sp>
          <p:nvSpPr>
            <p:cNvPr id="117" name="TextBox 116"/>
            <p:cNvSpPr txBox="1"/>
            <p:nvPr/>
          </p:nvSpPr>
          <p:spPr>
            <a:xfrm>
              <a:off x="503207" y="5004970"/>
              <a:ext cx="1000132" cy="359176"/>
            </a:xfrm>
            <a:prstGeom prst="rect">
              <a:avLst/>
            </a:prstGeom>
            <a:noFill/>
          </p:spPr>
          <p:txBody>
            <a:bodyPr wrap="square" rtlCol="0">
              <a:spAutoFit/>
            </a:bodyPr>
            <a:lstStyle/>
            <a:p>
              <a:pPr algn="ctr"/>
              <a:r>
                <a:rPr lang="zh-CN" altLang="en-US" sz="1400" dirty="0">
                  <a:latin typeface="+mn-ea"/>
                  <a:ea typeface="+mn-ea"/>
                </a:rPr>
                <a:t>移动设备</a:t>
              </a:r>
            </a:p>
          </p:txBody>
        </p:sp>
        <p:pic>
          <p:nvPicPr>
            <p:cNvPr id="118" name="Picture 66" descr="colour%2520blackberry%2520above">
              <a:hlinkClick r:id="rId4"/>
            </p:cNvPr>
            <p:cNvPicPr>
              <a:picLocks noChangeAspect="1" noChangeArrowheads="1"/>
            </p:cNvPicPr>
            <p:nvPr/>
          </p:nvPicPr>
          <p:blipFill>
            <a:blip r:embed="rId5" cstate="print"/>
            <a:srcRect/>
            <a:stretch>
              <a:fillRect/>
            </a:stretch>
          </p:blipFill>
          <p:spPr bwMode="auto">
            <a:xfrm>
              <a:off x="574646" y="4271954"/>
              <a:ext cx="785083" cy="785818"/>
            </a:xfrm>
            <a:prstGeom prst="rect">
              <a:avLst/>
            </a:prstGeom>
            <a:noFill/>
            <a:ln w="9525">
              <a:noFill/>
              <a:miter lim="800000"/>
              <a:headEnd/>
              <a:tailEnd/>
            </a:ln>
          </p:spPr>
        </p:pic>
        <p:cxnSp>
          <p:nvCxnSpPr>
            <p:cNvPr id="119" name="直接连接符 118"/>
            <p:cNvCxnSpPr/>
            <p:nvPr/>
          </p:nvCxnSpPr>
          <p:spPr>
            <a:xfrm>
              <a:off x="1503339" y="20574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503339" y="34290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503339" y="48768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流程图: 可选过程 72"/>
            <p:cNvSpPr/>
            <p:nvPr/>
          </p:nvSpPr>
          <p:spPr>
            <a:xfrm>
              <a:off x="1889125" y="27556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移动</a:t>
              </a:r>
              <a:endParaRPr lang="en-US" altLang="zh-CN" sz="1400" dirty="0">
                <a:solidFill>
                  <a:schemeClr val="tx1"/>
                </a:solidFill>
              </a:endParaRPr>
            </a:p>
            <a:p>
              <a:pPr algn="ctr"/>
              <a:r>
                <a:rPr lang="zh-CN" altLang="en-US" sz="1400" dirty="0">
                  <a:solidFill>
                    <a:schemeClr val="tx1"/>
                  </a:solidFill>
                </a:rPr>
                <a:t>平台</a:t>
              </a:r>
              <a:endParaRPr lang="en-US" altLang="zh-CN" sz="1400" dirty="0">
                <a:solidFill>
                  <a:schemeClr val="tx1"/>
                </a:solidFill>
              </a:endParaRPr>
            </a:p>
          </p:txBody>
        </p:sp>
        <p:sp>
          <p:nvSpPr>
            <p:cNvPr id="83" name="流程图: 可选过程 82"/>
            <p:cNvSpPr/>
            <p:nvPr/>
          </p:nvSpPr>
          <p:spPr>
            <a:xfrm>
              <a:off x="2338573" y="5805264"/>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应用监控</a:t>
              </a:r>
              <a:endParaRPr lang="en-US" altLang="zh-CN" sz="1400" dirty="0">
                <a:solidFill>
                  <a:schemeClr val="tx1"/>
                </a:solidFill>
              </a:endParaRPr>
            </a:p>
          </p:txBody>
        </p:sp>
        <p:sp>
          <p:nvSpPr>
            <p:cNvPr id="87" name="流程图: 可选过程 86"/>
            <p:cNvSpPr/>
            <p:nvPr/>
          </p:nvSpPr>
          <p:spPr>
            <a:xfrm>
              <a:off x="513570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开发治理</a:t>
              </a:r>
              <a:endParaRPr lang="en-US" altLang="zh-CN" sz="1400" dirty="0">
                <a:solidFill>
                  <a:schemeClr val="tx1"/>
                </a:solidFill>
              </a:endParaRPr>
            </a:p>
          </p:txBody>
        </p:sp>
        <p:sp>
          <p:nvSpPr>
            <p:cNvPr id="53" name="流程图: 可选过程 52"/>
            <p:cNvSpPr/>
            <p:nvPr/>
          </p:nvSpPr>
          <p:spPr>
            <a:xfrm>
              <a:off x="1889125" y="37208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集成</a:t>
              </a:r>
              <a:endParaRPr lang="en-US" altLang="zh-CN" sz="1400" dirty="0">
                <a:solidFill>
                  <a:schemeClr val="tx1"/>
                </a:solidFill>
              </a:endParaRPr>
            </a:p>
            <a:p>
              <a:pPr algn="ctr"/>
              <a:r>
                <a:rPr lang="zh-CN" altLang="en-US" sz="1400" dirty="0">
                  <a:solidFill>
                    <a:schemeClr val="tx1"/>
                  </a:solidFill>
                </a:rPr>
                <a:t>桌面</a:t>
              </a:r>
              <a:endParaRPr lang="en-US" altLang="zh-CN" sz="1400" dirty="0">
                <a:solidFill>
                  <a:schemeClr val="tx1"/>
                </a:solidFill>
              </a:endParaRPr>
            </a:p>
          </p:txBody>
        </p:sp>
        <p:sp>
          <p:nvSpPr>
            <p:cNvPr id="67" name="流程图: 可选过程 66"/>
            <p:cNvSpPr/>
            <p:nvPr/>
          </p:nvSpPr>
          <p:spPr>
            <a:xfrm>
              <a:off x="5470525" y="1143000"/>
              <a:ext cx="1143000" cy="43752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400" dirty="0">
                  <a:solidFill>
                    <a:schemeClr val="tx1"/>
                  </a:solidFill>
                </a:rPr>
                <a:t>应用交付平台</a:t>
              </a:r>
              <a:endParaRPr lang="en-US" altLang="zh-CN" sz="1400" dirty="0">
                <a:solidFill>
                  <a:schemeClr val="tx1"/>
                </a:solidFill>
              </a:endParaRPr>
            </a:p>
          </p:txBody>
        </p:sp>
        <p:sp>
          <p:nvSpPr>
            <p:cNvPr id="72" name="流程图: 可选过程 71"/>
            <p:cNvSpPr/>
            <p:nvPr/>
          </p:nvSpPr>
          <p:spPr>
            <a:xfrm>
              <a:off x="5603869" y="4510314"/>
              <a:ext cx="857256" cy="6858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400" b="1" dirty="0">
                  <a:solidFill>
                    <a:schemeClr val="bg1"/>
                  </a:solidFill>
                </a:rPr>
                <a:t>应用</a:t>
              </a:r>
              <a:endParaRPr lang="en-US" altLang="zh-CN" sz="1400" b="1" dirty="0">
                <a:solidFill>
                  <a:schemeClr val="bg1"/>
                </a:solidFill>
              </a:endParaRPr>
            </a:p>
            <a:p>
              <a:pPr algn="ctr"/>
              <a:r>
                <a:rPr lang="zh-CN" altLang="en-US" sz="1400" b="1" dirty="0">
                  <a:solidFill>
                    <a:schemeClr val="bg1"/>
                  </a:solidFill>
                </a:rPr>
                <a:t>服务器</a:t>
              </a:r>
              <a:endParaRPr lang="en-US" altLang="zh-CN" sz="1400" b="1" dirty="0">
                <a:solidFill>
                  <a:schemeClr val="bg1"/>
                </a:solidFill>
              </a:endParaRPr>
            </a:p>
          </p:txBody>
        </p:sp>
        <p:sp>
          <p:nvSpPr>
            <p:cNvPr id="110" name="流程图: 可选过程 109"/>
            <p:cNvSpPr/>
            <p:nvPr/>
          </p:nvSpPr>
          <p:spPr>
            <a:xfrm>
              <a:off x="641790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数据治理</a:t>
              </a:r>
              <a:endParaRPr lang="en-US" altLang="zh-CN" sz="1400" dirty="0">
                <a:solidFill>
                  <a:schemeClr val="tx1"/>
                </a:solidFill>
              </a:endParaRPr>
            </a:p>
          </p:txBody>
        </p:sp>
        <p:sp>
          <p:nvSpPr>
            <p:cNvPr id="130" name="流程图: 可选过程 129"/>
            <p:cNvSpPr/>
            <p:nvPr/>
          </p:nvSpPr>
          <p:spPr>
            <a:xfrm>
              <a:off x="7451725" y="1905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200" dirty="0">
                  <a:solidFill>
                    <a:schemeClr val="tx1"/>
                  </a:solidFill>
                </a:rPr>
                <a:t>数据分析与挖掘应用平台</a:t>
              </a:r>
              <a:endParaRPr lang="en-US" altLang="zh-CN" sz="1400" dirty="0">
                <a:solidFill>
                  <a:schemeClr val="tx1"/>
                </a:solidFill>
              </a:endParaRPr>
            </a:p>
          </p:txBody>
        </p:sp>
        <p:sp>
          <p:nvSpPr>
            <p:cNvPr id="132" name="流程图: 可选过程 131"/>
            <p:cNvSpPr/>
            <p:nvPr/>
          </p:nvSpPr>
          <p:spPr>
            <a:xfrm>
              <a:off x="7451725" y="3810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数据基础能力平台</a:t>
              </a:r>
              <a:endParaRPr lang="en-US" altLang="zh-CN" sz="1400" dirty="0">
                <a:solidFill>
                  <a:schemeClr val="tx1"/>
                </a:solidFill>
              </a:endParaRPr>
            </a:p>
          </p:txBody>
        </p:sp>
        <p:sp>
          <p:nvSpPr>
            <p:cNvPr id="54" name="流程图: 可选过程 53"/>
            <p:cNvSpPr/>
            <p:nvPr/>
          </p:nvSpPr>
          <p:spPr>
            <a:xfrm>
              <a:off x="4042957"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软件分发</a:t>
              </a:r>
              <a:endParaRPr lang="en-US" altLang="zh-CN" sz="1400" dirty="0">
                <a:solidFill>
                  <a:schemeClr val="tx1"/>
                </a:solidFill>
              </a:endParaRPr>
            </a:p>
          </p:txBody>
        </p:sp>
        <p:sp>
          <p:nvSpPr>
            <p:cNvPr id="55" name="流程图: 可选过程 54"/>
            <p:cNvSpPr/>
            <p:nvPr/>
          </p:nvSpPr>
          <p:spPr>
            <a:xfrm>
              <a:off x="5747341"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资源管理</a:t>
              </a:r>
              <a:endParaRPr lang="en-US" altLang="zh-CN" sz="1400" dirty="0">
                <a:solidFill>
                  <a:schemeClr val="tx1"/>
                </a:solidFill>
              </a:endParaRPr>
            </a:p>
          </p:txBody>
        </p:sp>
        <p:sp>
          <p:nvSpPr>
            <p:cNvPr id="59" name="流程图: 可选过程 58"/>
            <p:cNvSpPr/>
            <p:nvPr/>
          </p:nvSpPr>
          <p:spPr>
            <a:xfrm>
              <a:off x="7451725" y="5791200"/>
              <a:ext cx="13716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资源虚拟化</a:t>
              </a:r>
              <a:endParaRPr lang="en-US" altLang="zh-CN" sz="1400" dirty="0">
                <a:solidFill>
                  <a:schemeClr val="tx1"/>
                </a:solidFill>
              </a:endParaRPr>
            </a:p>
          </p:txBody>
        </p:sp>
        <p:sp>
          <p:nvSpPr>
            <p:cNvPr id="62" name="流程图: 可选过程 61"/>
            <p:cNvSpPr/>
            <p:nvPr/>
          </p:nvSpPr>
          <p:spPr>
            <a:xfrm>
              <a:off x="5603869" y="2704800"/>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BTP</a:t>
              </a:r>
            </a:p>
          </p:txBody>
        </p:sp>
        <p:sp>
          <p:nvSpPr>
            <p:cNvPr id="65" name="流程图: 可选过程 64"/>
            <p:cNvSpPr/>
            <p:nvPr/>
          </p:nvSpPr>
          <p:spPr>
            <a:xfrm>
              <a:off x="5603869" y="3614058"/>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EOS</a:t>
              </a:r>
            </a:p>
          </p:txBody>
        </p:sp>
        <p:sp>
          <p:nvSpPr>
            <p:cNvPr id="66" name="流程图: 可选过程 65"/>
            <p:cNvSpPr/>
            <p:nvPr/>
          </p:nvSpPr>
          <p:spPr>
            <a:xfrm>
              <a:off x="3775069" y="1790400"/>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BPS</a:t>
              </a:r>
            </a:p>
          </p:txBody>
        </p:sp>
        <p:sp>
          <p:nvSpPr>
            <p:cNvPr id="68" name="流程图: 可选过程 67"/>
            <p:cNvSpPr/>
            <p:nvPr/>
          </p:nvSpPr>
          <p:spPr>
            <a:xfrm>
              <a:off x="3794125" y="3048000"/>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ESB</a:t>
              </a:r>
            </a:p>
          </p:txBody>
        </p:sp>
        <p:sp>
          <p:nvSpPr>
            <p:cNvPr id="69" name="流程图: 可选过程 68"/>
            <p:cNvSpPr/>
            <p:nvPr/>
          </p:nvSpPr>
          <p:spPr>
            <a:xfrm>
              <a:off x="635648" y="5638800"/>
              <a:ext cx="720080" cy="32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1100" dirty="0">
                  <a:solidFill>
                    <a:schemeClr val="tx1"/>
                  </a:solidFill>
                </a:rPr>
                <a:t>解决方案</a:t>
              </a:r>
              <a:endParaRPr lang="en-US" altLang="zh-CN" sz="1100" dirty="0">
                <a:solidFill>
                  <a:schemeClr val="tx1"/>
                </a:solidFill>
              </a:endParaRPr>
            </a:p>
          </p:txBody>
        </p:sp>
        <p:sp>
          <p:nvSpPr>
            <p:cNvPr id="75" name="流程图: 可选过程 74"/>
            <p:cNvSpPr/>
            <p:nvPr/>
          </p:nvSpPr>
          <p:spPr>
            <a:xfrm>
              <a:off x="635648" y="5998840"/>
              <a:ext cx="720080" cy="32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200" b="1" dirty="0">
                  <a:solidFill>
                    <a:schemeClr val="bg1"/>
                  </a:solidFill>
                </a:rPr>
                <a:t>产品</a:t>
              </a:r>
              <a:endParaRPr lang="en-US" altLang="zh-CN" sz="1200" b="1" dirty="0">
                <a:solidFill>
                  <a:schemeClr val="bg1"/>
                </a:solidFill>
              </a:endParaRPr>
            </a:p>
          </p:txBody>
        </p:sp>
        <p:sp>
          <p:nvSpPr>
            <p:cNvPr id="76" name="流程图: 可选过程 75"/>
            <p:cNvSpPr/>
            <p:nvPr/>
          </p:nvSpPr>
          <p:spPr>
            <a:xfrm>
              <a:off x="635648" y="6305400"/>
              <a:ext cx="720080" cy="32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100" dirty="0">
                  <a:solidFill>
                    <a:schemeClr val="tx1"/>
                  </a:solidFill>
                </a:rPr>
                <a:t>暂无</a:t>
              </a:r>
              <a:endParaRPr lang="en-US" altLang="zh-CN" sz="1100" dirty="0">
                <a:solidFill>
                  <a:schemeClr val="tx1"/>
                </a:solidFill>
              </a:endParaRPr>
            </a:p>
          </p:txBody>
        </p:sp>
        <p:sp>
          <p:nvSpPr>
            <p:cNvPr id="84" name="流程图: 可选过程 83"/>
            <p:cNvSpPr/>
            <p:nvPr/>
          </p:nvSpPr>
          <p:spPr>
            <a:xfrm>
              <a:off x="7789509" y="381000"/>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400" dirty="0">
                  <a:solidFill>
                    <a:schemeClr val="tx1"/>
                  </a:solidFill>
                </a:rPr>
                <a:t>服务质量</a:t>
              </a:r>
              <a:endParaRPr lang="en-US" altLang="zh-CN" sz="1400" dirty="0">
                <a:solidFill>
                  <a:schemeClr val="tx1"/>
                </a:solidFill>
              </a:endParaRPr>
            </a:p>
          </p:txBody>
        </p:sp>
        <p:sp>
          <p:nvSpPr>
            <p:cNvPr id="85" name="流程图: 可选过程 84"/>
            <p:cNvSpPr/>
            <p:nvPr/>
          </p:nvSpPr>
          <p:spPr>
            <a:xfrm>
              <a:off x="3764109" y="381000"/>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400" dirty="0">
                  <a:solidFill>
                    <a:schemeClr val="tx1"/>
                  </a:solidFill>
                </a:rPr>
                <a:t>架构治理</a:t>
              </a:r>
              <a:endParaRPr lang="en-US" altLang="zh-CN" sz="1400" dirty="0">
                <a:solidFill>
                  <a:schemeClr val="tx1"/>
                </a:solidFill>
              </a:endParaRPr>
            </a:p>
          </p:txBody>
        </p:sp>
        <p:sp>
          <p:nvSpPr>
            <p:cNvPr id="86" name="流程图: 可选过程 85"/>
            <p:cNvSpPr/>
            <p:nvPr/>
          </p:nvSpPr>
          <p:spPr>
            <a:xfrm>
              <a:off x="1889125" y="4686000"/>
              <a:ext cx="857256" cy="648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400" dirty="0">
                  <a:solidFill>
                    <a:schemeClr val="tx1"/>
                  </a:solidFill>
                </a:rPr>
                <a:t>内容</a:t>
              </a:r>
              <a:endParaRPr lang="en-US" altLang="zh-CN" sz="1400" dirty="0">
                <a:solidFill>
                  <a:schemeClr val="tx1"/>
                </a:solidFill>
              </a:endParaRPr>
            </a:p>
            <a:p>
              <a:pPr algn="ctr"/>
              <a:r>
                <a:rPr lang="zh-CN" altLang="en-US" sz="1400" dirty="0">
                  <a:solidFill>
                    <a:schemeClr val="tx1"/>
                  </a:solidFill>
                </a:rPr>
                <a:t>管理</a:t>
              </a:r>
              <a:endParaRPr lang="en-US" altLang="zh-CN" sz="1400" dirty="0">
                <a:solidFill>
                  <a:schemeClr val="tx1"/>
                </a:solidFill>
              </a:endParaRPr>
            </a:p>
          </p:txBody>
        </p:sp>
        <p:sp>
          <p:nvSpPr>
            <p:cNvPr id="90" name="流程图: 可选过程 89"/>
            <p:cNvSpPr/>
            <p:nvPr/>
          </p:nvSpPr>
          <p:spPr>
            <a:xfrm>
              <a:off x="3794125" y="4470000"/>
              <a:ext cx="857256" cy="86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400" dirty="0">
                  <a:solidFill>
                    <a:schemeClr val="tx1"/>
                  </a:solidFill>
                </a:rPr>
                <a:t>复杂</a:t>
              </a:r>
              <a:r>
                <a:rPr lang="zh-CN" altLang="en-US" sz="1400" dirty="0" smtClean="0">
                  <a:solidFill>
                    <a:schemeClr val="tx1"/>
                  </a:solidFill>
                </a:rPr>
                <a:t>事</a:t>
              </a:r>
              <a:endParaRPr lang="en-US" altLang="zh-CN" sz="1400" dirty="0" smtClean="0">
                <a:solidFill>
                  <a:schemeClr val="tx1"/>
                </a:solidFill>
              </a:endParaRPr>
            </a:p>
            <a:p>
              <a:pPr algn="ctr"/>
              <a:r>
                <a:rPr lang="zh-CN" altLang="en-US" sz="1400" dirty="0" smtClean="0">
                  <a:solidFill>
                    <a:schemeClr val="tx1"/>
                  </a:solidFill>
                </a:rPr>
                <a:t>件</a:t>
              </a:r>
              <a:r>
                <a:rPr lang="zh-CN" altLang="en-US" sz="1400" dirty="0">
                  <a:solidFill>
                    <a:schemeClr val="tx1"/>
                  </a:solidFill>
                </a:rPr>
                <a:t>处理</a:t>
              </a:r>
              <a:endParaRPr lang="en-US" altLang="zh-CN" sz="1400" dirty="0">
                <a:solidFill>
                  <a:schemeClr val="tx1"/>
                </a:solidFill>
              </a:endParaRPr>
            </a:p>
          </p:txBody>
        </p:sp>
        <p:sp>
          <p:nvSpPr>
            <p:cNvPr id="92" name="流程图: 磁盘 91"/>
            <p:cNvSpPr/>
            <p:nvPr/>
          </p:nvSpPr>
          <p:spPr>
            <a:xfrm>
              <a:off x="8683082" y="1285860"/>
              <a:ext cx="714348" cy="642942"/>
            </a:xfrm>
            <a:prstGeom prst="flowChartMagneticDisk">
              <a:avLst/>
            </a:prstGeom>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altLang="zh-CN" sz="1400" dirty="0">
                  <a:solidFill>
                    <a:schemeClr val="tx1"/>
                  </a:solidFill>
                </a:rPr>
                <a:t>RDB</a:t>
              </a:r>
              <a:endParaRPr lang="zh-CN" altLang="en-US" sz="1400" dirty="0">
                <a:solidFill>
                  <a:schemeClr val="tx1"/>
                </a:solidFill>
              </a:endParaRPr>
            </a:p>
          </p:txBody>
        </p:sp>
        <p:cxnSp>
          <p:nvCxnSpPr>
            <p:cNvPr id="93" name="肘形连接符 92"/>
            <p:cNvCxnSpPr>
              <a:endCxn id="92" idx="2"/>
            </p:cNvCxnSpPr>
            <p:nvPr/>
          </p:nvCxnSpPr>
          <p:spPr>
            <a:xfrm flipV="1">
              <a:off x="8442325" y="1607350"/>
              <a:ext cx="240756" cy="172266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流程图: 磁盘 93"/>
            <p:cNvSpPr/>
            <p:nvPr/>
          </p:nvSpPr>
          <p:spPr>
            <a:xfrm>
              <a:off x="8677354" y="3581400"/>
              <a:ext cx="714348" cy="570934"/>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rIns="0" rtlCol="0" anchor="t" anchorCtr="0"/>
            <a:lstStyle/>
            <a:p>
              <a:pPr algn="ctr"/>
              <a:r>
                <a:rPr lang="en-US" altLang="zh-CN" sz="1400" dirty="0" err="1">
                  <a:solidFill>
                    <a:schemeClr val="tx1"/>
                  </a:solidFill>
                </a:rPr>
                <a:t>NoSQL</a:t>
              </a:r>
              <a:endParaRPr lang="zh-CN" altLang="en-US" sz="1400" dirty="0">
                <a:solidFill>
                  <a:schemeClr val="tx1"/>
                </a:solidFill>
              </a:endParaRPr>
            </a:p>
          </p:txBody>
        </p:sp>
        <p:sp>
          <p:nvSpPr>
            <p:cNvPr id="95" name="流程图: 磁盘 94"/>
            <p:cNvSpPr/>
            <p:nvPr/>
          </p:nvSpPr>
          <p:spPr>
            <a:xfrm>
              <a:off x="8677354" y="45419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400" dirty="0">
                  <a:solidFill>
                    <a:schemeClr val="tx1"/>
                  </a:solidFill>
                </a:rPr>
                <a:t>内存数据库</a:t>
              </a:r>
            </a:p>
          </p:txBody>
        </p:sp>
        <p:cxnSp>
          <p:nvCxnSpPr>
            <p:cNvPr id="97" name="肘形连接符 96"/>
            <p:cNvCxnSpPr>
              <a:endCxn id="94" idx="2"/>
            </p:cNvCxnSpPr>
            <p:nvPr/>
          </p:nvCxnSpPr>
          <p:spPr>
            <a:xfrm>
              <a:off x="8442325" y="3330005"/>
              <a:ext cx="235024" cy="53686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endCxn id="95" idx="2"/>
            </p:cNvCxnSpPr>
            <p:nvPr/>
          </p:nvCxnSpPr>
          <p:spPr>
            <a:xfrm>
              <a:off x="8442325" y="3330000"/>
              <a:ext cx="235024" cy="160795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流程图: 磁盘 103"/>
            <p:cNvSpPr/>
            <p:nvPr/>
          </p:nvSpPr>
          <p:spPr>
            <a:xfrm>
              <a:off x="8670929" y="21797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400" dirty="0">
                  <a:solidFill>
                    <a:schemeClr val="tx1"/>
                  </a:solidFill>
                </a:rPr>
                <a:t>数据</a:t>
              </a:r>
              <a:endParaRPr lang="en-US" altLang="zh-CN" sz="1400" dirty="0">
                <a:solidFill>
                  <a:schemeClr val="tx1"/>
                </a:solidFill>
              </a:endParaRPr>
            </a:p>
            <a:p>
              <a:pPr algn="ctr"/>
              <a:r>
                <a:rPr lang="zh-CN" altLang="en-US" sz="1400" dirty="0">
                  <a:solidFill>
                    <a:schemeClr val="tx1"/>
                  </a:solidFill>
                </a:rPr>
                <a:t>仓库</a:t>
              </a:r>
            </a:p>
          </p:txBody>
        </p:sp>
        <p:cxnSp>
          <p:nvCxnSpPr>
            <p:cNvPr id="105" name="肘形连接符 104"/>
            <p:cNvCxnSpPr>
              <a:endCxn id="104" idx="2"/>
            </p:cNvCxnSpPr>
            <p:nvPr/>
          </p:nvCxnSpPr>
          <p:spPr>
            <a:xfrm flipV="1">
              <a:off x="8442325" y="2575756"/>
              <a:ext cx="228600" cy="75424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流程图: 可选过程 60"/>
            <p:cNvSpPr/>
            <p:nvPr/>
          </p:nvSpPr>
          <p:spPr>
            <a:xfrm>
              <a:off x="5624795" y="1828398"/>
              <a:ext cx="857256" cy="6354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IBS</a:t>
              </a:r>
            </a:p>
          </p:txBody>
        </p:sp>
        <p:sp>
          <p:nvSpPr>
            <p:cNvPr id="70" name="矩形标注 69"/>
            <p:cNvSpPr/>
            <p:nvPr/>
          </p:nvSpPr>
          <p:spPr bwMode="auto">
            <a:xfrm>
              <a:off x="6437684" y="11430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银行网点服务平台</a:t>
              </a:r>
              <a:endParaRPr lang="zh-CN" altLang="en-US" baseline="-25000" dirty="0">
                <a:latin typeface="+mn-ea"/>
                <a:ea typeface="+mn-ea"/>
              </a:endParaRPr>
            </a:p>
          </p:txBody>
        </p:sp>
        <p:sp>
          <p:nvSpPr>
            <p:cNvPr id="71" name="矩形标注 70"/>
            <p:cNvSpPr/>
            <p:nvPr/>
          </p:nvSpPr>
          <p:spPr bwMode="auto">
            <a:xfrm>
              <a:off x="6437684" y="21336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银行交易平台</a:t>
              </a:r>
              <a:endParaRPr lang="zh-CN" altLang="en-US" baseline="-25000" dirty="0">
                <a:latin typeface="+mn-ea"/>
                <a:ea typeface="+mn-ea"/>
              </a:endParaRPr>
            </a:p>
          </p:txBody>
        </p:sp>
        <p:sp>
          <p:nvSpPr>
            <p:cNvPr id="74" name="矩形标注 73"/>
            <p:cNvSpPr/>
            <p:nvPr/>
          </p:nvSpPr>
          <p:spPr bwMode="auto">
            <a:xfrm>
              <a:off x="6437685" y="32004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管理类应用开发平台</a:t>
              </a:r>
              <a:endParaRPr lang="zh-CN" altLang="en-US" baseline="-25000" dirty="0">
                <a:latin typeface="+mn-ea"/>
                <a:ea typeface="+mn-ea"/>
              </a:endParaRPr>
            </a:p>
          </p:txBody>
        </p:sp>
        <p:sp>
          <p:nvSpPr>
            <p:cNvPr id="77" name="矩形标注 76"/>
            <p:cNvSpPr/>
            <p:nvPr/>
          </p:nvSpPr>
          <p:spPr bwMode="auto">
            <a:xfrm>
              <a:off x="2209106" y="26670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企业服务总线</a:t>
              </a:r>
              <a:endParaRPr lang="zh-CN" altLang="en-US" baseline="-25000" dirty="0">
                <a:latin typeface="+mn-ea"/>
                <a:ea typeface="+mn-ea"/>
              </a:endParaRPr>
            </a:p>
          </p:txBody>
        </p:sp>
        <p:sp>
          <p:nvSpPr>
            <p:cNvPr id="79" name="矩形标注 78"/>
            <p:cNvSpPr/>
            <p:nvPr/>
          </p:nvSpPr>
          <p:spPr bwMode="auto">
            <a:xfrm>
              <a:off x="2209106" y="13716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流程集成平台</a:t>
              </a:r>
              <a:endParaRPr lang="zh-CN" altLang="en-US" baseline="-25000" dirty="0">
                <a:latin typeface="+mn-ea"/>
                <a:ea typeface="+mn-ea"/>
              </a:endParaRPr>
            </a:p>
          </p:txBody>
        </p:sp>
      </p:grpSp>
      <p:sp>
        <p:nvSpPr>
          <p:cNvPr id="80" name="标题 1"/>
          <p:cNvSpPr>
            <a:spLocks noGrp="1"/>
          </p:cNvSpPr>
          <p:nvPr>
            <p:ph type="title"/>
          </p:nvPr>
        </p:nvSpPr>
        <p:spPr>
          <a:xfrm>
            <a:off x="324062" y="352442"/>
            <a:ext cx="9154742" cy="561975"/>
          </a:xfrm>
        </p:spPr>
        <p:txBody>
          <a:bodyPr/>
          <a:lstStyle/>
          <a:p>
            <a:r>
              <a:rPr lang="zh-CN" altLang="en-US" dirty="0" smtClean="0"/>
              <a:t>产品及解决方案</a:t>
            </a:r>
            <a:endParaRPr lang="zh-CN" altLang="en-US" dirty="0"/>
          </a:p>
        </p:txBody>
      </p:sp>
    </p:spTree>
    <p:extLst>
      <p:ext uri="{BB962C8B-B14F-4D97-AF65-F5344CB8AC3E}">
        <p14:creationId xmlns:p14="http://schemas.microsoft.com/office/powerpoint/2010/main" val="26589524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4"/>
          <p:cNvSpPr>
            <a:spLocks noChangeArrowheads="1"/>
          </p:cNvSpPr>
          <p:nvPr/>
        </p:nvSpPr>
        <p:spPr bwMode="gray">
          <a:xfrm>
            <a:off x="1279525" y="1143000"/>
            <a:ext cx="7109840" cy="3811309"/>
          </a:xfrm>
          <a:prstGeom prst="roundRect">
            <a:avLst>
              <a:gd name="adj" fmla="val 2759"/>
            </a:avLst>
          </a:prstGeom>
          <a:solidFill>
            <a:schemeClr val="accent5">
              <a:lumMod val="90000"/>
            </a:schemeClr>
          </a:solidFill>
          <a:ln w="57150">
            <a:noFill/>
            <a:round/>
            <a:headEnd/>
            <a:tailEnd/>
          </a:ln>
          <a:effectLst>
            <a:outerShdw blurRad="50800" dist="38100" dir="2700000" algn="tl" rotWithShape="0">
              <a:prstClr val="black">
                <a:alpha val="40000"/>
              </a:prstClr>
            </a:outerShdw>
          </a:effectLst>
        </p:spPr>
        <p:txBody>
          <a:bodyPr wrap="none"/>
          <a:lstStyle/>
          <a:p>
            <a:pPr algn="ctr">
              <a:defRPr/>
            </a:pPr>
            <a:r>
              <a:rPr lang="en-US" altLang="zh-CN" sz="2000" b="1" dirty="0" err="1">
                <a:latin typeface="Arial" charset="0"/>
                <a:ea typeface="宋体" charset="-122"/>
              </a:rPr>
              <a:t>Primeton</a:t>
            </a:r>
            <a:r>
              <a:rPr lang="en-US" altLang="zh-CN" sz="2000" b="1" dirty="0">
                <a:latin typeface="Arial" charset="0"/>
                <a:ea typeface="宋体" charset="-122"/>
              </a:rPr>
              <a:t> </a:t>
            </a:r>
            <a:r>
              <a:rPr lang="en-US" altLang="zh-CN" sz="2000" b="1" dirty="0" smtClean="0">
                <a:latin typeface="Arial" charset="0"/>
                <a:ea typeface="宋体" charset="-122"/>
              </a:rPr>
              <a:t>EOS</a:t>
            </a:r>
            <a:r>
              <a:rPr lang="en-US" altLang="zh-CN" b="1" baseline="30000" dirty="0" smtClean="0">
                <a:cs typeface="Arial"/>
              </a:rPr>
              <a:t>®</a:t>
            </a:r>
            <a:endParaRPr lang="en-US" altLang="zh-CN" sz="2000" b="1" dirty="0">
              <a:latin typeface="Arial" charset="0"/>
              <a:ea typeface="宋体" charset="-122"/>
            </a:endParaRPr>
          </a:p>
        </p:txBody>
      </p:sp>
      <p:sp>
        <p:nvSpPr>
          <p:cNvPr id="13" name="AutoShape 5"/>
          <p:cNvSpPr>
            <a:spLocks noChangeArrowheads="1"/>
          </p:cNvSpPr>
          <p:nvPr/>
        </p:nvSpPr>
        <p:spPr bwMode="gray">
          <a:xfrm>
            <a:off x="1431548" y="1661383"/>
            <a:ext cx="619310" cy="3039401"/>
          </a:xfrm>
          <a:prstGeom prst="roundRect">
            <a:avLst>
              <a:gd name="adj" fmla="val 7801"/>
            </a:avLst>
          </a:prstGeom>
          <a:solidFill>
            <a:srgbClr val="5E9EFF"/>
          </a:solidFill>
          <a:ln w="6350">
            <a:noFill/>
            <a:round/>
            <a:headEnd/>
            <a:tailEnd/>
          </a:ln>
          <a:effectLst>
            <a:outerShdw blurRad="50800" dist="38100" dir="2700000" algn="tl" rotWithShape="0">
              <a:prstClr val="black">
                <a:alpha val="40000"/>
              </a:prstClr>
            </a:outerShdw>
          </a:effectLst>
        </p:spPr>
        <p:txBody>
          <a:bodyPr vert="vert270" wrap="none" anchor="ctr"/>
          <a:lstStyle/>
          <a:p>
            <a:pPr algn="ctr">
              <a:defRPr/>
            </a:pPr>
            <a:r>
              <a:rPr lang="en-GB" altLang="zh-CN" sz="1600" b="1" dirty="0">
                <a:solidFill>
                  <a:schemeClr val="bg1"/>
                </a:solidFill>
                <a:latin typeface="Arial" charset="0"/>
                <a:ea typeface="宋体" charset="-122"/>
              </a:rPr>
              <a:t>EOS Studio for Eclipse</a:t>
            </a:r>
            <a:endParaRPr lang="en-US" altLang="zh-CN" sz="1600" b="1" dirty="0">
              <a:solidFill>
                <a:schemeClr val="bg1"/>
              </a:solidFill>
              <a:latin typeface="Arial" charset="0"/>
              <a:ea typeface="宋体" charset="-122"/>
            </a:endParaRPr>
          </a:p>
        </p:txBody>
      </p:sp>
      <p:grpSp>
        <p:nvGrpSpPr>
          <p:cNvPr id="14" name="Group 6"/>
          <p:cNvGrpSpPr>
            <a:grpSpLocks/>
          </p:cNvGrpSpPr>
          <p:nvPr/>
        </p:nvGrpSpPr>
        <p:grpSpPr bwMode="auto">
          <a:xfrm>
            <a:off x="2181617" y="2661515"/>
            <a:ext cx="5300555" cy="1269000"/>
            <a:chOff x="1286" y="1790"/>
            <a:chExt cx="3129" cy="746"/>
          </a:xfrm>
          <a:effectLst>
            <a:outerShdw blurRad="50800" dist="38100" dir="2700000" algn="tl" rotWithShape="0">
              <a:prstClr val="black">
                <a:alpha val="40000"/>
              </a:prstClr>
            </a:outerShdw>
          </a:effectLst>
        </p:grpSpPr>
        <p:sp>
          <p:nvSpPr>
            <p:cNvPr id="15" name="AutoShape 7"/>
            <p:cNvSpPr>
              <a:spLocks noChangeArrowheads="1"/>
            </p:cNvSpPr>
            <p:nvPr/>
          </p:nvSpPr>
          <p:spPr bwMode="gray">
            <a:xfrm>
              <a:off x="1286" y="1790"/>
              <a:ext cx="3129" cy="746"/>
            </a:xfrm>
            <a:prstGeom prst="roundRect">
              <a:avLst>
                <a:gd name="adj" fmla="val 6588"/>
              </a:avLst>
            </a:prstGeom>
            <a:solidFill>
              <a:srgbClr val="5E9EFF"/>
            </a:solidFill>
            <a:ln w="6350" algn="ctr">
              <a:noFill/>
              <a:round/>
              <a:headEnd/>
              <a:tailEnd/>
            </a:ln>
          </p:spPr>
          <p:txBody>
            <a:bodyPr wrap="none"/>
            <a:lstStyle/>
            <a:p>
              <a:pPr algn="ctr">
                <a:defRPr/>
              </a:pPr>
              <a:r>
                <a:rPr lang="en-US" altLang="zh-CN" sz="1600" b="1" dirty="0">
                  <a:solidFill>
                    <a:schemeClr val="bg1"/>
                  </a:solidFill>
                  <a:latin typeface="Arial" charset="0"/>
                  <a:ea typeface="宋体" charset="-122"/>
                </a:rPr>
                <a:t>EOS Component Library</a:t>
              </a:r>
            </a:p>
          </p:txBody>
        </p:sp>
        <p:sp>
          <p:nvSpPr>
            <p:cNvPr id="16" name="Freeform 8"/>
            <p:cNvSpPr>
              <a:spLocks/>
            </p:cNvSpPr>
            <p:nvPr/>
          </p:nvSpPr>
          <p:spPr bwMode="auto">
            <a:xfrm>
              <a:off x="2236" y="2022"/>
              <a:ext cx="1299" cy="429"/>
            </a:xfrm>
            <a:custGeom>
              <a:avLst/>
              <a:gdLst>
                <a:gd name="T0" fmla="*/ 1492 w 1805"/>
                <a:gd name="T1" fmla="*/ 313 h 1138"/>
                <a:gd name="T2" fmla="*/ 1443 w 1805"/>
                <a:gd name="T3" fmla="*/ 446 h 1138"/>
                <a:gd name="T4" fmla="*/ 1406 w 1805"/>
                <a:gd name="T5" fmla="*/ 567 h 1138"/>
                <a:gd name="T6" fmla="*/ 1475 w 1805"/>
                <a:gd name="T7" fmla="*/ 646 h 1138"/>
                <a:gd name="T8" fmla="*/ 1575 w 1805"/>
                <a:gd name="T9" fmla="*/ 594 h 1138"/>
                <a:gd name="T10" fmla="*/ 1632 w 1805"/>
                <a:gd name="T11" fmla="*/ 492 h 1138"/>
                <a:gd name="T12" fmla="*/ 1737 w 1805"/>
                <a:gd name="T13" fmla="*/ 489 h 1138"/>
                <a:gd name="T14" fmla="*/ 1804 w 1805"/>
                <a:gd name="T15" fmla="*/ 564 h 1138"/>
                <a:gd name="T16" fmla="*/ 1783 w 1805"/>
                <a:gd name="T17" fmla="*/ 654 h 1138"/>
                <a:gd name="T18" fmla="*/ 1688 w 1805"/>
                <a:gd name="T19" fmla="*/ 749 h 1138"/>
                <a:gd name="T20" fmla="*/ 1578 w 1805"/>
                <a:gd name="T21" fmla="*/ 780 h 1138"/>
                <a:gd name="T22" fmla="*/ 1494 w 1805"/>
                <a:gd name="T23" fmla="*/ 843 h 1138"/>
                <a:gd name="T24" fmla="*/ 1456 w 1805"/>
                <a:gd name="T25" fmla="*/ 957 h 1138"/>
                <a:gd name="T26" fmla="*/ 1440 w 1805"/>
                <a:gd name="T27" fmla="*/ 1016 h 1138"/>
                <a:gd name="T28" fmla="*/ 1332 w 1805"/>
                <a:gd name="T29" fmla="*/ 1010 h 1138"/>
                <a:gd name="T30" fmla="*/ 1184 w 1805"/>
                <a:gd name="T31" fmla="*/ 1053 h 1138"/>
                <a:gd name="T32" fmla="*/ 1036 w 1805"/>
                <a:gd name="T33" fmla="*/ 1110 h 1138"/>
                <a:gd name="T34" fmla="*/ 871 w 1805"/>
                <a:gd name="T35" fmla="*/ 1135 h 1138"/>
                <a:gd name="T36" fmla="*/ 780 w 1805"/>
                <a:gd name="T37" fmla="*/ 1073 h 1138"/>
                <a:gd name="T38" fmla="*/ 830 w 1805"/>
                <a:gd name="T39" fmla="*/ 984 h 1138"/>
                <a:gd name="T40" fmla="*/ 957 w 1805"/>
                <a:gd name="T41" fmla="*/ 932 h 1138"/>
                <a:gd name="T42" fmla="*/ 1049 w 1805"/>
                <a:gd name="T43" fmla="*/ 872 h 1138"/>
                <a:gd name="T44" fmla="*/ 987 w 1805"/>
                <a:gd name="T45" fmla="*/ 814 h 1138"/>
                <a:gd name="T46" fmla="*/ 845 w 1805"/>
                <a:gd name="T47" fmla="*/ 821 h 1138"/>
                <a:gd name="T48" fmla="*/ 715 w 1805"/>
                <a:gd name="T49" fmla="*/ 870 h 1138"/>
                <a:gd name="T50" fmla="*/ 566 w 1805"/>
                <a:gd name="T51" fmla="*/ 957 h 1138"/>
                <a:gd name="T52" fmla="*/ 391 w 1805"/>
                <a:gd name="T53" fmla="*/ 1010 h 1138"/>
                <a:gd name="T54" fmla="*/ 218 w 1805"/>
                <a:gd name="T55" fmla="*/ 1021 h 1138"/>
                <a:gd name="T56" fmla="*/ 302 w 1805"/>
                <a:gd name="T57" fmla="*/ 918 h 1138"/>
                <a:gd name="T58" fmla="*/ 367 w 1805"/>
                <a:gd name="T59" fmla="*/ 808 h 1138"/>
                <a:gd name="T60" fmla="*/ 339 w 1805"/>
                <a:gd name="T61" fmla="*/ 714 h 1138"/>
                <a:gd name="T62" fmla="*/ 256 w 1805"/>
                <a:gd name="T63" fmla="*/ 718 h 1138"/>
                <a:gd name="T64" fmla="*/ 188 w 1805"/>
                <a:gd name="T65" fmla="*/ 800 h 1138"/>
                <a:gd name="T66" fmla="*/ 86 w 1805"/>
                <a:gd name="T67" fmla="*/ 832 h 1138"/>
                <a:gd name="T68" fmla="*/ 6 w 1805"/>
                <a:gd name="T69" fmla="*/ 759 h 1138"/>
                <a:gd name="T70" fmla="*/ 25 w 1805"/>
                <a:gd name="T71" fmla="*/ 659 h 1138"/>
                <a:gd name="T72" fmla="*/ 134 w 1805"/>
                <a:gd name="T73" fmla="*/ 592 h 1138"/>
                <a:gd name="T74" fmla="*/ 203 w 1805"/>
                <a:gd name="T75" fmla="*/ 484 h 1138"/>
                <a:gd name="T76" fmla="*/ 161 w 1805"/>
                <a:gd name="T77" fmla="*/ 346 h 1138"/>
                <a:gd name="T78" fmla="*/ 145 w 1805"/>
                <a:gd name="T79" fmla="*/ 213 h 1138"/>
                <a:gd name="T80" fmla="*/ 283 w 1805"/>
                <a:gd name="T81" fmla="*/ 230 h 1138"/>
                <a:gd name="T82" fmla="*/ 499 w 1805"/>
                <a:gd name="T83" fmla="*/ 238 h 1138"/>
                <a:gd name="T84" fmla="*/ 617 w 1805"/>
                <a:gd name="T85" fmla="*/ 203 h 1138"/>
                <a:gd name="T86" fmla="*/ 620 w 1805"/>
                <a:gd name="T87" fmla="*/ 116 h 1138"/>
                <a:gd name="T88" fmla="*/ 656 w 1805"/>
                <a:gd name="T89" fmla="*/ 30 h 1138"/>
                <a:gd name="T90" fmla="*/ 795 w 1805"/>
                <a:gd name="T91" fmla="*/ 0 h 1138"/>
                <a:gd name="T92" fmla="*/ 926 w 1805"/>
                <a:gd name="T93" fmla="*/ 27 h 1138"/>
                <a:gd name="T94" fmla="*/ 969 w 1805"/>
                <a:gd name="T95" fmla="*/ 106 h 1138"/>
                <a:gd name="T96" fmla="*/ 930 w 1805"/>
                <a:gd name="T97" fmla="*/ 209 h 1138"/>
                <a:gd name="T98" fmla="*/ 1017 w 1805"/>
                <a:gd name="T99" fmla="*/ 265 h 1138"/>
                <a:gd name="T100" fmla="*/ 1187 w 1805"/>
                <a:gd name="T101" fmla="*/ 263 h 1138"/>
                <a:gd name="T102" fmla="*/ 1405 w 1805"/>
                <a:gd name="T103" fmla="*/ 224 h 11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05"/>
                <a:gd name="T157" fmla="*/ 0 h 1138"/>
                <a:gd name="T158" fmla="*/ 1805 w 1805"/>
                <a:gd name="T159" fmla="*/ 1138 h 11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05" h="1138">
                  <a:moveTo>
                    <a:pt x="1484" y="225"/>
                  </a:moveTo>
                  <a:lnTo>
                    <a:pt x="1491" y="254"/>
                  </a:lnTo>
                  <a:lnTo>
                    <a:pt x="1495" y="276"/>
                  </a:lnTo>
                  <a:lnTo>
                    <a:pt x="1497" y="294"/>
                  </a:lnTo>
                  <a:lnTo>
                    <a:pt x="1492" y="313"/>
                  </a:lnTo>
                  <a:lnTo>
                    <a:pt x="1484" y="340"/>
                  </a:lnTo>
                  <a:lnTo>
                    <a:pt x="1475" y="367"/>
                  </a:lnTo>
                  <a:lnTo>
                    <a:pt x="1465" y="392"/>
                  </a:lnTo>
                  <a:lnTo>
                    <a:pt x="1456" y="416"/>
                  </a:lnTo>
                  <a:lnTo>
                    <a:pt x="1443" y="446"/>
                  </a:lnTo>
                  <a:lnTo>
                    <a:pt x="1432" y="470"/>
                  </a:lnTo>
                  <a:lnTo>
                    <a:pt x="1424" y="490"/>
                  </a:lnTo>
                  <a:lnTo>
                    <a:pt x="1416" y="519"/>
                  </a:lnTo>
                  <a:lnTo>
                    <a:pt x="1408" y="543"/>
                  </a:lnTo>
                  <a:lnTo>
                    <a:pt x="1406" y="567"/>
                  </a:lnTo>
                  <a:lnTo>
                    <a:pt x="1411" y="592"/>
                  </a:lnTo>
                  <a:lnTo>
                    <a:pt x="1419" y="614"/>
                  </a:lnTo>
                  <a:lnTo>
                    <a:pt x="1435" y="633"/>
                  </a:lnTo>
                  <a:lnTo>
                    <a:pt x="1451" y="645"/>
                  </a:lnTo>
                  <a:lnTo>
                    <a:pt x="1475" y="646"/>
                  </a:lnTo>
                  <a:lnTo>
                    <a:pt x="1502" y="645"/>
                  </a:lnTo>
                  <a:lnTo>
                    <a:pt x="1521" y="637"/>
                  </a:lnTo>
                  <a:lnTo>
                    <a:pt x="1543" y="627"/>
                  </a:lnTo>
                  <a:lnTo>
                    <a:pt x="1560" y="613"/>
                  </a:lnTo>
                  <a:lnTo>
                    <a:pt x="1575" y="594"/>
                  </a:lnTo>
                  <a:lnTo>
                    <a:pt x="1583" y="571"/>
                  </a:lnTo>
                  <a:lnTo>
                    <a:pt x="1586" y="548"/>
                  </a:lnTo>
                  <a:lnTo>
                    <a:pt x="1597" y="525"/>
                  </a:lnTo>
                  <a:lnTo>
                    <a:pt x="1611" y="506"/>
                  </a:lnTo>
                  <a:lnTo>
                    <a:pt x="1632" y="492"/>
                  </a:lnTo>
                  <a:lnTo>
                    <a:pt x="1653" y="484"/>
                  </a:lnTo>
                  <a:lnTo>
                    <a:pt x="1675" y="481"/>
                  </a:lnTo>
                  <a:lnTo>
                    <a:pt x="1692" y="479"/>
                  </a:lnTo>
                  <a:lnTo>
                    <a:pt x="1715" y="483"/>
                  </a:lnTo>
                  <a:lnTo>
                    <a:pt x="1737" y="489"/>
                  </a:lnTo>
                  <a:lnTo>
                    <a:pt x="1757" y="497"/>
                  </a:lnTo>
                  <a:lnTo>
                    <a:pt x="1772" y="513"/>
                  </a:lnTo>
                  <a:lnTo>
                    <a:pt x="1784" y="529"/>
                  </a:lnTo>
                  <a:lnTo>
                    <a:pt x="1797" y="543"/>
                  </a:lnTo>
                  <a:lnTo>
                    <a:pt x="1804" y="564"/>
                  </a:lnTo>
                  <a:lnTo>
                    <a:pt x="1805" y="583"/>
                  </a:lnTo>
                  <a:lnTo>
                    <a:pt x="1802" y="603"/>
                  </a:lnTo>
                  <a:lnTo>
                    <a:pt x="1796" y="621"/>
                  </a:lnTo>
                  <a:lnTo>
                    <a:pt x="1791" y="635"/>
                  </a:lnTo>
                  <a:lnTo>
                    <a:pt x="1783" y="654"/>
                  </a:lnTo>
                  <a:lnTo>
                    <a:pt x="1765" y="678"/>
                  </a:lnTo>
                  <a:lnTo>
                    <a:pt x="1750" y="697"/>
                  </a:lnTo>
                  <a:lnTo>
                    <a:pt x="1730" y="716"/>
                  </a:lnTo>
                  <a:lnTo>
                    <a:pt x="1710" y="733"/>
                  </a:lnTo>
                  <a:lnTo>
                    <a:pt x="1688" y="749"/>
                  </a:lnTo>
                  <a:lnTo>
                    <a:pt x="1668" y="757"/>
                  </a:lnTo>
                  <a:lnTo>
                    <a:pt x="1648" y="762"/>
                  </a:lnTo>
                  <a:lnTo>
                    <a:pt x="1621" y="767"/>
                  </a:lnTo>
                  <a:lnTo>
                    <a:pt x="1602" y="772"/>
                  </a:lnTo>
                  <a:lnTo>
                    <a:pt x="1578" y="780"/>
                  </a:lnTo>
                  <a:lnTo>
                    <a:pt x="1557" y="789"/>
                  </a:lnTo>
                  <a:lnTo>
                    <a:pt x="1538" y="800"/>
                  </a:lnTo>
                  <a:lnTo>
                    <a:pt x="1524" y="814"/>
                  </a:lnTo>
                  <a:lnTo>
                    <a:pt x="1508" y="827"/>
                  </a:lnTo>
                  <a:lnTo>
                    <a:pt x="1494" y="843"/>
                  </a:lnTo>
                  <a:lnTo>
                    <a:pt x="1479" y="864"/>
                  </a:lnTo>
                  <a:lnTo>
                    <a:pt x="1468" y="886"/>
                  </a:lnTo>
                  <a:lnTo>
                    <a:pt x="1460" y="910"/>
                  </a:lnTo>
                  <a:lnTo>
                    <a:pt x="1456" y="935"/>
                  </a:lnTo>
                  <a:lnTo>
                    <a:pt x="1456" y="957"/>
                  </a:lnTo>
                  <a:lnTo>
                    <a:pt x="1460" y="983"/>
                  </a:lnTo>
                  <a:lnTo>
                    <a:pt x="1465" y="1005"/>
                  </a:lnTo>
                  <a:lnTo>
                    <a:pt x="1468" y="1029"/>
                  </a:lnTo>
                  <a:lnTo>
                    <a:pt x="1457" y="1024"/>
                  </a:lnTo>
                  <a:lnTo>
                    <a:pt x="1440" y="1016"/>
                  </a:lnTo>
                  <a:lnTo>
                    <a:pt x="1422" y="1010"/>
                  </a:lnTo>
                  <a:lnTo>
                    <a:pt x="1403" y="1007"/>
                  </a:lnTo>
                  <a:lnTo>
                    <a:pt x="1382" y="1003"/>
                  </a:lnTo>
                  <a:lnTo>
                    <a:pt x="1359" y="1005"/>
                  </a:lnTo>
                  <a:lnTo>
                    <a:pt x="1332" y="1010"/>
                  </a:lnTo>
                  <a:lnTo>
                    <a:pt x="1308" y="1015"/>
                  </a:lnTo>
                  <a:lnTo>
                    <a:pt x="1276" y="1023"/>
                  </a:lnTo>
                  <a:lnTo>
                    <a:pt x="1244" y="1032"/>
                  </a:lnTo>
                  <a:lnTo>
                    <a:pt x="1214" y="1042"/>
                  </a:lnTo>
                  <a:lnTo>
                    <a:pt x="1184" y="1053"/>
                  </a:lnTo>
                  <a:lnTo>
                    <a:pt x="1158" y="1064"/>
                  </a:lnTo>
                  <a:lnTo>
                    <a:pt x="1131" y="1077"/>
                  </a:lnTo>
                  <a:lnTo>
                    <a:pt x="1101" y="1088"/>
                  </a:lnTo>
                  <a:lnTo>
                    <a:pt x="1073" y="1097"/>
                  </a:lnTo>
                  <a:lnTo>
                    <a:pt x="1036" y="1110"/>
                  </a:lnTo>
                  <a:lnTo>
                    <a:pt x="1000" y="1123"/>
                  </a:lnTo>
                  <a:lnTo>
                    <a:pt x="973" y="1131"/>
                  </a:lnTo>
                  <a:lnTo>
                    <a:pt x="938" y="1135"/>
                  </a:lnTo>
                  <a:lnTo>
                    <a:pt x="907" y="1138"/>
                  </a:lnTo>
                  <a:lnTo>
                    <a:pt x="871" y="1135"/>
                  </a:lnTo>
                  <a:lnTo>
                    <a:pt x="844" y="1131"/>
                  </a:lnTo>
                  <a:lnTo>
                    <a:pt x="818" y="1123"/>
                  </a:lnTo>
                  <a:lnTo>
                    <a:pt x="801" y="1111"/>
                  </a:lnTo>
                  <a:lnTo>
                    <a:pt x="788" y="1096"/>
                  </a:lnTo>
                  <a:lnTo>
                    <a:pt x="780" y="1073"/>
                  </a:lnTo>
                  <a:lnTo>
                    <a:pt x="780" y="1054"/>
                  </a:lnTo>
                  <a:lnTo>
                    <a:pt x="787" y="1037"/>
                  </a:lnTo>
                  <a:lnTo>
                    <a:pt x="796" y="1019"/>
                  </a:lnTo>
                  <a:lnTo>
                    <a:pt x="810" y="1002"/>
                  </a:lnTo>
                  <a:lnTo>
                    <a:pt x="830" y="984"/>
                  </a:lnTo>
                  <a:lnTo>
                    <a:pt x="853" y="967"/>
                  </a:lnTo>
                  <a:lnTo>
                    <a:pt x="879" y="956"/>
                  </a:lnTo>
                  <a:lnTo>
                    <a:pt x="909" y="946"/>
                  </a:lnTo>
                  <a:lnTo>
                    <a:pt x="933" y="940"/>
                  </a:lnTo>
                  <a:lnTo>
                    <a:pt x="957" y="932"/>
                  </a:lnTo>
                  <a:lnTo>
                    <a:pt x="984" y="922"/>
                  </a:lnTo>
                  <a:lnTo>
                    <a:pt x="1009" y="910"/>
                  </a:lnTo>
                  <a:lnTo>
                    <a:pt x="1030" y="899"/>
                  </a:lnTo>
                  <a:lnTo>
                    <a:pt x="1044" y="886"/>
                  </a:lnTo>
                  <a:lnTo>
                    <a:pt x="1049" y="872"/>
                  </a:lnTo>
                  <a:lnTo>
                    <a:pt x="1046" y="856"/>
                  </a:lnTo>
                  <a:lnTo>
                    <a:pt x="1034" y="840"/>
                  </a:lnTo>
                  <a:lnTo>
                    <a:pt x="1017" y="827"/>
                  </a:lnTo>
                  <a:lnTo>
                    <a:pt x="1003" y="819"/>
                  </a:lnTo>
                  <a:lnTo>
                    <a:pt x="987" y="814"/>
                  </a:lnTo>
                  <a:lnTo>
                    <a:pt x="961" y="811"/>
                  </a:lnTo>
                  <a:lnTo>
                    <a:pt x="931" y="811"/>
                  </a:lnTo>
                  <a:lnTo>
                    <a:pt x="901" y="813"/>
                  </a:lnTo>
                  <a:lnTo>
                    <a:pt x="872" y="816"/>
                  </a:lnTo>
                  <a:lnTo>
                    <a:pt x="845" y="821"/>
                  </a:lnTo>
                  <a:lnTo>
                    <a:pt x="822" y="827"/>
                  </a:lnTo>
                  <a:lnTo>
                    <a:pt x="796" y="835"/>
                  </a:lnTo>
                  <a:lnTo>
                    <a:pt x="766" y="846"/>
                  </a:lnTo>
                  <a:lnTo>
                    <a:pt x="739" y="859"/>
                  </a:lnTo>
                  <a:lnTo>
                    <a:pt x="715" y="870"/>
                  </a:lnTo>
                  <a:lnTo>
                    <a:pt x="683" y="888"/>
                  </a:lnTo>
                  <a:lnTo>
                    <a:pt x="653" y="907"/>
                  </a:lnTo>
                  <a:lnTo>
                    <a:pt x="625" y="922"/>
                  </a:lnTo>
                  <a:lnTo>
                    <a:pt x="598" y="940"/>
                  </a:lnTo>
                  <a:lnTo>
                    <a:pt x="566" y="957"/>
                  </a:lnTo>
                  <a:lnTo>
                    <a:pt x="536" y="972"/>
                  </a:lnTo>
                  <a:lnTo>
                    <a:pt x="502" y="984"/>
                  </a:lnTo>
                  <a:lnTo>
                    <a:pt x="467" y="996"/>
                  </a:lnTo>
                  <a:lnTo>
                    <a:pt x="432" y="1003"/>
                  </a:lnTo>
                  <a:lnTo>
                    <a:pt x="391" y="1010"/>
                  </a:lnTo>
                  <a:lnTo>
                    <a:pt x="358" y="1015"/>
                  </a:lnTo>
                  <a:lnTo>
                    <a:pt x="310" y="1019"/>
                  </a:lnTo>
                  <a:lnTo>
                    <a:pt x="275" y="1023"/>
                  </a:lnTo>
                  <a:lnTo>
                    <a:pt x="240" y="1021"/>
                  </a:lnTo>
                  <a:lnTo>
                    <a:pt x="218" y="1021"/>
                  </a:lnTo>
                  <a:lnTo>
                    <a:pt x="226" y="1003"/>
                  </a:lnTo>
                  <a:lnTo>
                    <a:pt x="240" y="983"/>
                  </a:lnTo>
                  <a:lnTo>
                    <a:pt x="259" y="964"/>
                  </a:lnTo>
                  <a:lnTo>
                    <a:pt x="278" y="943"/>
                  </a:lnTo>
                  <a:lnTo>
                    <a:pt x="302" y="918"/>
                  </a:lnTo>
                  <a:lnTo>
                    <a:pt x="321" y="900"/>
                  </a:lnTo>
                  <a:lnTo>
                    <a:pt x="337" y="881"/>
                  </a:lnTo>
                  <a:lnTo>
                    <a:pt x="351" y="857"/>
                  </a:lnTo>
                  <a:lnTo>
                    <a:pt x="361" y="834"/>
                  </a:lnTo>
                  <a:lnTo>
                    <a:pt x="367" y="808"/>
                  </a:lnTo>
                  <a:lnTo>
                    <a:pt x="372" y="784"/>
                  </a:lnTo>
                  <a:lnTo>
                    <a:pt x="369" y="757"/>
                  </a:lnTo>
                  <a:lnTo>
                    <a:pt x="362" y="740"/>
                  </a:lnTo>
                  <a:lnTo>
                    <a:pt x="350" y="724"/>
                  </a:lnTo>
                  <a:lnTo>
                    <a:pt x="339" y="714"/>
                  </a:lnTo>
                  <a:lnTo>
                    <a:pt x="324" y="706"/>
                  </a:lnTo>
                  <a:lnTo>
                    <a:pt x="308" y="703"/>
                  </a:lnTo>
                  <a:lnTo>
                    <a:pt x="291" y="702"/>
                  </a:lnTo>
                  <a:lnTo>
                    <a:pt x="273" y="706"/>
                  </a:lnTo>
                  <a:lnTo>
                    <a:pt x="256" y="718"/>
                  </a:lnTo>
                  <a:lnTo>
                    <a:pt x="242" y="732"/>
                  </a:lnTo>
                  <a:lnTo>
                    <a:pt x="227" y="749"/>
                  </a:lnTo>
                  <a:lnTo>
                    <a:pt x="215" y="768"/>
                  </a:lnTo>
                  <a:lnTo>
                    <a:pt x="202" y="784"/>
                  </a:lnTo>
                  <a:lnTo>
                    <a:pt x="188" y="800"/>
                  </a:lnTo>
                  <a:lnTo>
                    <a:pt x="172" y="816"/>
                  </a:lnTo>
                  <a:lnTo>
                    <a:pt x="151" y="827"/>
                  </a:lnTo>
                  <a:lnTo>
                    <a:pt x="130" y="832"/>
                  </a:lnTo>
                  <a:lnTo>
                    <a:pt x="108" y="835"/>
                  </a:lnTo>
                  <a:lnTo>
                    <a:pt x="86" y="832"/>
                  </a:lnTo>
                  <a:lnTo>
                    <a:pt x="64" y="826"/>
                  </a:lnTo>
                  <a:lnTo>
                    <a:pt x="43" y="813"/>
                  </a:lnTo>
                  <a:lnTo>
                    <a:pt x="27" y="800"/>
                  </a:lnTo>
                  <a:lnTo>
                    <a:pt x="14" y="781"/>
                  </a:lnTo>
                  <a:lnTo>
                    <a:pt x="6" y="759"/>
                  </a:lnTo>
                  <a:lnTo>
                    <a:pt x="2" y="738"/>
                  </a:lnTo>
                  <a:lnTo>
                    <a:pt x="0" y="716"/>
                  </a:lnTo>
                  <a:lnTo>
                    <a:pt x="3" y="697"/>
                  </a:lnTo>
                  <a:lnTo>
                    <a:pt x="11" y="679"/>
                  </a:lnTo>
                  <a:lnTo>
                    <a:pt x="25" y="659"/>
                  </a:lnTo>
                  <a:lnTo>
                    <a:pt x="45" y="641"/>
                  </a:lnTo>
                  <a:lnTo>
                    <a:pt x="67" y="627"/>
                  </a:lnTo>
                  <a:lnTo>
                    <a:pt x="86" y="618"/>
                  </a:lnTo>
                  <a:lnTo>
                    <a:pt x="111" y="605"/>
                  </a:lnTo>
                  <a:lnTo>
                    <a:pt x="134" y="592"/>
                  </a:lnTo>
                  <a:lnTo>
                    <a:pt x="156" y="576"/>
                  </a:lnTo>
                  <a:lnTo>
                    <a:pt x="176" y="557"/>
                  </a:lnTo>
                  <a:lnTo>
                    <a:pt x="192" y="537"/>
                  </a:lnTo>
                  <a:lnTo>
                    <a:pt x="200" y="510"/>
                  </a:lnTo>
                  <a:lnTo>
                    <a:pt x="203" y="484"/>
                  </a:lnTo>
                  <a:lnTo>
                    <a:pt x="202" y="460"/>
                  </a:lnTo>
                  <a:lnTo>
                    <a:pt x="197" y="433"/>
                  </a:lnTo>
                  <a:lnTo>
                    <a:pt x="188" y="406"/>
                  </a:lnTo>
                  <a:lnTo>
                    <a:pt x="173" y="375"/>
                  </a:lnTo>
                  <a:lnTo>
                    <a:pt x="161" y="346"/>
                  </a:lnTo>
                  <a:lnTo>
                    <a:pt x="146" y="316"/>
                  </a:lnTo>
                  <a:lnTo>
                    <a:pt x="140" y="282"/>
                  </a:lnTo>
                  <a:lnTo>
                    <a:pt x="140" y="259"/>
                  </a:lnTo>
                  <a:lnTo>
                    <a:pt x="143" y="232"/>
                  </a:lnTo>
                  <a:lnTo>
                    <a:pt x="145" y="213"/>
                  </a:lnTo>
                  <a:lnTo>
                    <a:pt x="164" y="216"/>
                  </a:lnTo>
                  <a:lnTo>
                    <a:pt x="191" y="219"/>
                  </a:lnTo>
                  <a:lnTo>
                    <a:pt x="219" y="222"/>
                  </a:lnTo>
                  <a:lnTo>
                    <a:pt x="251" y="227"/>
                  </a:lnTo>
                  <a:lnTo>
                    <a:pt x="283" y="230"/>
                  </a:lnTo>
                  <a:lnTo>
                    <a:pt x="318" y="235"/>
                  </a:lnTo>
                  <a:lnTo>
                    <a:pt x="354" y="238"/>
                  </a:lnTo>
                  <a:lnTo>
                    <a:pt x="394" y="240"/>
                  </a:lnTo>
                  <a:lnTo>
                    <a:pt x="472" y="240"/>
                  </a:lnTo>
                  <a:lnTo>
                    <a:pt x="499" y="238"/>
                  </a:lnTo>
                  <a:lnTo>
                    <a:pt x="526" y="236"/>
                  </a:lnTo>
                  <a:lnTo>
                    <a:pt x="556" y="232"/>
                  </a:lnTo>
                  <a:lnTo>
                    <a:pt x="582" y="224"/>
                  </a:lnTo>
                  <a:lnTo>
                    <a:pt x="601" y="214"/>
                  </a:lnTo>
                  <a:lnTo>
                    <a:pt x="617" y="203"/>
                  </a:lnTo>
                  <a:lnTo>
                    <a:pt x="628" y="192"/>
                  </a:lnTo>
                  <a:lnTo>
                    <a:pt x="632" y="179"/>
                  </a:lnTo>
                  <a:lnTo>
                    <a:pt x="632" y="160"/>
                  </a:lnTo>
                  <a:lnTo>
                    <a:pt x="628" y="138"/>
                  </a:lnTo>
                  <a:lnTo>
                    <a:pt x="620" y="116"/>
                  </a:lnTo>
                  <a:lnTo>
                    <a:pt x="612" y="95"/>
                  </a:lnTo>
                  <a:lnTo>
                    <a:pt x="612" y="76"/>
                  </a:lnTo>
                  <a:lnTo>
                    <a:pt x="621" y="58"/>
                  </a:lnTo>
                  <a:lnTo>
                    <a:pt x="636" y="43"/>
                  </a:lnTo>
                  <a:lnTo>
                    <a:pt x="656" y="30"/>
                  </a:lnTo>
                  <a:lnTo>
                    <a:pt x="680" y="20"/>
                  </a:lnTo>
                  <a:lnTo>
                    <a:pt x="707" y="12"/>
                  </a:lnTo>
                  <a:lnTo>
                    <a:pt x="734" y="8"/>
                  </a:lnTo>
                  <a:lnTo>
                    <a:pt x="768" y="3"/>
                  </a:lnTo>
                  <a:lnTo>
                    <a:pt x="795" y="0"/>
                  </a:lnTo>
                  <a:lnTo>
                    <a:pt x="825" y="0"/>
                  </a:lnTo>
                  <a:lnTo>
                    <a:pt x="850" y="1"/>
                  </a:lnTo>
                  <a:lnTo>
                    <a:pt x="877" y="8"/>
                  </a:lnTo>
                  <a:lnTo>
                    <a:pt x="903" y="16"/>
                  </a:lnTo>
                  <a:lnTo>
                    <a:pt x="926" y="27"/>
                  </a:lnTo>
                  <a:lnTo>
                    <a:pt x="946" y="39"/>
                  </a:lnTo>
                  <a:lnTo>
                    <a:pt x="963" y="55"/>
                  </a:lnTo>
                  <a:lnTo>
                    <a:pt x="971" y="71"/>
                  </a:lnTo>
                  <a:lnTo>
                    <a:pt x="974" y="87"/>
                  </a:lnTo>
                  <a:lnTo>
                    <a:pt x="969" y="106"/>
                  </a:lnTo>
                  <a:lnTo>
                    <a:pt x="961" y="122"/>
                  </a:lnTo>
                  <a:lnTo>
                    <a:pt x="947" y="147"/>
                  </a:lnTo>
                  <a:lnTo>
                    <a:pt x="938" y="168"/>
                  </a:lnTo>
                  <a:lnTo>
                    <a:pt x="930" y="190"/>
                  </a:lnTo>
                  <a:lnTo>
                    <a:pt x="930" y="209"/>
                  </a:lnTo>
                  <a:lnTo>
                    <a:pt x="938" y="228"/>
                  </a:lnTo>
                  <a:lnTo>
                    <a:pt x="953" y="243"/>
                  </a:lnTo>
                  <a:lnTo>
                    <a:pt x="968" y="251"/>
                  </a:lnTo>
                  <a:lnTo>
                    <a:pt x="990" y="259"/>
                  </a:lnTo>
                  <a:lnTo>
                    <a:pt x="1017" y="265"/>
                  </a:lnTo>
                  <a:lnTo>
                    <a:pt x="1042" y="268"/>
                  </a:lnTo>
                  <a:lnTo>
                    <a:pt x="1076" y="271"/>
                  </a:lnTo>
                  <a:lnTo>
                    <a:pt x="1112" y="271"/>
                  </a:lnTo>
                  <a:lnTo>
                    <a:pt x="1143" y="267"/>
                  </a:lnTo>
                  <a:lnTo>
                    <a:pt x="1187" y="263"/>
                  </a:lnTo>
                  <a:lnTo>
                    <a:pt x="1232" y="257"/>
                  </a:lnTo>
                  <a:lnTo>
                    <a:pt x="1270" y="251"/>
                  </a:lnTo>
                  <a:lnTo>
                    <a:pt x="1308" y="244"/>
                  </a:lnTo>
                  <a:lnTo>
                    <a:pt x="1352" y="235"/>
                  </a:lnTo>
                  <a:lnTo>
                    <a:pt x="1405" y="224"/>
                  </a:lnTo>
                  <a:lnTo>
                    <a:pt x="1479" y="209"/>
                  </a:lnTo>
                  <a:lnTo>
                    <a:pt x="1484" y="225"/>
                  </a:lnTo>
                  <a:close/>
                </a:path>
              </a:pathLst>
            </a:custGeom>
            <a:solidFill>
              <a:srgbClr val="FFFF99"/>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7" name="Freeform 9"/>
            <p:cNvSpPr>
              <a:spLocks/>
            </p:cNvSpPr>
            <p:nvPr/>
          </p:nvSpPr>
          <p:spPr bwMode="auto">
            <a:xfrm>
              <a:off x="3250" y="2086"/>
              <a:ext cx="1086" cy="404"/>
            </a:xfrm>
            <a:custGeom>
              <a:avLst/>
              <a:gdLst>
                <a:gd name="T0" fmla="*/ 126 w 1512"/>
                <a:gd name="T1" fmla="*/ 866 h 1071"/>
                <a:gd name="T2" fmla="*/ 217 w 1512"/>
                <a:gd name="T3" fmla="*/ 883 h 1071"/>
                <a:gd name="T4" fmla="*/ 306 w 1512"/>
                <a:gd name="T5" fmla="*/ 882 h 1071"/>
                <a:gd name="T6" fmla="*/ 395 w 1512"/>
                <a:gd name="T7" fmla="*/ 848 h 1071"/>
                <a:gd name="T8" fmla="*/ 485 w 1512"/>
                <a:gd name="T9" fmla="*/ 825 h 1071"/>
                <a:gd name="T10" fmla="*/ 561 w 1512"/>
                <a:gd name="T11" fmla="*/ 858 h 1071"/>
                <a:gd name="T12" fmla="*/ 549 w 1512"/>
                <a:gd name="T13" fmla="*/ 953 h 1071"/>
                <a:gd name="T14" fmla="*/ 568 w 1512"/>
                <a:gd name="T15" fmla="*/ 1037 h 1071"/>
                <a:gd name="T16" fmla="*/ 663 w 1512"/>
                <a:gd name="T17" fmla="*/ 1066 h 1071"/>
                <a:gd name="T18" fmla="*/ 787 w 1512"/>
                <a:gd name="T19" fmla="*/ 1063 h 1071"/>
                <a:gd name="T20" fmla="*/ 886 w 1512"/>
                <a:gd name="T21" fmla="*/ 1022 h 1071"/>
                <a:gd name="T22" fmla="*/ 925 w 1512"/>
                <a:gd name="T23" fmla="*/ 933 h 1071"/>
                <a:gd name="T24" fmla="*/ 954 w 1512"/>
                <a:gd name="T25" fmla="*/ 848 h 1071"/>
                <a:gd name="T26" fmla="*/ 1040 w 1512"/>
                <a:gd name="T27" fmla="*/ 804 h 1071"/>
                <a:gd name="T28" fmla="*/ 1157 w 1512"/>
                <a:gd name="T29" fmla="*/ 794 h 1071"/>
                <a:gd name="T30" fmla="*/ 1268 w 1512"/>
                <a:gd name="T31" fmla="*/ 804 h 1071"/>
                <a:gd name="T32" fmla="*/ 1318 w 1512"/>
                <a:gd name="T33" fmla="*/ 64 h 1071"/>
                <a:gd name="T34" fmla="*/ 1222 w 1512"/>
                <a:gd name="T35" fmla="*/ 19 h 1071"/>
                <a:gd name="T36" fmla="*/ 1094 w 1512"/>
                <a:gd name="T37" fmla="*/ 2 h 1071"/>
                <a:gd name="T38" fmla="*/ 943 w 1512"/>
                <a:gd name="T39" fmla="*/ 3 h 1071"/>
                <a:gd name="T40" fmla="*/ 827 w 1512"/>
                <a:gd name="T41" fmla="*/ 23 h 1071"/>
                <a:gd name="T42" fmla="*/ 774 w 1512"/>
                <a:gd name="T43" fmla="*/ 64 h 1071"/>
                <a:gd name="T44" fmla="*/ 798 w 1512"/>
                <a:gd name="T45" fmla="*/ 118 h 1071"/>
                <a:gd name="T46" fmla="*/ 757 w 1512"/>
                <a:gd name="T47" fmla="*/ 185 h 1071"/>
                <a:gd name="T48" fmla="*/ 679 w 1512"/>
                <a:gd name="T49" fmla="*/ 226 h 1071"/>
                <a:gd name="T50" fmla="*/ 593 w 1512"/>
                <a:gd name="T51" fmla="*/ 243 h 1071"/>
                <a:gd name="T52" fmla="*/ 506 w 1512"/>
                <a:gd name="T53" fmla="*/ 231 h 1071"/>
                <a:gd name="T54" fmla="*/ 452 w 1512"/>
                <a:gd name="T55" fmla="*/ 191 h 1071"/>
                <a:gd name="T56" fmla="*/ 468 w 1512"/>
                <a:gd name="T57" fmla="*/ 129 h 1071"/>
                <a:gd name="T58" fmla="*/ 507 w 1512"/>
                <a:gd name="T59" fmla="*/ 69 h 1071"/>
                <a:gd name="T60" fmla="*/ 480 w 1512"/>
                <a:gd name="T61" fmla="*/ 13 h 1071"/>
                <a:gd name="T62" fmla="*/ 361 w 1512"/>
                <a:gd name="T63" fmla="*/ 0 h 1071"/>
                <a:gd name="T64" fmla="*/ 194 w 1512"/>
                <a:gd name="T65" fmla="*/ 23 h 1071"/>
                <a:gd name="T66" fmla="*/ 74 w 1512"/>
                <a:gd name="T67" fmla="*/ 50 h 1071"/>
                <a:gd name="T68" fmla="*/ 89 w 1512"/>
                <a:gd name="T69" fmla="*/ 127 h 1071"/>
                <a:gd name="T70" fmla="*/ 69 w 1512"/>
                <a:gd name="T71" fmla="*/ 200 h 1071"/>
                <a:gd name="T72" fmla="*/ 29 w 1512"/>
                <a:gd name="T73" fmla="*/ 296 h 1071"/>
                <a:gd name="T74" fmla="*/ 2 w 1512"/>
                <a:gd name="T75" fmla="*/ 385 h 1071"/>
                <a:gd name="T76" fmla="*/ 21 w 1512"/>
                <a:gd name="T77" fmla="*/ 464 h 1071"/>
                <a:gd name="T78" fmla="*/ 102 w 1512"/>
                <a:gd name="T79" fmla="*/ 478 h 1071"/>
                <a:gd name="T80" fmla="*/ 174 w 1512"/>
                <a:gd name="T81" fmla="*/ 410 h 1071"/>
                <a:gd name="T82" fmla="*/ 213 w 1512"/>
                <a:gd name="T83" fmla="*/ 335 h 1071"/>
                <a:gd name="T84" fmla="*/ 291 w 1512"/>
                <a:gd name="T85" fmla="*/ 318 h 1071"/>
                <a:gd name="T86" fmla="*/ 369 w 1512"/>
                <a:gd name="T87" fmla="*/ 353 h 1071"/>
                <a:gd name="T88" fmla="*/ 395 w 1512"/>
                <a:gd name="T89" fmla="*/ 435 h 1071"/>
                <a:gd name="T90" fmla="*/ 348 w 1512"/>
                <a:gd name="T91" fmla="*/ 526 h 1071"/>
                <a:gd name="T92" fmla="*/ 275 w 1512"/>
                <a:gd name="T93" fmla="*/ 590 h 1071"/>
                <a:gd name="T94" fmla="*/ 191 w 1512"/>
                <a:gd name="T95" fmla="*/ 610 h 1071"/>
                <a:gd name="T96" fmla="*/ 112 w 1512"/>
                <a:gd name="T97" fmla="*/ 655 h 1071"/>
                <a:gd name="T98" fmla="*/ 59 w 1512"/>
                <a:gd name="T99" fmla="*/ 729 h 1071"/>
                <a:gd name="T100" fmla="*/ 51 w 1512"/>
                <a:gd name="T101" fmla="*/ 817 h 10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2"/>
                <a:gd name="T154" fmla="*/ 0 h 1071"/>
                <a:gd name="T155" fmla="*/ 1512 w 1512"/>
                <a:gd name="T156" fmla="*/ 1071 h 10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2" h="1071">
                  <a:moveTo>
                    <a:pt x="61" y="872"/>
                  </a:moveTo>
                  <a:lnTo>
                    <a:pt x="80" y="867"/>
                  </a:lnTo>
                  <a:lnTo>
                    <a:pt x="105" y="863"/>
                  </a:lnTo>
                  <a:lnTo>
                    <a:pt x="126" y="866"/>
                  </a:lnTo>
                  <a:lnTo>
                    <a:pt x="148" y="869"/>
                  </a:lnTo>
                  <a:lnTo>
                    <a:pt x="169" y="874"/>
                  </a:lnTo>
                  <a:lnTo>
                    <a:pt x="191" y="879"/>
                  </a:lnTo>
                  <a:lnTo>
                    <a:pt x="217" y="883"/>
                  </a:lnTo>
                  <a:lnTo>
                    <a:pt x="236" y="887"/>
                  </a:lnTo>
                  <a:lnTo>
                    <a:pt x="261" y="888"/>
                  </a:lnTo>
                  <a:lnTo>
                    <a:pt x="285" y="887"/>
                  </a:lnTo>
                  <a:lnTo>
                    <a:pt x="306" y="882"/>
                  </a:lnTo>
                  <a:lnTo>
                    <a:pt x="329" y="875"/>
                  </a:lnTo>
                  <a:lnTo>
                    <a:pt x="352" y="867"/>
                  </a:lnTo>
                  <a:lnTo>
                    <a:pt x="372" y="858"/>
                  </a:lnTo>
                  <a:lnTo>
                    <a:pt x="395" y="848"/>
                  </a:lnTo>
                  <a:lnTo>
                    <a:pt x="415" y="839"/>
                  </a:lnTo>
                  <a:lnTo>
                    <a:pt x="441" y="831"/>
                  </a:lnTo>
                  <a:lnTo>
                    <a:pt x="461" y="826"/>
                  </a:lnTo>
                  <a:lnTo>
                    <a:pt x="485" y="825"/>
                  </a:lnTo>
                  <a:lnTo>
                    <a:pt x="507" y="828"/>
                  </a:lnTo>
                  <a:lnTo>
                    <a:pt x="528" y="834"/>
                  </a:lnTo>
                  <a:lnTo>
                    <a:pt x="549" y="847"/>
                  </a:lnTo>
                  <a:lnTo>
                    <a:pt x="561" y="858"/>
                  </a:lnTo>
                  <a:lnTo>
                    <a:pt x="568" y="879"/>
                  </a:lnTo>
                  <a:lnTo>
                    <a:pt x="565" y="901"/>
                  </a:lnTo>
                  <a:lnTo>
                    <a:pt x="558" y="926"/>
                  </a:lnTo>
                  <a:lnTo>
                    <a:pt x="549" y="953"/>
                  </a:lnTo>
                  <a:lnTo>
                    <a:pt x="541" y="975"/>
                  </a:lnTo>
                  <a:lnTo>
                    <a:pt x="542" y="998"/>
                  </a:lnTo>
                  <a:lnTo>
                    <a:pt x="552" y="1020"/>
                  </a:lnTo>
                  <a:lnTo>
                    <a:pt x="568" y="1037"/>
                  </a:lnTo>
                  <a:lnTo>
                    <a:pt x="584" y="1049"/>
                  </a:lnTo>
                  <a:lnTo>
                    <a:pt x="606" y="1055"/>
                  </a:lnTo>
                  <a:lnTo>
                    <a:pt x="630" y="1061"/>
                  </a:lnTo>
                  <a:lnTo>
                    <a:pt x="663" y="1066"/>
                  </a:lnTo>
                  <a:lnTo>
                    <a:pt x="692" y="1069"/>
                  </a:lnTo>
                  <a:lnTo>
                    <a:pt x="727" y="1071"/>
                  </a:lnTo>
                  <a:lnTo>
                    <a:pt x="758" y="1068"/>
                  </a:lnTo>
                  <a:lnTo>
                    <a:pt x="787" y="1063"/>
                  </a:lnTo>
                  <a:lnTo>
                    <a:pt x="817" y="1055"/>
                  </a:lnTo>
                  <a:lnTo>
                    <a:pt x="844" y="1045"/>
                  </a:lnTo>
                  <a:lnTo>
                    <a:pt x="865" y="1034"/>
                  </a:lnTo>
                  <a:lnTo>
                    <a:pt x="886" y="1022"/>
                  </a:lnTo>
                  <a:lnTo>
                    <a:pt x="901" y="1007"/>
                  </a:lnTo>
                  <a:lnTo>
                    <a:pt x="916" y="990"/>
                  </a:lnTo>
                  <a:lnTo>
                    <a:pt x="924" y="968"/>
                  </a:lnTo>
                  <a:lnTo>
                    <a:pt x="925" y="933"/>
                  </a:lnTo>
                  <a:lnTo>
                    <a:pt x="925" y="906"/>
                  </a:lnTo>
                  <a:lnTo>
                    <a:pt x="930" y="882"/>
                  </a:lnTo>
                  <a:lnTo>
                    <a:pt x="940" y="864"/>
                  </a:lnTo>
                  <a:lnTo>
                    <a:pt x="954" y="848"/>
                  </a:lnTo>
                  <a:lnTo>
                    <a:pt x="970" y="834"/>
                  </a:lnTo>
                  <a:lnTo>
                    <a:pt x="990" y="821"/>
                  </a:lnTo>
                  <a:lnTo>
                    <a:pt x="1011" y="812"/>
                  </a:lnTo>
                  <a:lnTo>
                    <a:pt x="1040" y="804"/>
                  </a:lnTo>
                  <a:lnTo>
                    <a:pt x="1067" y="801"/>
                  </a:lnTo>
                  <a:lnTo>
                    <a:pt x="1095" y="798"/>
                  </a:lnTo>
                  <a:lnTo>
                    <a:pt x="1125" y="796"/>
                  </a:lnTo>
                  <a:lnTo>
                    <a:pt x="1157" y="794"/>
                  </a:lnTo>
                  <a:lnTo>
                    <a:pt x="1192" y="796"/>
                  </a:lnTo>
                  <a:lnTo>
                    <a:pt x="1219" y="798"/>
                  </a:lnTo>
                  <a:lnTo>
                    <a:pt x="1243" y="801"/>
                  </a:lnTo>
                  <a:lnTo>
                    <a:pt x="1268" y="804"/>
                  </a:lnTo>
                  <a:lnTo>
                    <a:pt x="1292" y="807"/>
                  </a:lnTo>
                  <a:lnTo>
                    <a:pt x="1318" y="809"/>
                  </a:lnTo>
                  <a:lnTo>
                    <a:pt x="1512" y="813"/>
                  </a:lnTo>
                  <a:lnTo>
                    <a:pt x="1318" y="64"/>
                  </a:lnTo>
                  <a:lnTo>
                    <a:pt x="1291" y="50"/>
                  </a:lnTo>
                  <a:lnTo>
                    <a:pt x="1272" y="38"/>
                  </a:lnTo>
                  <a:lnTo>
                    <a:pt x="1249" y="29"/>
                  </a:lnTo>
                  <a:lnTo>
                    <a:pt x="1222" y="19"/>
                  </a:lnTo>
                  <a:lnTo>
                    <a:pt x="1194" y="13"/>
                  </a:lnTo>
                  <a:lnTo>
                    <a:pt x="1164" y="8"/>
                  </a:lnTo>
                  <a:lnTo>
                    <a:pt x="1127" y="3"/>
                  </a:lnTo>
                  <a:lnTo>
                    <a:pt x="1094" y="2"/>
                  </a:lnTo>
                  <a:lnTo>
                    <a:pt x="1060" y="0"/>
                  </a:lnTo>
                  <a:lnTo>
                    <a:pt x="1022" y="0"/>
                  </a:lnTo>
                  <a:lnTo>
                    <a:pt x="978" y="0"/>
                  </a:lnTo>
                  <a:lnTo>
                    <a:pt x="943" y="3"/>
                  </a:lnTo>
                  <a:lnTo>
                    <a:pt x="908" y="7"/>
                  </a:lnTo>
                  <a:lnTo>
                    <a:pt x="878" y="10"/>
                  </a:lnTo>
                  <a:lnTo>
                    <a:pt x="849" y="16"/>
                  </a:lnTo>
                  <a:lnTo>
                    <a:pt x="827" y="23"/>
                  </a:lnTo>
                  <a:lnTo>
                    <a:pt x="808" y="30"/>
                  </a:lnTo>
                  <a:lnTo>
                    <a:pt x="792" y="40"/>
                  </a:lnTo>
                  <a:lnTo>
                    <a:pt x="781" y="50"/>
                  </a:lnTo>
                  <a:lnTo>
                    <a:pt x="774" y="64"/>
                  </a:lnTo>
                  <a:lnTo>
                    <a:pt x="774" y="78"/>
                  </a:lnTo>
                  <a:lnTo>
                    <a:pt x="782" y="92"/>
                  </a:lnTo>
                  <a:lnTo>
                    <a:pt x="792" y="105"/>
                  </a:lnTo>
                  <a:lnTo>
                    <a:pt x="798" y="118"/>
                  </a:lnTo>
                  <a:lnTo>
                    <a:pt x="798" y="137"/>
                  </a:lnTo>
                  <a:lnTo>
                    <a:pt x="789" y="153"/>
                  </a:lnTo>
                  <a:lnTo>
                    <a:pt x="776" y="169"/>
                  </a:lnTo>
                  <a:lnTo>
                    <a:pt x="757" y="185"/>
                  </a:lnTo>
                  <a:lnTo>
                    <a:pt x="738" y="199"/>
                  </a:lnTo>
                  <a:lnTo>
                    <a:pt x="719" y="208"/>
                  </a:lnTo>
                  <a:lnTo>
                    <a:pt x="700" y="216"/>
                  </a:lnTo>
                  <a:lnTo>
                    <a:pt x="679" y="226"/>
                  </a:lnTo>
                  <a:lnTo>
                    <a:pt x="657" y="232"/>
                  </a:lnTo>
                  <a:lnTo>
                    <a:pt x="634" y="237"/>
                  </a:lnTo>
                  <a:lnTo>
                    <a:pt x="612" y="240"/>
                  </a:lnTo>
                  <a:lnTo>
                    <a:pt x="593" y="243"/>
                  </a:lnTo>
                  <a:lnTo>
                    <a:pt x="568" y="243"/>
                  </a:lnTo>
                  <a:lnTo>
                    <a:pt x="545" y="240"/>
                  </a:lnTo>
                  <a:lnTo>
                    <a:pt x="525" y="237"/>
                  </a:lnTo>
                  <a:lnTo>
                    <a:pt x="506" y="231"/>
                  </a:lnTo>
                  <a:lnTo>
                    <a:pt x="485" y="223"/>
                  </a:lnTo>
                  <a:lnTo>
                    <a:pt x="468" y="213"/>
                  </a:lnTo>
                  <a:lnTo>
                    <a:pt x="457" y="202"/>
                  </a:lnTo>
                  <a:lnTo>
                    <a:pt x="452" y="191"/>
                  </a:lnTo>
                  <a:lnTo>
                    <a:pt x="450" y="180"/>
                  </a:lnTo>
                  <a:lnTo>
                    <a:pt x="452" y="164"/>
                  </a:lnTo>
                  <a:lnTo>
                    <a:pt x="457" y="148"/>
                  </a:lnTo>
                  <a:lnTo>
                    <a:pt x="468" y="129"/>
                  </a:lnTo>
                  <a:lnTo>
                    <a:pt x="482" y="111"/>
                  </a:lnTo>
                  <a:lnTo>
                    <a:pt x="493" y="97"/>
                  </a:lnTo>
                  <a:lnTo>
                    <a:pt x="501" y="86"/>
                  </a:lnTo>
                  <a:lnTo>
                    <a:pt x="507" y="69"/>
                  </a:lnTo>
                  <a:lnTo>
                    <a:pt x="512" y="51"/>
                  </a:lnTo>
                  <a:lnTo>
                    <a:pt x="507" y="37"/>
                  </a:lnTo>
                  <a:lnTo>
                    <a:pt x="498" y="24"/>
                  </a:lnTo>
                  <a:lnTo>
                    <a:pt x="480" y="13"/>
                  </a:lnTo>
                  <a:lnTo>
                    <a:pt x="461" y="8"/>
                  </a:lnTo>
                  <a:lnTo>
                    <a:pt x="442" y="3"/>
                  </a:lnTo>
                  <a:lnTo>
                    <a:pt x="415" y="0"/>
                  </a:lnTo>
                  <a:lnTo>
                    <a:pt x="361" y="0"/>
                  </a:lnTo>
                  <a:lnTo>
                    <a:pt x="321" y="3"/>
                  </a:lnTo>
                  <a:lnTo>
                    <a:pt x="285" y="8"/>
                  </a:lnTo>
                  <a:lnTo>
                    <a:pt x="237" y="15"/>
                  </a:lnTo>
                  <a:lnTo>
                    <a:pt x="194" y="23"/>
                  </a:lnTo>
                  <a:lnTo>
                    <a:pt x="147" y="30"/>
                  </a:lnTo>
                  <a:lnTo>
                    <a:pt x="115" y="37"/>
                  </a:lnTo>
                  <a:lnTo>
                    <a:pt x="88" y="43"/>
                  </a:lnTo>
                  <a:lnTo>
                    <a:pt x="74" y="50"/>
                  </a:lnTo>
                  <a:lnTo>
                    <a:pt x="78" y="64"/>
                  </a:lnTo>
                  <a:lnTo>
                    <a:pt x="85" y="88"/>
                  </a:lnTo>
                  <a:lnTo>
                    <a:pt x="88" y="110"/>
                  </a:lnTo>
                  <a:lnTo>
                    <a:pt x="89" y="127"/>
                  </a:lnTo>
                  <a:lnTo>
                    <a:pt x="86" y="148"/>
                  </a:lnTo>
                  <a:lnTo>
                    <a:pt x="82" y="165"/>
                  </a:lnTo>
                  <a:lnTo>
                    <a:pt x="75" y="185"/>
                  </a:lnTo>
                  <a:lnTo>
                    <a:pt x="69" y="200"/>
                  </a:lnTo>
                  <a:lnTo>
                    <a:pt x="61" y="224"/>
                  </a:lnTo>
                  <a:lnTo>
                    <a:pt x="51" y="248"/>
                  </a:lnTo>
                  <a:lnTo>
                    <a:pt x="42" y="272"/>
                  </a:lnTo>
                  <a:lnTo>
                    <a:pt x="29" y="296"/>
                  </a:lnTo>
                  <a:lnTo>
                    <a:pt x="21" y="318"/>
                  </a:lnTo>
                  <a:lnTo>
                    <a:pt x="15" y="337"/>
                  </a:lnTo>
                  <a:lnTo>
                    <a:pt x="8" y="358"/>
                  </a:lnTo>
                  <a:lnTo>
                    <a:pt x="2" y="385"/>
                  </a:lnTo>
                  <a:lnTo>
                    <a:pt x="0" y="408"/>
                  </a:lnTo>
                  <a:lnTo>
                    <a:pt x="4" y="429"/>
                  </a:lnTo>
                  <a:lnTo>
                    <a:pt x="10" y="450"/>
                  </a:lnTo>
                  <a:lnTo>
                    <a:pt x="21" y="464"/>
                  </a:lnTo>
                  <a:lnTo>
                    <a:pt x="35" y="477"/>
                  </a:lnTo>
                  <a:lnTo>
                    <a:pt x="55" y="483"/>
                  </a:lnTo>
                  <a:lnTo>
                    <a:pt x="75" y="483"/>
                  </a:lnTo>
                  <a:lnTo>
                    <a:pt x="102" y="478"/>
                  </a:lnTo>
                  <a:lnTo>
                    <a:pt x="126" y="467"/>
                  </a:lnTo>
                  <a:lnTo>
                    <a:pt x="147" y="455"/>
                  </a:lnTo>
                  <a:lnTo>
                    <a:pt x="163" y="434"/>
                  </a:lnTo>
                  <a:lnTo>
                    <a:pt x="174" y="410"/>
                  </a:lnTo>
                  <a:lnTo>
                    <a:pt x="177" y="386"/>
                  </a:lnTo>
                  <a:lnTo>
                    <a:pt x="185" y="367"/>
                  </a:lnTo>
                  <a:lnTo>
                    <a:pt x="198" y="350"/>
                  </a:lnTo>
                  <a:lnTo>
                    <a:pt x="213" y="335"/>
                  </a:lnTo>
                  <a:lnTo>
                    <a:pt x="232" y="324"/>
                  </a:lnTo>
                  <a:lnTo>
                    <a:pt x="253" y="320"/>
                  </a:lnTo>
                  <a:lnTo>
                    <a:pt x="271" y="318"/>
                  </a:lnTo>
                  <a:lnTo>
                    <a:pt x="291" y="318"/>
                  </a:lnTo>
                  <a:lnTo>
                    <a:pt x="315" y="321"/>
                  </a:lnTo>
                  <a:lnTo>
                    <a:pt x="334" y="327"/>
                  </a:lnTo>
                  <a:lnTo>
                    <a:pt x="352" y="337"/>
                  </a:lnTo>
                  <a:lnTo>
                    <a:pt x="369" y="353"/>
                  </a:lnTo>
                  <a:lnTo>
                    <a:pt x="382" y="369"/>
                  </a:lnTo>
                  <a:lnTo>
                    <a:pt x="393" y="393"/>
                  </a:lnTo>
                  <a:lnTo>
                    <a:pt x="396" y="415"/>
                  </a:lnTo>
                  <a:lnTo>
                    <a:pt x="395" y="435"/>
                  </a:lnTo>
                  <a:lnTo>
                    <a:pt x="388" y="459"/>
                  </a:lnTo>
                  <a:lnTo>
                    <a:pt x="379" y="483"/>
                  </a:lnTo>
                  <a:lnTo>
                    <a:pt x="366" y="504"/>
                  </a:lnTo>
                  <a:lnTo>
                    <a:pt x="348" y="526"/>
                  </a:lnTo>
                  <a:lnTo>
                    <a:pt x="333" y="543"/>
                  </a:lnTo>
                  <a:lnTo>
                    <a:pt x="312" y="563"/>
                  </a:lnTo>
                  <a:lnTo>
                    <a:pt x="294" y="577"/>
                  </a:lnTo>
                  <a:lnTo>
                    <a:pt x="275" y="590"/>
                  </a:lnTo>
                  <a:lnTo>
                    <a:pt x="258" y="596"/>
                  </a:lnTo>
                  <a:lnTo>
                    <a:pt x="232" y="602"/>
                  </a:lnTo>
                  <a:lnTo>
                    <a:pt x="213" y="605"/>
                  </a:lnTo>
                  <a:lnTo>
                    <a:pt x="191" y="610"/>
                  </a:lnTo>
                  <a:lnTo>
                    <a:pt x="172" y="617"/>
                  </a:lnTo>
                  <a:lnTo>
                    <a:pt x="148" y="628"/>
                  </a:lnTo>
                  <a:lnTo>
                    <a:pt x="128" y="640"/>
                  </a:lnTo>
                  <a:lnTo>
                    <a:pt x="112" y="655"/>
                  </a:lnTo>
                  <a:lnTo>
                    <a:pt x="94" y="672"/>
                  </a:lnTo>
                  <a:lnTo>
                    <a:pt x="82" y="688"/>
                  </a:lnTo>
                  <a:lnTo>
                    <a:pt x="67" y="710"/>
                  </a:lnTo>
                  <a:lnTo>
                    <a:pt x="59" y="729"/>
                  </a:lnTo>
                  <a:lnTo>
                    <a:pt x="51" y="752"/>
                  </a:lnTo>
                  <a:lnTo>
                    <a:pt x="48" y="774"/>
                  </a:lnTo>
                  <a:lnTo>
                    <a:pt x="48" y="793"/>
                  </a:lnTo>
                  <a:lnTo>
                    <a:pt x="51" y="817"/>
                  </a:lnTo>
                  <a:lnTo>
                    <a:pt x="56" y="845"/>
                  </a:lnTo>
                  <a:lnTo>
                    <a:pt x="61" y="872"/>
                  </a:lnTo>
                  <a:close/>
                </a:path>
              </a:pathLst>
            </a:custGeom>
            <a:solidFill>
              <a:srgbClr val="FF6600"/>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8" name="Freeform 10"/>
            <p:cNvSpPr>
              <a:spLocks/>
            </p:cNvSpPr>
            <p:nvPr/>
          </p:nvSpPr>
          <p:spPr bwMode="auto">
            <a:xfrm>
              <a:off x="1330" y="2103"/>
              <a:ext cx="1169" cy="411"/>
            </a:xfrm>
            <a:custGeom>
              <a:avLst/>
              <a:gdLst>
                <a:gd name="T0" fmla="*/ 24 w 1626"/>
                <a:gd name="T1" fmla="*/ 896 h 1099"/>
                <a:gd name="T2" fmla="*/ 137 w 1626"/>
                <a:gd name="T3" fmla="*/ 875 h 1099"/>
                <a:gd name="T4" fmla="*/ 282 w 1626"/>
                <a:gd name="T5" fmla="*/ 839 h 1099"/>
                <a:gd name="T6" fmla="*/ 410 w 1626"/>
                <a:gd name="T7" fmla="*/ 797 h 1099"/>
                <a:gd name="T8" fmla="*/ 488 w 1626"/>
                <a:gd name="T9" fmla="*/ 791 h 1099"/>
                <a:gd name="T10" fmla="*/ 572 w 1626"/>
                <a:gd name="T11" fmla="*/ 809 h 1099"/>
                <a:gd name="T12" fmla="*/ 612 w 1626"/>
                <a:gd name="T13" fmla="*/ 847 h 1099"/>
                <a:gd name="T14" fmla="*/ 607 w 1626"/>
                <a:gd name="T15" fmla="*/ 894 h 1099"/>
                <a:gd name="T16" fmla="*/ 566 w 1626"/>
                <a:gd name="T17" fmla="*/ 966 h 1099"/>
                <a:gd name="T18" fmla="*/ 561 w 1626"/>
                <a:gd name="T19" fmla="*/ 1017 h 1099"/>
                <a:gd name="T20" fmla="*/ 603 w 1626"/>
                <a:gd name="T21" fmla="*/ 1071 h 1099"/>
                <a:gd name="T22" fmla="*/ 673 w 1626"/>
                <a:gd name="T23" fmla="*/ 1096 h 1099"/>
                <a:gd name="T24" fmla="*/ 739 w 1626"/>
                <a:gd name="T25" fmla="*/ 1091 h 1099"/>
                <a:gd name="T26" fmla="*/ 811 w 1626"/>
                <a:gd name="T27" fmla="*/ 1058 h 1099"/>
                <a:gd name="T28" fmla="*/ 863 w 1626"/>
                <a:gd name="T29" fmla="*/ 1012 h 1099"/>
                <a:gd name="T30" fmla="*/ 884 w 1626"/>
                <a:gd name="T31" fmla="*/ 942 h 1099"/>
                <a:gd name="T32" fmla="*/ 912 w 1626"/>
                <a:gd name="T33" fmla="*/ 901 h 1099"/>
                <a:gd name="T34" fmla="*/ 1001 w 1626"/>
                <a:gd name="T35" fmla="*/ 869 h 1099"/>
                <a:gd name="T36" fmla="*/ 1109 w 1626"/>
                <a:gd name="T37" fmla="*/ 843 h 1099"/>
                <a:gd name="T38" fmla="*/ 1322 w 1626"/>
                <a:gd name="T39" fmla="*/ 826 h 1099"/>
                <a:gd name="T40" fmla="*/ 1478 w 1626"/>
                <a:gd name="T41" fmla="*/ 820 h 1099"/>
                <a:gd name="T42" fmla="*/ 1518 w 1626"/>
                <a:gd name="T43" fmla="*/ 772 h 1099"/>
                <a:gd name="T44" fmla="*/ 1566 w 1626"/>
                <a:gd name="T45" fmla="*/ 721 h 1099"/>
                <a:gd name="T46" fmla="*/ 1607 w 1626"/>
                <a:gd name="T47" fmla="*/ 667 h 1099"/>
                <a:gd name="T48" fmla="*/ 1624 w 1626"/>
                <a:gd name="T49" fmla="*/ 610 h 1099"/>
                <a:gd name="T50" fmla="*/ 1610 w 1626"/>
                <a:gd name="T51" fmla="*/ 543 h 1099"/>
                <a:gd name="T52" fmla="*/ 1567 w 1626"/>
                <a:gd name="T53" fmla="*/ 516 h 1099"/>
                <a:gd name="T54" fmla="*/ 1511 w 1626"/>
                <a:gd name="T55" fmla="*/ 529 h 1099"/>
                <a:gd name="T56" fmla="*/ 1462 w 1626"/>
                <a:gd name="T57" fmla="*/ 593 h 1099"/>
                <a:gd name="T58" fmla="*/ 1400 w 1626"/>
                <a:gd name="T59" fmla="*/ 640 h 1099"/>
                <a:gd name="T60" fmla="*/ 1335 w 1626"/>
                <a:gd name="T61" fmla="*/ 643 h 1099"/>
                <a:gd name="T62" fmla="*/ 1286 w 1626"/>
                <a:gd name="T63" fmla="*/ 618 h 1099"/>
                <a:gd name="T64" fmla="*/ 1260 w 1626"/>
                <a:gd name="T65" fmla="*/ 573 h 1099"/>
                <a:gd name="T66" fmla="*/ 1257 w 1626"/>
                <a:gd name="T67" fmla="*/ 508 h 1099"/>
                <a:gd name="T68" fmla="*/ 1295 w 1626"/>
                <a:gd name="T69" fmla="*/ 454 h 1099"/>
                <a:gd name="T70" fmla="*/ 1367 w 1626"/>
                <a:gd name="T71" fmla="*/ 416 h 1099"/>
                <a:gd name="T72" fmla="*/ 1429 w 1626"/>
                <a:gd name="T73" fmla="*/ 373 h 1099"/>
                <a:gd name="T74" fmla="*/ 1456 w 1626"/>
                <a:gd name="T75" fmla="*/ 299 h 1099"/>
                <a:gd name="T76" fmla="*/ 1443 w 1626"/>
                <a:gd name="T77" fmla="*/ 226 h 1099"/>
                <a:gd name="T78" fmla="*/ 1408 w 1626"/>
                <a:gd name="T79" fmla="*/ 146 h 1099"/>
                <a:gd name="T80" fmla="*/ 1392 w 1626"/>
                <a:gd name="T81" fmla="*/ 73 h 1099"/>
                <a:gd name="T82" fmla="*/ 1351 w 1626"/>
                <a:gd name="T83" fmla="*/ 21 h 1099"/>
                <a:gd name="T84" fmla="*/ 1192 w 1626"/>
                <a:gd name="T85" fmla="*/ 13 h 1099"/>
                <a:gd name="T86" fmla="*/ 1054 w 1626"/>
                <a:gd name="T87" fmla="*/ 0 h 1099"/>
                <a:gd name="T88" fmla="*/ 978 w 1626"/>
                <a:gd name="T89" fmla="*/ 13 h 1099"/>
                <a:gd name="T90" fmla="*/ 947 w 1626"/>
                <a:gd name="T91" fmla="*/ 49 h 1099"/>
                <a:gd name="T92" fmla="*/ 968 w 1626"/>
                <a:gd name="T93" fmla="*/ 99 h 1099"/>
                <a:gd name="T94" fmla="*/ 982 w 1626"/>
                <a:gd name="T95" fmla="*/ 154 h 1099"/>
                <a:gd name="T96" fmla="*/ 954 w 1626"/>
                <a:gd name="T97" fmla="*/ 207 h 1099"/>
                <a:gd name="T98" fmla="*/ 893 w 1626"/>
                <a:gd name="T99" fmla="*/ 243 h 1099"/>
                <a:gd name="T100" fmla="*/ 823 w 1626"/>
                <a:gd name="T101" fmla="*/ 257 h 1099"/>
                <a:gd name="T102" fmla="*/ 760 w 1626"/>
                <a:gd name="T103" fmla="*/ 257 h 1099"/>
                <a:gd name="T104" fmla="*/ 709 w 1626"/>
                <a:gd name="T105" fmla="*/ 245 h 1099"/>
                <a:gd name="T106" fmla="*/ 669 w 1626"/>
                <a:gd name="T107" fmla="*/ 211 h 1099"/>
                <a:gd name="T108" fmla="*/ 633 w 1626"/>
                <a:gd name="T109" fmla="*/ 165 h 1099"/>
                <a:gd name="T110" fmla="*/ 591 w 1626"/>
                <a:gd name="T111" fmla="*/ 111 h 1099"/>
                <a:gd name="T112" fmla="*/ 537 w 1626"/>
                <a:gd name="T113" fmla="*/ 70 h 1099"/>
                <a:gd name="T114" fmla="*/ 466 w 1626"/>
                <a:gd name="T115" fmla="*/ 51 h 1099"/>
                <a:gd name="T116" fmla="*/ 382 w 1626"/>
                <a:gd name="T117" fmla="*/ 48 h 1099"/>
                <a:gd name="T118" fmla="*/ 296 w 1626"/>
                <a:gd name="T119" fmla="*/ 59 h 1099"/>
                <a:gd name="T120" fmla="*/ 191 w 1626"/>
                <a:gd name="T121" fmla="*/ 80 h 10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6"/>
                <a:gd name="T184" fmla="*/ 0 h 1099"/>
                <a:gd name="T185" fmla="*/ 1626 w 1626"/>
                <a:gd name="T186" fmla="*/ 1099 h 10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6" h="1099">
                  <a:moveTo>
                    <a:pt x="191" y="80"/>
                  </a:moveTo>
                  <a:lnTo>
                    <a:pt x="0" y="897"/>
                  </a:lnTo>
                  <a:lnTo>
                    <a:pt x="24" y="896"/>
                  </a:lnTo>
                  <a:lnTo>
                    <a:pt x="51" y="893"/>
                  </a:lnTo>
                  <a:lnTo>
                    <a:pt x="100" y="883"/>
                  </a:lnTo>
                  <a:lnTo>
                    <a:pt x="137" y="875"/>
                  </a:lnTo>
                  <a:lnTo>
                    <a:pt x="183" y="866"/>
                  </a:lnTo>
                  <a:lnTo>
                    <a:pt x="234" y="853"/>
                  </a:lnTo>
                  <a:lnTo>
                    <a:pt x="282" y="839"/>
                  </a:lnTo>
                  <a:lnTo>
                    <a:pt x="326" y="823"/>
                  </a:lnTo>
                  <a:lnTo>
                    <a:pt x="377" y="805"/>
                  </a:lnTo>
                  <a:lnTo>
                    <a:pt x="410" y="797"/>
                  </a:lnTo>
                  <a:lnTo>
                    <a:pt x="439" y="793"/>
                  </a:lnTo>
                  <a:lnTo>
                    <a:pt x="464" y="791"/>
                  </a:lnTo>
                  <a:lnTo>
                    <a:pt x="488" y="791"/>
                  </a:lnTo>
                  <a:lnTo>
                    <a:pt x="523" y="796"/>
                  </a:lnTo>
                  <a:lnTo>
                    <a:pt x="547" y="801"/>
                  </a:lnTo>
                  <a:lnTo>
                    <a:pt x="572" y="809"/>
                  </a:lnTo>
                  <a:lnTo>
                    <a:pt x="590" y="818"/>
                  </a:lnTo>
                  <a:lnTo>
                    <a:pt x="603" y="829"/>
                  </a:lnTo>
                  <a:lnTo>
                    <a:pt x="612" y="847"/>
                  </a:lnTo>
                  <a:lnTo>
                    <a:pt x="615" y="859"/>
                  </a:lnTo>
                  <a:lnTo>
                    <a:pt x="614" y="877"/>
                  </a:lnTo>
                  <a:lnTo>
                    <a:pt x="607" y="894"/>
                  </a:lnTo>
                  <a:lnTo>
                    <a:pt x="591" y="917"/>
                  </a:lnTo>
                  <a:lnTo>
                    <a:pt x="576" y="942"/>
                  </a:lnTo>
                  <a:lnTo>
                    <a:pt x="566" y="966"/>
                  </a:lnTo>
                  <a:lnTo>
                    <a:pt x="561" y="983"/>
                  </a:lnTo>
                  <a:lnTo>
                    <a:pt x="560" y="1002"/>
                  </a:lnTo>
                  <a:lnTo>
                    <a:pt x="561" y="1017"/>
                  </a:lnTo>
                  <a:lnTo>
                    <a:pt x="569" y="1036"/>
                  </a:lnTo>
                  <a:lnTo>
                    <a:pt x="584" y="1055"/>
                  </a:lnTo>
                  <a:lnTo>
                    <a:pt x="603" y="1071"/>
                  </a:lnTo>
                  <a:lnTo>
                    <a:pt x="622" y="1082"/>
                  </a:lnTo>
                  <a:lnTo>
                    <a:pt x="645" y="1090"/>
                  </a:lnTo>
                  <a:lnTo>
                    <a:pt x="673" y="1096"/>
                  </a:lnTo>
                  <a:lnTo>
                    <a:pt x="693" y="1099"/>
                  </a:lnTo>
                  <a:lnTo>
                    <a:pt x="715" y="1096"/>
                  </a:lnTo>
                  <a:lnTo>
                    <a:pt x="739" y="1091"/>
                  </a:lnTo>
                  <a:lnTo>
                    <a:pt x="761" y="1083"/>
                  </a:lnTo>
                  <a:lnTo>
                    <a:pt x="785" y="1072"/>
                  </a:lnTo>
                  <a:lnTo>
                    <a:pt x="811" y="1058"/>
                  </a:lnTo>
                  <a:lnTo>
                    <a:pt x="831" y="1044"/>
                  </a:lnTo>
                  <a:lnTo>
                    <a:pt x="849" y="1029"/>
                  </a:lnTo>
                  <a:lnTo>
                    <a:pt x="863" y="1012"/>
                  </a:lnTo>
                  <a:lnTo>
                    <a:pt x="874" y="991"/>
                  </a:lnTo>
                  <a:lnTo>
                    <a:pt x="881" y="969"/>
                  </a:lnTo>
                  <a:lnTo>
                    <a:pt x="884" y="942"/>
                  </a:lnTo>
                  <a:lnTo>
                    <a:pt x="892" y="921"/>
                  </a:lnTo>
                  <a:lnTo>
                    <a:pt x="898" y="912"/>
                  </a:lnTo>
                  <a:lnTo>
                    <a:pt x="912" y="901"/>
                  </a:lnTo>
                  <a:lnTo>
                    <a:pt x="936" y="890"/>
                  </a:lnTo>
                  <a:lnTo>
                    <a:pt x="968" y="878"/>
                  </a:lnTo>
                  <a:lnTo>
                    <a:pt x="1001" y="869"/>
                  </a:lnTo>
                  <a:lnTo>
                    <a:pt x="1032" y="859"/>
                  </a:lnTo>
                  <a:lnTo>
                    <a:pt x="1063" y="851"/>
                  </a:lnTo>
                  <a:lnTo>
                    <a:pt x="1109" y="843"/>
                  </a:lnTo>
                  <a:lnTo>
                    <a:pt x="1173" y="832"/>
                  </a:lnTo>
                  <a:lnTo>
                    <a:pt x="1245" y="826"/>
                  </a:lnTo>
                  <a:lnTo>
                    <a:pt x="1322" y="826"/>
                  </a:lnTo>
                  <a:lnTo>
                    <a:pt x="1399" y="826"/>
                  </a:lnTo>
                  <a:lnTo>
                    <a:pt x="1469" y="834"/>
                  </a:lnTo>
                  <a:lnTo>
                    <a:pt x="1478" y="820"/>
                  </a:lnTo>
                  <a:lnTo>
                    <a:pt x="1488" y="804"/>
                  </a:lnTo>
                  <a:lnTo>
                    <a:pt x="1500" y="789"/>
                  </a:lnTo>
                  <a:lnTo>
                    <a:pt x="1518" y="772"/>
                  </a:lnTo>
                  <a:lnTo>
                    <a:pt x="1531" y="759"/>
                  </a:lnTo>
                  <a:lnTo>
                    <a:pt x="1550" y="739"/>
                  </a:lnTo>
                  <a:lnTo>
                    <a:pt x="1566" y="721"/>
                  </a:lnTo>
                  <a:lnTo>
                    <a:pt x="1580" y="707"/>
                  </a:lnTo>
                  <a:lnTo>
                    <a:pt x="1594" y="689"/>
                  </a:lnTo>
                  <a:lnTo>
                    <a:pt x="1607" y="667"/>
                  </a:lnTo>
                  <a:lnTo>
                    <a:pt x="1612" y="653"/>
                  </a:lnTo>
                  <a:lnTo>
                    <a:pt x="1618" y="629"/>
                  </a:lnTo>
                  <a:lnTo>
                    <a:pt x="1624" y="610"/>
                  </a:lnTo>
                  <a:lnTo>
                    <a:pt x="1626" y="585"/>
                  </a:lnTo>
                  <a:lnTo>
                    <a:pt x="1620" y="564"/>
                  </a:lnTo>
                  <a:lnTo>
                    <a:pt x="1610" y="543"/>
                  </a:lnTo>
                  <a:lnTo>
                    <a:pt x="1599" y="531"/>
                  </a:lnTo>
                  <a:lnTo>
                    <a:pt x="1583" y="523"/>
                  </a:lnTo>
                  <a:lnTo>
                    <a:pt x="1567" y="516"/>
                  </a:lnTo>
                  <a:lnTo>
                    <a:pt x="1550" y="516"/>
                  </a:lnTo>
                  <a:lnTo>
                    <a:pt x="1532" y="516"/>
                  </a:lnTo>
                  <a:lnTo>
                    <a:pt x="1511" y="529"/>
                  </a:lnTo>
                  <a:lnTo>
                    <a:pt x="1496" y="546"/>
                  </a:lnTo>
                  <a:lnTo>
                    <a:pt x="1480" y="567"/>
                  </a:lnTo>
                  <a:lnTo>
                    <a:pt x="1462" y="593"/>
                  </a:lnTo>
                  <a:lnTo>
                    <a:pt x="1443" y="613"/>
                  </a:lnTo>
                  <a:lnTo>
                    <a:pt x="1424" y="629"/>
                  </a:lnTo>
                  <a:lnTo>
                    <a:pt x="1400" y="640"/>
                  </a:lnTo>
                  <a:lnTo>
                    <a:pt x="1373" y="648"/>
                  </a:lnTo>
                  <a:lnTo>
                    <a:pt x="1356" y="648"/>
                  </a:lnTo>
                  <a:lnTo>
                    <a:pt x="1335" y="643"/>
                  </a:lnTo>
                  <a:lnTo>
                    <a:pt x="1319" y="639"/>
                  </a:lnTo>
                  <a:lnTo>
                    <a:pt x="1303" y="632"/>
                  </a:lnTo>
                  <a:lnTo>
                    <a:pt x="1286" y="618"/>
                  </a:lnTo>
                  <a:lnTo>
                    <a:pt x="1275" y="605"/>
                  </a:lnTo>
                  <a:lnTo>
                    <a:pt x="1265" y="589"/>
                  </a:lnTo>
                  <a:lnTo>
                    <a:pt x="1260" y="573"/>
                  </a:lnTo>
                  <a:lnTo>
                    <a:pt x="1254" y="548"/>
                  </a:lnTo>
                  <a:lnTo>
                    <a:pt x="1252" y="526"/>
                  </a:lnTo>
                  <a:lnTo>
                    <a:pt x="1257" y="508"/>
                  </a:lnTo>
                  <a:lnTo>
                    <a:pt x="1268" y="489"/>
                  </a:lnTo>
                  <a:lnTo>
                    <a:pt x="1278" y="473"/>
                  </a:lnTo>
                  <a:lnTo>
                    <a:pt x="1295" y="454"/>
                  </a:lnTo>
                  <a:lnTo>
                    <a:pt x="1319" y="442"/>
                  </a:lnTo>
                  <a:lnTo>
                    <a:pt x="1337" y="432"/>
                  </a:lnTo>
                  <a:lnTo>
                    <a:pt x="1367" y="416"/>
                  </a:lnTo>
                  <a:lnTo>
                    <a:pt x="1395" y="400"/>
                  </a:lnTo>
                  <a:lnTo>
                    <a:pt x="1413" y="386"/>
                  </a:lnTo>
                  <a:lnTo>
                    <a:pt x="1429" y="373"/>
                  </a:lnTo>
                  <a:lnTo>
                    <a:pt x="1446" y="350"/>
                  </a:lnTo>
                  <a:lnTo>
                    <a:pt x="1453" y="324"/>
                  </a:lnTo>
                  <a:lnTo>
                    <a:pt x="1456" y="299"/>
                  </a:lnTo>
                  <a:lnTo>
                    <a:pt x="1457" y="278"/>
                  </a:lnTo>
                  <a:lnTo>
                    <a:pt x="1451" y="248"/>
                  </a:lnTo>
                  <a:lnTo>
                    <a:pt x="1443" y="226"/>
                  </a:lnTo>
                  <a:lnTo>
                    <a:pt x="1432" y="200"/>
                  </a:lnTo>
                  <a:lnTo>
                    <a:pt x="1421" y="176"/>
                  </a:lnTo>
                  <a:lnTo>
                    <a:pt x="1408" y="146"/>
                  </a:lnTo>
                  <a:lnTo>
                    <a:pt x="1397" y="121"/>
                  </a:lnTo>
                  <a:lnTo>
                    <a:pt x="1394" y="97"/>
                  </a:lnTo>
                  <a:lnTo>
                    <a:pt x="1392" y="73"/>
                  </a:lnTo>
                  <a:lnTo>
                    <a:pt x="1395" y="49"/>
                  </a:lnTo>
                  <a:lnTo>
                    <a:pt x="1395" y="24"/>
                  </a:lnTo>
                  <a:lnTo>
                    <a:pt x="1351" y="21"/>
                  </a:lnTo>
                  <a:lnTo>
                    <a:pt x="1291" y="21"/>
                  </a:lnTo>
                  <a:lnTo>
                    <a:pt x="1235" y="16"/>
                  </a:lnTo>
                  <a:lnTo>
                    <a:pt x="1192" y="13"/>
                  </a:lnTo>
                  <a:lnTo>
                    <a:pt x="1148" y="8"/>
                  </a:lnTo>
                  <a:lnTo>
                    <a:pt x="1095" y="3"/>
                  </a:lnTo>
                  <a:lnTo>
                    <a:pt x="1054" y="0"/>
                  </a:lnTo>
                  <a:lnTo>
                    <a:pt x="1024" y="2"/>
                  </a:lnTo>
                  <a:lnTo>
                    <a:pt x="995" y="6"/>
                  </a:lnTo>
                  <a:lnTo>
                    <a:pt x="978" y="13"/>
                  </a:lnTo>
                  <a:lnTo>
                    <a:pt x="963" y="22"/>
                  </a:lnTo>
                  <a:lnTo>
                    <a:pt x="952" y="35"/>
                  </a:lnTo>
                  <a:lnTo>
                    <a:pt x="947" y="49"/>
                  </a:lnTo>
                  <a:lnTo>
                    <a:pt x="951" y="64"/>
                  </a:lnTo>
                  <a:lnTo>
                    <a:pt x="957" y="80"/>
                  </a:lnTo>
                  <a:lnTo>
                    <a:pt x="968" y="99"/>
                  </a:lnTo>
                  <a:lnTo>
                    <a:pt x="978" y="116"/>
                  </a:lnTo>
                  <a:lnTo>
                    <a:pt x="982" y="135"/>
                  </a:lnTo>
                  <a:lnTo>
                    <a:pt x="982" y="154"/>
                  </a:lnTo>
                  <a:lnTo>
                    <a:pt x="978" y="173"/>
                  </a:lnTo>
                  <a:lnTo>
                    <a:pt x="966" y="191"/>
                  </a:lnTo>
                  <a:lnTo>
                    <a:pt x="954" y="207"/>
                  </a:lnTo>
                  <a:lnTo>
                    <a:pt x="936" y="221"/>
                  </a:lnTo>
                  <a:lnTo>
                    <a:pt x="916" y="234"/>
                  </a:lnTo>
                  <a:lnTo>
                    <a:pt x="893" y="243"/>
                  </a:lnTo>
                  <a:lnTo>
                    <a:pt x="870" y="249"/>
                  </a:lnTo>
                  <a:lnTo>
                    <a:pt x="847" y="254"/>
                  </a:lnTo>
                  <a:lnTo>
                    <a:pt x="823" y="257"/>
                  </a:lnTo>
                  <a:lnTo>
                    <a:pt x="801" y="261"/>
                  </a:lnTo>
                  <a:lnTo>
                    <a:pt x="781" y="261"/>
                  </a:lnTo>
                  <a:lnTo>
                    <a:pt x="760" y="257"/>
                  </a:lnTo>
                  <a:lnTo>
                    <a:pt x="741" y="254"/>
                  </a:lnTo>
                  <a:lnTo>
                    <a:pt x="723" y="249"/>
                  </a:lnTo>
                  <a:lnTo>
                    <a:pt x="709" y="245"/>
                  </a:lnTo>
                  <a:lnTo>
                    <a:pt x="693" y="235"/>
                  </a:lnTo>
                  <a:lnTo>
                    <a:pt x="680" y="226"/>
                  </a:lnTo>
                  <a:lnTo>
                    <a:pt x="669" y="211"/>
                  </a:lnTo>
                  <a:lnTo>
                    <a:pt x="655" y="195"/>
                  </a:lnTo>
                  <a:lnTo>
                    <a:pt x="644" y="180"/>
                  </a:lnTo>
                  <a:lnTo>
                    <a:pt x="633" y="165"/>
                  </a:lnTo>
                  <a:lnTo>
                    <a:pt x="620" y="146"/>
                  </a:lnTo>
                  <a:lnTo>
                    <a:pt x="607" y="129"/>
                  </a:lnTo>
                  <a:lnTo>
                    <a:pt x="591" y="111"/>
                  </a:lnTo>
                  <a:lnTo>
                    <a:pt x="574" y="94"/>
                  </a:lnTo>
                  <a:lnTo>
                    <a:pt x="557" y="81"/>
                  </a:lnTo>
                  <a:lnTo>
                    <a:pt x="537" y="70"/>
                  </a:lnTo>
                  <a:lnTo>
                    <a:pt x="517" y="62"/>
                  </a:lnTo>
                  <a:lnTo>
                    <a:pt x="495" y="56"/>
                  </a:lnTo>
                  <a:lnTo>
                    <a:pt x="466" y="51"/>
                  </a:lnTo>
                  <a:lnTo>
                    <a:pt x="434" y="49"/>
                  </a:lnTo>
                  <a:lnTo>
                    <a:pt x="407" y="48"/>
                  </a:lnTo>
                  <a:lnTo>
                    <a:pt x="382" y="48"/>
                  </a:lnTo>
                  <a:lnTo>
                    <a:pt x="352" y="49"/>
                  </a:lnTo>
                  <a:lnTo>
                    <a:pt x="325" y="54"/>
                  </a:lnTo>
                  <a:lnTo>
                    <a:pt x="296" y="59"/>
                  </a:lnTo>
                  <a:lnTo>
                    <a:pt x="264" y="65"/>
                  </a:lnTo>
                  <a:lnTo>
                    <a:pt x="232" y="72"/>
                  </a:lnTo>
                  <a:lnTo>
                    <a:pt x="191" y="80"/>
                  </a:lnTo>
                  <a:close/>
                </a:path>
              </a:pathLst>
            </a:custGeom>
            <a:solidFill>
              <a:srgbClr val="FF9933"/>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9" name="Text Box 11"/>
            <p:cNvSpPr txBox="1">
              <a:spLocks noChangeArrowheads="1"/>
            </p:cNvSpPr>
            <p:nvPr/>
          </p:nvSpPr>
          <p:spPr bwMode="auto">
            <a:xfrm>
              <a:off x="1446" y="2238"/>
              <a:ext cx="877" cy="125"/>
            </a:xfrm>
            <a:prstGeom prst="rect">
              <a:avLst/>
            </a:prstGeom>
            <a:noFill/>
            <a:ln w="12700">
              <a:noFill/>
              <a:miter lim="800000"/>
              <a:headEnd/>
              <a:tailEnd/>
            </a:ln>
          </p:spPr>
          <p:txBody>
            <a:bodyPr lIns="78638" tIns="39319" rIns="78638" bIns="39319" anchor="ctr"/>
            <a:lstStyle/>
            <a:p>
              <a:pPr algn="ctr">
                <a:defRPr/>
              </a:pPr>
              <a:r>
                <a:rPr lang="en-US" altLang="zh-CN" sz="800" b="1" dirty="0">
                  <a:latin typeface="Arial" charset="0"/>
                  <a:ea typeface="宋体" charset="-122"/>
                </a:rPr>
                <a:t>EOS</a:t>
              </a:r>
              <a:br>
                <a:rPr lang="en-US" altLang="zh-CN" sz="800" b="1" dirty="0">
                  <a:latin typeface="Arial" charset="0"/>
                  <a:ea typeface="宋体" charset="-122"/>
                </a:rPr>
              </a:br>
              <a:r>
                <a:rPr lang="en-US" altLang="zh-CN" sz="800" b="1" dirty="0">
                  <a:latin typeface="Arial" charset="0"/>
                  <a:ea typeface="宋体" charset="-122"/>
                </a:rPr>
                <a:t>Foundation Library</a:t>
              </a:r>
            </a:p>
          </p:txBody>
        </p:sp>
        <p:sp>
          <p:nvSpPr>
            <p:cNvPr id="20" name="Text Box 12"/>
            <p:cNvSpPr txBox="1">
              <a:spLocks noChangeArrowheads="1"/>
            </p:cNvSpPr>
            <p:nvPr/>
          </p:nvSpPr>
          <p:spPr bwMode="auto">
            <a:xfrm>
              <a:off x="2547" y="2172"/>
              <a:ext cx="608" cy="125"/>
            </a:xfrm>
            <a:prstGeom prst="rect">
              <a:avLst/>
            </a:prstGeom>
            <a:noFill/>
            <a:ln w="12700">
              <a:noFill/>
              <a:miter lim="800000"/>
              <a:headEnd/>
              <a:tailEnd/>
            </a:ln>
          </p:spPr>
          <p:txBody>
            <a:bodyPr lIns="78638" tIns="39319" rIns="78638" bIns="39319" anchor="ctr"/>
            <a:lstStyle/>
            <a:p>
              <a:pPr algn="ctr">
                <a:defRPr/>
              </a:pPr>
              <a:r>
                <a:rPr kumimoji="1" lang="en-US" altLang="zh-CN" sz="800" b="1" dirty="0">
                  <a:latin typeface="Arial" charset="0"/>
                  <a:ea typeface="宋体" charset="-122"/>
                </a:rPr>
                <a:t>Customer Developed</a:t>
              </a:r>
            </a:p>
          </p:txBody>
        </p:sp>
        <p:sp>
          <p:nvSpPr>
            <p:cNvPr id="21" name="Text Box 13"/>
            <p:cNvSpPr txBox="1">
              <a:spLocks noChangeArrowheads="1"/>
            </p:cNvSpPr>
            <p:nvPr/>
          </p:nvSpPr>
          <p:spPr bwMode="auto">
            <a:xfrm>
              <a:off x="3436" y="2200"/>
              <a:ext cx="897" cy="182"/>
            </a:xfrm>
            <a:prstGeom prst="rect">
              <a:avLst/>
            </a:prstGeom>
            <a:noFill/>
            <a:ln w="12700">
              <a:noFill/>
              <a:miter lim="800000"/>
              <a:headEnd/>
              <a:tailEnd/>
            </a:ln>
          </p:spPr>
          <p:txBody>
            <a:bodyPr lIns="78638" tIns="39319" rIns="78638" bIns="39319" anchor="ctr"/>
            <a:lstStyle/>
            <a:p>
              <a:pPr algn="ctr">
                <a:defRPr/>
              </a:pPr>
              <a:r>
                <a:rPr kumimoji="1" lang="en-US" altLang="zh-CN" sz="800" b="1" dirty="0">
                  <a:latin typeface="Arial" charset="0"/>
                  <a:ea typeface="宋体" charset="-122"/>
                </a:rPr>
                <a:t>3</a:t>
              </a:r>
              <a:r>
                <a:rPr kumimoji="1" lang="en-US" altLang="zh-CN" sz="800" b="1" baseline="30000" dirty="0">
                  <a:latin typeface="Arial" charset="0"/>
                  <a:ea typeface="宋体" charset="-122"/>
                </a:rPr>
                <a:t>rd</a:t>
              </a:r>
              <a:r>
                <a:rPr kumimoji="1" lang="en-US" altLang="zh-CN" sz="800" b="1" dirty="0">
                  <a:latin typeface="Arial" charset="0"/>
                  <a:ea typeface="宋体" charset="-122"/>
                </a:rPr>
                <a:t> Party and Open Source Developed</a:t>
              </a:r>
              <a:endParaRPr kumimoji="1" lang="en-US" altLang="zh-CN" sz="800" dirty="0">
                <a:latin typeface="Arial" charset="0"/>
                <a:ea typeface="宋体" charset="-122"/>
              </a:endParaRPr>
            </a:p>
          </p:txBody>
        </p:sp>
      </p:grpSp>
      <p:sp>
        <p:nvSpPr>
          <p:cNvPr id="22" name="AutoShape 14"/>
          <p:cNvSpPr>
            <a:spLocks noChangeArrowheads="1"/>
          </p:cNvSpPr>
          <p:nvPr/>
        </p:nvSpPr>
        <p:spPr bwMode="gray">
          <a:xfrm>
            <a:off x="2174498" y="4090275"/>
            <a:ext cx="5341868" cy="624625"/>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kumimoji="1" lang="en-US" altLang="zh-CN" sz="1600" b="1" dirty="0">
                <a:solidFill>
                  <a:schemeClr val="bg1"/>
                </a:solidFill>
                <a:latin typeface="Arial" charset="0"/>
                <a:ea typeface="宋体" charset="-122"/>
              </a:rPr>
              <a:t>EOS Server</a:t>
            </a:r>
            <a:endParaRPr lang="en-US" altLang="zh-CN" sz="1600" b="1" dirty="0">
              <a:latin typeface="Arial" charset="0"/>
              <a:ea typeface="宋体" charset="-122"/>
            </a:endParaRPr>
          </a:p>
        </p:txBody>
      </p:sp>
      <p:sp>
        <p:nvSpPr>
          <p:cNvPr id="23" name="AutoShape 17"/>
          <p:cNvSpPr>
            <a:spLocks noChangeArrowheads="1"/>
          </p:cNvSpPr>
          <p:nvPr/>
        </p:nvSpPr>
        <p:spPr bwMode="gray">
          <a:xfrm>
            <a:off x="7627553" y="1661383"/>
            <a:ext cx="621308" cy="3051489"/>
          </a:xfrm>
          <a:prstGeom prst="roundRect">
            <a:avLst>
              <a:gd name="adj" fmla="val 7801"/>
            </a:avLst>
          </a:prstGeom>
          <a:solidFill>
            <a:srgbClr val="5E9EFF"/>
          </a:solidFill>
          <a:ln w="6350">
            <a:noFill/>
            <a:round/>
            <a:headEnd/>
            <a:tailEnd/>
          </a:ln>
          <a:effectLst>
            <a:outerShdw blurRad="50800" dist="38100" dir="2700000" algn="tl" rotWithShape="0">
              <a:prstClr val="black">
                <a:alpha val="40000"/>
              </a:prstClr>
            </a:outerShdw>
          </a:effectLst>
        </p:spPr>
        <p:txBody>
          <a:bodyPr vert="vert270" wrap="none" anchor="ctr"/>
          <a:lstStyle/>
          <a:p>
            <a:pPr algn="ctr">
              <a:defRPr/>
            </a:pPr>
            <a:r>
              <a:rPr lang="en-GB" altLang="zh-CN" sz="1600" b="1" dirty="0">
                <a:solidFill>
                  <a:schemeClr val="bg1"/>
                </a:solidFill>
                <a:latin typeface="Arial" charset="0"/>
                <a:ea typeface="宋体" charset="-122"/>
              </a:rPr>
              <a:t>EOS Governor</a:t>
            </a:r>
            <a:endParaRPr lang="en-US" altLang="zh-CN" sz="1600" b="1" dirty="0">
              <a:solidFill>
                <a:schemeClr val="bg1"/>
              </a:solidFill>
              <a:latin typeface="Arial" charset="0"/>
              <a:ea typeface="宋体" charset="-122"/>
            </a:endParaRPr>
          </a:p>
        </p:txBody>
      </p:sp>
      <p:sp>
        <p:nvSpPr>
          <p:cNvPr id="24" name="AutoShape 19"/>
          <p:cNvSpPr>
            <a:spLocks noChangeArrowheads="1"/>
          </p:cNvSpPr>
          <p:nvPr/>
        </p:nvSpPr>
        <p:spPr bwMode="gray">
          <a:xfrm>
            <a:off x="2184280" y="1726551"/>
            <a:ext cx="2664296" cy="767501"/>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zh-CN" sz="1600" b="1" dirty="0">
                <a:solidFill>
                  <a:schemeClr val="bg1"/>
                </a:solidFill>
                <a:latin typeface="Arial" charset="0"/>
                <a:ea typeface="宋体" charset="-122"/>
              </a:rPr>
              <a:t>EOS</a:t>
            </a:r>
          </a:p>
          <a:p>
            <a:pPr algn="ctr">
              <a:defRPr/>
            </a:pPr>
            <a:r>
              <a:rPr lang="en-US" altLang="zh-CN" sz="1600" b="1" dirty="0">
                <a:solidFill>
                  <a:schemeClr val="bg1"/>
                </a:solidFill>
                <a:latin typeface="Arial" charset="0"/>
                <a:ea typeface="宋体" charset="-122"/>
              </a:rPr>
              <a:t>RichWeb</a:t>
            </a:r>
          </a:p>
        </p:txBody>
      </p:sp>
      <p:sp>
        <p:nvSpPr>
          <p:cNvPr id="25" name="AutoShape 22"/>
          <p:cNvSpPr>
            <a:spLocks noChangeArrowheads="1"/>
          </p:cNvSpPr>
          <p:nvPr/>
        </p:nvSpPr>
        <p:spPr bwMode="gray">
          <a:xfrm>
            <a:off x="1297506" y="5072090"/>
            <a:ext cx="7125819" cy="714380"/>
          </a:xfrm>
          <a:prstGeom prst="roundRect">
            <a:avLst>
              <a:gd name="adj" fmla="val 6588"/>
            </a:avLst>
          </a:prstGeom>
          <a:solidFill>
            <a:srgbClr val="92D050"/>
          </a:solidFill>
          <a:ln w="6350" algn="ctr">
            <a:noFill/>
            <a:round/>
            <a:headEnd/>
            <a:tailEnd/>
          </a:ln>
          <a:effectLst>
            <a:outerShdw blurRad="50800" dist="38100" dir="2700000" algn="tl" rotWithShape="0">
              <a:prstClr val="black">
                <a:alpha val="40000"/>
              </a:prstClr>
            </a:outerShdw>
          </a:effectLst>
        </p:spPr>
        <p:txBody>
          <a:bodyPr wrap="none"/>
          <a:lstStyle/>
          <a:p>
            <a:pPr algn="ctr">
              <a:defRPr/>
            </a:pPr>
            <a:r>
              <a:rPr kumimoji="1" lang="en-US" altLang="zh-CN" sz="1600" b="1" dirty="0">
                <a:solidFill>
                  <a:schemeClr val="bg1"/>
                </a:solidFill>
                <a:latin typeface="Arial" charset="0"/>
                <a:ea typeface="宋体" charset="-122"/>
              </a:rPr>
              <a:t>J2EE Application Server</a:t>
            </a:r>
          </a:p>
          <a:p>
            <a:pPr algn="ctr">
              <a:defRPr/>
            </a:pPr>
            <a:r>
              <a:rPr lang="en-US" altLang="zh-CN" sz="1200" b="1">
                <a:latin typeface="Arial" charset="0"/>
                <a:ea typeface="宋体" charset="-122"/>
              </a:rPr>
              <a:t>WebLogic</a:t>
            </a:r>
            <a:r>
              <a:rPr lang="en-US" altLang="zh-CN" sz="1200" b="1" dirty="0">
                <a:latin typeface="Arial" charset="0"/>
                <a:ea typeface="宋体" charset="-122"/>
              </a:rPr>
              <a:t>, WebSphere, Tomcat, JBOSS, Fusion, Apusic, TongWeb…</a:t>
            </a:r>
          </a:p>
        </p:txBody>
      </p:sp>
      <p:sp>
        <p:nvSpPr>
          <p:cNvPr id="26" name="AutoShape 19"/>
          <p:cNvSpPr>
            <a:spLocks noChangeArrowheads="1"/>
          </p:cNvSpPr>
          <p:nvPr/>
        </p:nvSpPr>
        <p:spPr bwMode="gray">
          <a:xfrm>
            <a:off x="4992591" y="1726551"/>
            <a:ext cx="2520280" cy="767501"/>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zh-CN" sz="1600" b="1" dirty="0" smtClean="0">
                <a:solidFill>
                  <a:schemeClr val="bg1"/>
                </a:solidFill>
                <a:latin typeface="Arial" charset="0"/>
                <a:ea typeface="宋体" charset="-122"/>
              </a:rPr>
              <a:t>ABFrame</a:t>
            </a:r>
          </a:p>
          <a:p>
            <a:pPr algn="ctr">
              <a:defRPr/>
            </a:pPr>
            <a:r>
              <a:rPr lang="en-US" altLang="zh-CN" sz="1600" b="1" dirty="0" smtClean="0">
                <a:solidFill>
                  <a:schemeClr val="bg1"/>
                </a:solidFill>
              </a:rPr>
              <a:t>For EOS</a:t>
            </a:r>
            <a:endParaRPr lang="en-US" altLang="zh-CN" sz="1600" b="1" dirty="0">
              <a:solidFill>
                <a:schemeClr val="bg1"/>
              </a:solidFill>
              <a:latin typeface="Arial" charset="0"/>
              <a:ea typeface="宋体" charset="-122"/>
            </a:endParaRPr>
          </a:p>
        </p:txBody>
      </p:sp>
      <p:sp>
        <p:nvSpPr>
          <p:cNvPr id="28" name="标题 3"/>
          <p:cNvSpPr>
            <a:spLocks noGrp="1"/>
          </p:cNvSpPr>
          <p:nvPr>
            <p:ph type="title"/>
          </p:nvPr>
        </p:nvSpPr>
        <p:spPr>
          <a:xfrm>
            <a:off x="322374" y="188915"/>
            <a:ext cx="8749665" cy="561975"/>
          </a:xfrm>
        </p:spPr>
        <p:txBody>
          <a:bodyPr/>
          <a:lstStyle/>
          <a:p>
            <a:r>
              <a:rPr lang="en-US" altLang="zh-CN" dirty="0" smtClean="0"/>
              <a:t>EOS(SOA</a:t>
            </a:r>
            <a:r>
              <a:rPr lang="zh-CN" altLang="en-US" dirty="0" smtClean="0"/>
              <a:t>应用开发平台</a:t>
            </a:r>
            <a:r>
              <a:rPr lang="en-US" altLang="zh-CN" dirty="0" smtClean="0"/>
              <a:t>)</a:t>
            </a:r>
            <a:endParaRPr lang="zh-CN" altLang="en-US" dirty="0"/>
          </a:p>
        </p:txBody>
      </p:sp>
    </p:spTree>
    <p:extLst>
      <p:ext uri="{BB962C8B-B14F-4D97-AF65-F5344CB8AC3E}">
        <p14:creationId xmlns:p14="http://schemas.microsoft.com/office/powerpoint/2010/main" val="25092154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3"/>
          <p:cNvSpPr>
            <a:spLocks noGrp="1"/>
          </p:cNvSpPr>
          <p:nvPr>
            <p:ph type="title"/>
          </p:nvPr>
        </p:nvSpPr>
        <p:spPr>
          <a:xfrm>
            <a:off x="322374" y="188915"/>
            <a:ext cx="8749665" cy="561975"/>
          </a:xfrm>
        </p:spPr>
        <p:txBody>
          <a:bodyPr/>
          <a:lstStyle/>
          <a:p>
            <a:r>
              <a:rPr lang="en-US" altLang="zh-CN" dirty="0" smtClean="0"/>
              <a:t>ESB(</a:t>
            </a:r>
            <a:r>
              <a:rPr lang="zh-CN" altLang="en-US" dirty="0" smtClean="0"/>
              <a:t>服务集成平台</a:t>
            </a:r>
            <a:r>
              <a:rPr lang="en-US" altLang="zh-CN" dirty="0" smtClean="0"/>
              <a:t>)</a:t>
            </a:r>
            <a:endParaRPr lang="zh-CN" altLang="en-US" dirty="0"/>
          </a:p>
        </p:txBody>
      </p:sp>
      <p:sp>
        <p:nvSpPr>
          <p:cNvPr id="27" name="矩形 47"/>
          <p:cNvSpPr/>
          <p:nvPr/>
        </p:nvSpPr>
        <p:spPr>
          <a:xfrm>
            <a:off x="684155" y="1071546"/>
            <a:ext cx="8215370" cy="3643338"/>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altLang="zh-CN" sz="2400" b="1" dirty="0" smtClean="0">
                <a:solidFill>
                  <a:schemeClr val="tx1"/>
                </a:solidFill>
                <a:latin typeface="微软雅黑" pitchFamily="34" charset="-122"/>
                <a:ea typeface="微软雅黑" pitchFamily="34" charset="-122"/>
              </a:rPr>
              <a:t>Primeton ESB</a:t>
            </a:r>
            <a:r>
              <a:rPr lang="en-US" altLang="zh-CN" sz="2400" b="1" baseline="30000" dirty="0" smtClean="0">
                <a:solidFill>
                  <a:schemeClr val="tx1"/>
                </a:solidFill>
                <a:latin typeface="微软雅黑" pitchFamily="34" charset="-122"/>
                <a:ea typeface="微软雅黑" pitchFamily="34" charset="-122"/>
              </a:rPr>
              <a:t>TM</a:t>
            </a:r>
            <a:endParaRPr lang="zh-CN" altLang="en-US" sz="2400" b="1" baseline="30000" dirty="0">
              <a:solidFill>
                <a:schemeClr val="tx1"/>
              </a:solidFill>
              <a:latin typeface="微软雅黑" pitchFamily="34" charset="-122"/>
              <a:ea typeface="微软雅黑" pitchFamily="34" charset="-122"/>
            </a:endParaRPr>
          </a:p>
        </p:txBody>
      </p:sp>
      <p:sp>
        <p:nvSpPr>
          <p:cNvPr id="29" name="内容占位符 111"/>
          <p:cNvSpPr>
            <a:spLocks noGrp="1"/>
          </p:cNvSpPr>
          <p:nvPr>
            <p:ph idx="1"/>
          </p:nvPr>
        </p:nvSpPr>
        <p:spPr>
          <a:xfrm>
            <a:off x="316037" y="4786322"/>
            <a:ext cx="8964488" cy="1718516"/>
          </a:xfrm>
        </p:spPr>
        <p:txBody>
          <a:bodyPr/>
          <a:lstStyle/>
          <a:p>
            <a:pPr>
              <a:buNone/>
            </a:pPr>
            <a:r>
              <a:rPr lang="en-US" altLang="zh-CN" sz="1100" b="1" dirty="0" smtClean="0">
                <a:latin typeface="微软雅黑" pitchFamily="34" charset="-122"/>
                <a:ea typeface="微软雅黑" pitchFamily="34" charset="-122"/>
              </a:rPr>
              <a:t>Primeton ESB </a:t>
            </a:r>
            <a:r>
              <a:rPr lang="zh-CN" altLang="zh-CN" sz="1100" b="1" dirty="0" smtClean="0">
                <a:latin typeface="微软雅黑" pitchFamily="34" charset="-122"/>
                <a:ea typeface="微软雅黑" pitchFamily="34" charset="-122"/>
              </a:rPr>
              <a:t>产品主要包含：</a:t>
            </a:r>
            <a:endParaRPr lang="zh-CN" altLang="zh-CN" sz="1100" dirty="0" smtClean="0">
              <a:latin typeface="微软雅黑" pitchFamily="34" charset="-122"/>
              <a:ea typeface="微软雅黑" pitchFamily="34" charset="-122"/>
            </a:endParaRPr>
          </a:p>
          <a:p>
            <a:pPr lvl="0"/>
            <a:r>
              <a:rPr lang="en-US" altLang="zh-CN" sz="1100" b="1" dirty="0" smtClean="0">
                <a:latin typeface="+mn-ea"/>
              </a:rPr>
              <a:t>Primeton ESB Studio</a:t>
            </a:r>
            <a:r>
              <a:rPr lang="zh-CN" altLang="zh-CN" sz="1100" b="1" dirty="0" smtClean="0">
                <a:latin typeface="+mn-ea"/>
              </a:rPr>
              <a:t>：</a:t>
            </a:r>
            <a:r>
              <a:rPr lang="zh-CN" altLang="zh-CN" sz="1100" dirty="0" smtClean="0"/>
              <a:t>主要提供各种服务</a:t>
            </a:r>
            <a:r>
              <a:rPr lang="en-US" altLang="zh-CN" sz="1100" dirty="0" smtClean="0"/>
              <a:t>(</a:t>
            </a:r>
            <a:r>
              <a:rPr lang="zh-CN" altLang="zh-CN" sz="1100" dirty="0" smtClean="0"/>
              <a:t>中介服务、穿透服务、编排服务等</a:t>
            </a:r>
            <a:r>
              <a:rPr lang="en-US" altLang="zh-CN" sz="1100" dirty="0" smtClean="0"/>
              <a:t>)</a:t>
            </a:r>
            <a:r>
              <a:rPr lang="zh-CN" altLang="zh-CN" sz="1100" dirty="0" smtClean="0"/>
              <a:t>的开发、调试以及属性设置、元数据导出等，为便捷快速地开发各种服务提供可能；</a:t>
            </a:r>
          </a:p>
          <a:p>
            <a:pPr lvl="0"/>
            <a:r>
              <a:rPr lang="en-US" altLang="zh-CN" sz="1100" b="1" dirty="0" smtClean="0">
                <a:latin typeface="+mn-ea"/>
              </a:rPr>
              <a:t>Primeton ESB Server</a:t>
            </a:r>
            <a:r>
              <a:rPr lang="zh-CN" altLang="zh-CN" sz="1100" b="1" dirty="0" smtClean="0">
                <a:latin typeface="+mn-ea"/>
              </a:rPr>
              <a:t>：</a:t>
            </a:r>
            <a:r>
              <a:rPr lang="zh-CN" altLang="zh-CN" sz="1100" dirty="0" smtClean="0"/>
              <a:t>提供了多协议的支持以及为服务运行提供了高性能、高可靠的运行环境，方便的扩展机制，为</a:t>
            </a:r>
            <a:r>
              <a:rPr lang="en-US" altLang="zh-CN" sz="1100" dirty="0" smtClean="0"/>
              <a:t>Primeton ESB </a:t>
            </a:r>
            <a:r>
              <a:rPr lang="zh-CN" altLang="zh-CN" sz="1100" dirty="0" smtClean="0"/>
              <a:t>融入企业</a:t>
            </a:r>
            <a:r>
              <a:rPr lang="en-US" altLang="zh-CN" sz="1100" dirty="0" smtClean="0"/>
              <a:t>IT</a:t>
            </a:r>
            <a:r>
              <a:rPr lang="zh-CN" altLang="zh-CN" sz="1100" dirty="0" smtClean="0"/>
              <a:t>环境提供了有效支撑及管控手段，同时不依赖于</a:t>
            </a:r>
            <a:r>
              <a:rPr lang="en-US" altLang="zh-CN" sz="1100" dirty="0" smtClean="0"/>
              <a:t>J2EE</a:t>
            </a:r>
            <a:r>
              <a:rPr lang="zh-CN" altLang="zh-CN" sz="1100" dirty="0" smtClean="0"/>
              <a:t>容器的特性大大提升了性能；</a:t>
            </a:r>
          </a:p>
          <a:p>
            <a:pPr lvl="0"/>
            <a:r>
              <a:rPr lang="en-US" altLang="zh-CN" sz="1100" b="1" dirty="0" smtClean="0">
                <a:latin typeface="+mn-ea"/>
              </a:rPr>
              <a:t>Primeton ESB Console</a:t>
            </a:r>
            <a:r>
              <a:rPr lang="zh-CN" altLang="zh-CN" sz="1100" b="1" dirty="0" smtClean="0">
                <a:latin typeface="+mn-ea"/>
              </a:rPr>
              <a:t>：</a:t>
            </a:r>
            <a:r>
              <a:rPr lang="zh-CN" altLang="zh-CN" sz="1100" dirty="0" smtClean="0"/>
              <a:t>提供了集群环境</a:t>
            </a:r>
            <a:r>
              <a:rPr lang="en-US" altLang="zh-CN" sz="1100" dirty="0" smtClean="0"/>
              <a:t>ESB Server</a:t>
            </a:r>
            <a:r>
              <a:rPr lang="zh-CN" altLang="zh-CN" sz="1100" dirty="0" smtClean="0"/>
              <a:t>的管理及各种日志控制级别、服务线程配置等系统级配置的在线管理和热更新；</a:t>
            </a:r>
          </a:p>
          <a:p>
            <a:pPr lvl="0"/>
            <a:r>
              <a:rPr lang="en-US" altLang="zh-CN" sz="1100" b="1" dirty="0" smtClean="0">
                <a:latin typeface="+mn-ea"/>
              </a:rPr>
              <a:t>Primeton ESB Service State Monitor</a:t>
            </a:r>
            <a:r>
              <a:rPr lang="zh-CN" altLang="zh-CN" sz="1100" b="1" dirty="0" smtClean="0">
                <a:latin typeface="+mn-ea"/>
              </a:rPr>
              <a:t>：</a:t>
            </a:r>
            <a:r>
              <a:rPr lang="zh-CN" altLang="zh-CN" sz="1100" dirty="0" smtClean="0"/>
              <a:t>提供了增强的客户感知度，譬如：各种维度的事前预警、事中告警、事后统计分析等功能； </a:t>
            </a:r>
          </a:p>
          <a:p>
            <a:pPr lvl="0"/>
            <a:r>
              <a:rPr lang="en-US" altLang="zh-CN" sz="1100" b="1" dirty="0" smtClean="0">
                <a:latin typeface="+mn-ea"/>
              </a:rPr>
              <a:t>Primeton ESB Service Registry and Repository</a:t>
            </a:r>
            <a:r>
              <a:rPr lang="zh-CN" altLang="zh-CN" sz="1100" b="1" dirty="0" smtClean="0">
                <a:latin typeface="+mn-ea"/>
              </a:rPr>
              <a:t>：</a:t>
            </a:r>
            <a:r>
              <a:rPr lang="zh-CN" altLang="zh-CN" sz="1100" dirty="0" smtClean="0"/>
              <a:t>提供了服务注册、服务查找、</a:t>
            </a:r>
            <a:r>
              <a:rPr lang="en-US" altLang="zh-CN" sz="1100" dirty="0" smtClean="0"/>
              <a:t>SLA</a:t>
            </a:r>
            <a:r>
              <a:rPr lang="zh-CN" altLang="zh-CN" sz="1100" dirty="0" smtClean="0"/>
              <a:t>管理等服务元数据管理功能；</a:t>
            </a:r>
            <a:endParaRPr lang="zh-CN" altLang="zh-CN" sz="1100" dirty="0"/>
          </a:p>
        </p:txBody>
      </p:sp>
      <p:sp>
        <p:nvSpPr>
          <p:cNvPr id="30" name="矩形 50"/>
          <p:cNvSpPr/>
          <p:nvPr/>
        </p:nvSpPr>
        <p:spPr>
          <a:xfrm>
            <a:off x="6836915" y="3143804"/>
            <a:ext cx="1991172" cy="1499642"/>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squar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Service State Monitor</a:t>
            </a:r>
            <a:endParaRPr lang="en-US" altLang="zh-CN" sz="1400" b="1" dirty="0">
              <a:solidFill>
                <a:schemeClr val="bg1"/>
              </a:solidFill>
              <a:latin typeface="微软雅黑" pitchFamily="34" charset="-122"/>
              <a:ea typeface="微软雅黑" pitchFamily="34" charset="-122"/>
            </a:endParaRPr>
          </a:p>
        </p:txBody>
      </p:sp>
      <p:sp>
        <p:nvSpPr>
          <p:cNvPr id="31" name="矩形 51"/>
          <p:cNvSpPr/>
          <p:nvPr/>
        </p:nvSpPr>
        <p:spPr>
          <a:xfrm>
            <a:off x="2791941" y="1566236"/>
            <a:ext cx="4022174" cy="2682857"/>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Server</a:t>
            </a:r>
            <a:endParaRPr lang="en-US" altLang="zh-CN" sz="1400" b="1" dirty="0">
              <a:solidFill>
                <a:schemeClr val="bg1"/>
              </a:solidFill>
              <a:latin typeface="微软雅黑" pitchFamily="34" charset="-122"/>
              <a:ea typeface="微软雅黑" pitchFamily="34" charset="-122"/>
            </a:endParaRPr>
          </a:p>
        </p:txBody>
      </p:sp>
      <p:sp>
        <p:nvSpPr>
          <p:cNvPr id="32" name="矩形 52"/>
          <p:cNvSpPr/>
          <p:nvPr/>
        </p:nvSpPr>
        <p:spPr>
          <a:xfrm>
            <a:off x="2928847" y="2030846"/>
            <a:ext cx="3780000" cy="396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 anchorCtr="1"/>
          <a:lstStyle/>
          <a:p>
            <a:pPr algn="ctr">
              <a:lnSpc>
                <a:spcPct val="90000"/>
              </a:lnSpc>
              <a:defRPr/>
            </a:pPr>
            <a:r>
              <a:rPr lang="en-US" sz="1200" dirty="0" smtClean="0">
                <a:solidFill>
                  <a:schemeClr val="tx1"/>
                </a:solidFill>
                <a:latin typeface="微软雅黑" pitchFamily="34" charset="-122"/>
                <a:ea typeface="微软雅黑" pitchFamily="34" charset="-122"/>
              </a:rPr>
              <a:t>SOAP/HTTP</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JMS</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Http/Https</a:t>
            </a:r>
            <a:r>
              <a:rPr lang="zh-CN" altLang="en-US" sz="1200" dirty="0" smtClean="0">
                <a:solidFill>
                  <a:schemeClr val="tx1"/>
                </a:solidFill>
                <a:latin typeface="微软雅黑" pitchFamily="34" charset="-122"/>
                <a:ea typeface="微软雅黑" pitchFamily="34" charset="-122"/>
              </a:rPr>
              <a:t>、</a:t>
            </a:r>
            <a:endParaRPr lang="en-US" altLang="zh-CN" sz="1200" dirty="0" smtClean="0">
              <a:solidFill>
                <a:schemeClr val="tx1"/>
              </a:solidFill>
              <a:latin typeface="微软雅黑" pitchFamily="34" charset="-122"/>
              <a:ea typeface="微软雅黑" pitchFamily="34" charset="-122"/>
            </a:endParaRPr>
          </a:p>
          <a:p>
            <a:pPr algn="ctr">
              <a:lnSpc>
                <a:spcPct val="90000"/>
              </a:lnSpc>
              <a:defRPr/>
            </a:pPr>
            <a:r>
              <a:rPr lang="en-US" sz="1200" dirty="0" smtClean="0">
                <a:solidFill>
                  <a:schemeClr val="tx1"/>
                </a:solidFill>
                <a:latin typeface="微软雅黑" pitchFamily="34" charset="-122"/>
                <a:ea typeface="微软雅黑" pitchFamily="34" charset="-122"/>
              </a:rPr>
              <a:t>Socket</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JDBC</a:t>
            </a:r>
            <a:r>
              <a:rPr lang="zh-CN" altLang="en-US" sz="1200" dirty="0" smtClean="0">
                <a:solidFill>
                  <a:schemeClr val="tx1"/>
                </a:solidFill>
                <a:latin typeface="微软雅黑" pitchFamily="34" charset="-122"/>
                <a:ea typeface="微软雅黑" pitchFamily="34" charset="-122"/>
              </a:rPr>
              <a:t>、</a:t>
            </a:r>
            <a:r>
              <a:rPr lang="en-US" sz="1200" dirty="0" smtClean="0">
                <a:solidFill>
                  <a:schemeClr val="tx1"/>
                </a:solidFill>
                <a:latin typeface="微软雅黑" pitchFamily="34" charset="-122"/>
                <a:ea typeface="微软雅黑" pitchFamily="34" charset="-122"/>
              </a:rPr>
              <a:t>FTP</a:t>
            </a:r>
            <a:r>
              <a:rPr lang="zh-CN" altLang="en-US" sz="1200" dirty="0" smtClean="0">
                <a:solidFill>
                  <a:schemeClr val="tx1"/>
                </a:solidFill>
                <a:latin typeface="微软雅黑" pitchFamily="34" charset="-122"/>
                <a:ea typeface="微软雅黑" pitchFamily="34" charset="-122"/>
              </a:rPr>
              <a:t>等</a:t>
            </a:r>
            <a:endParaRPr lang="zh-CN" altLang="en-US" sz="1200" dirty="0">
              <a:solidFill>
                <a:schemeClr val="tx1"/>
              </a:solidFill>
              <a:latin typeface="微软雅黑" pitchFamily="34" charset="-122"/>
              <a:ea typeface="微软雅黑" pitchFamily="34" charset="-122"/>
            </a:endParaRPr>
          </a:p>
        </p:txBody>
      </p:sp>
      <p:sp>
        <p:nvSpPr>
          <p:cNvPr id="33" name="矩形 53"/>
          <p:cNvSpPr/>
          <p:nvPr/>
        </p:nvSpPr>
        <p:spPr>
          <a:xfrm>
            <a:off x="2940177" y="244537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a:solidFill>
                  <a:schemeClr val="tx1"/>
                </a:solidFill>
                <a:latin typeface="微软雅黑" pitchFamily="34" charset="-122"/>
                <a:ea typeface="微软雅黑" pitchFamily="34" charset="-122"/>
              </a:rPr>
              <a:t>消息路由</a:t>
            </a:r>
          </a:p>
        </p:txBody>
      </p:sp>
      <p:sp>
        <p:nvSpPr>
          <p:cNvPr id="34" name="矩形 54"/>
          <p:cNvSpPr/>
          <p:nvPr/>
        </p:nvSpPr>
        <p:spPr>
          <a:xfrm>
            <a:off x="2943653" y="278841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服务编排</a:t>
            </a:r>
            <a:endParaRPr lang="zh-CN" altLang="en-US" sz="1050" dirty="0">
              <a:solidFill>
                <a:schemeClr val="tx1"/>
              </a:solidFill>
              <a:latin typeface="微软雅黑" pitchFamily="34" charset="-122"/>
              <a:ea typeface="微软雅黑" pitchFamily="34" charset="-122"/>
            </a:endParaRPr>
          </a:p>
        </p:txBody>
      </p:sp>
      <p:sp>
        <p:nvSpPr>
          <p:cNvPr id="35" name="矩形 55"/>
          <p:cNvSpPr/>
          <p:nvPr/>
        </p:nvSpPr>
        <p:spPr>
          <a:xfrm>
            <a:off x="4855121" y="2436562"/>
            <a:ext cx="1853726" cy="666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wrap="none" lIns="91411" tIns="45706" rIns="91411" bIns="45706" anchor="ctr"/>
          <a:lstStyle/>
          <a:p>
            <a:pPr algn="ctr">
              <a:lnSpc>
                <a:spcPct val="90000"/>
              </a:lnSpc>
              <a:defRPr/>
            </a:pPr>
            <a:r>
              <a:rPr lang="zh-CN" altLang="en-US" sz="1200" dirty="0" smtClean="0">
                <a:solidFill>
                  <a:schemeClr val="tx1"/>
                </a:solidFill>
                <a:latin typeface="微软雅黑" pitchFamily="34" charset="-122"/>
                <a:ea typeface="微软雅黑" pitchFamily="34" charset="-122"/>
              </a:rPr>
              <a:t>消息机制</a:t>
            </a:r>
            <a:r>
              <a:rPr lang="en-US" altLang="zh-CN" sz="1200" dirty="0" smtClean="0">
                <a:solidFill>
                  <a:schemeClr val="tx1"/>
                </a:solidFill>
                <a:latin typeface="微软雅黑" pitchFamily="34" charset="-122"/>
                <a:ea typeface="微软雅黑" pitchFamily="34" charset="-122"/>
              </a:rPr>
              <a:t>(</a:t>
            </a:r>
            <a:r>
              <a:rPr lang="en-US" altLang="zh-CN" sz="1200" dirty="0">
                <a:solidFill>
                  <a:schemeClr val="tx1"/>
                </a:solidFill>
                <a:latin typeface="微软雅黑" pitchFamily="34" charset="-122"/>
                <a:ea typeface="微软雅黑" pitchFamily="34" charset="-122"/>
              </a:rPr>
              <a:t>MOM)</a:t>
            </a:r>
            <a:endParaRPr lang="zh-CN" altLang="en-US" sz="1200" dirty="0">
              <a:solidFill>
                <a:schemeClr val="tx1"/>
              </a:solidFill>
              <a:latin typeface="微软雅黑" pitchFamily="34" charset="-122"/>
              <a:ea typeface="微软雅黑" pitchFamily="34" charset="-122"/>
            </a:endParaRPr>
          </a:p>
        </p:txBody>
      </p:sp>
      <p:sp>
        <p:nvSpPr>
          <p:cNvPr id="36" name="矩形 56"/>
          <p:cNvSpPr/>
          <p:nvPr/>
        </p:nvSpPr>
        <p:spPr>
          <a:xfrm>
            <a:off x="3889049" y="278841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协议转换</a:t>
            </a:r>
            <a:endParaRPr lang="zh-CN" altLang="en-US" sz="1050" dirty="0">
              <a:solidFill>
                <a:schemeClr val="tx1"/>
              </a:solidFill>
              <a:latin typeface="微软雅黑" pitchFamily="34" charset="-122"/>
              <a:ea typeface="微软雅黑" pitchFamily="34" charset="-122"/>
            </a:endParaRPr>
          </a:p>
        </p:txBody>
      </p:sp>
      <p:sp>
        <p:nvSpPr>
          <p:cNvPr id="37" name="矩形 57"/>
          <p:cNvSpPr/>
          <p:nvPr/>
        </p:nvSpPr>
        <p:spPr>
          <a:xfrm>
            <a:off x="2923785" y="3138416"/>
            <a:ext cx="3780000" cy="756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1"/>
          <a:lstStyle/>
          <a:p>
            <a:pPr>
              <a:lnSpc>
                <a:spcPct val="90000"/>
              </a:lnSpc>
              <a:defRPr/>
            </a:pPr>
            <a:r>
              <a:rPr lang="zh-CN" altLang="en-US" sz="1200" dirty="0">
                <a:solidFill>
                  <a:schemeClr val="tx1"/>
                </a:solidFill>
                <a:latin typeface="微软雅黑" pitchFamily="34" charset="-122"/>
                <a:ea typeface="微软雅黑" pitchFamily="34" charset="-122"/>
              </a:rPr>
              <a:t>基础服务</a:t>
            </a:r>
          </a:p>
        </p:txBody>
      </p:sp>
      <p:sp>
        <p:nvSpPr>
          <p:cNvPr id="38" name="矩形 58"/>
          <p:cNvSpPr/>
          <p:nvPr/>
        </p:nvSpPr>
        <p:spPr>
          <a:xfrm>
            <a:off x="3186460"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资源分配</a:t>
            </a:r>
            <a:endParaRPr lang="zh-CN" altLang="en-US" sz="1100" dirty="0">
              <a:solidFill>
                <a:schemeClr val="tx1"/>
              </a:solidFill>
              <a:latin typeface="微软雅黑" pitchFamily="34" charset="-122"/>
              <a:ea typeface="微软雅黑" pitchFamily="34" charset="-122"/>
            </a:endParaRPr>
          </a:p>
        </p:txBody>
      </p:sp>
      <p:sp>
        <p:nvSpPr>
          <p:cNvPr id="39" name="矩形 59"/>
          <p:cNvSpPr/>
          <p:nvPr/>
        </p:nvSpPr>
        <p:spPr>
          <a:xfrm>
            <a:off x="3724331"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扩展机制</a:t>
            </a:r>
            <a:endParaRPr lang="zh-CN" altLang="en-US" sz="1100" dirty="0">
              <a:solidFill>
                <a:schemeClr val="tx1"/>
              </a:solidFill>
              <a:latin typeface="微软雅黑" pitchFamily="34" charset="-122"/>
              <a:ea typeface="微软雅黑" pitchFamily="34" charset="-122"/>
            </a:endParaRPr>
          </a:p>
        </p:txBody>
      </p:sp>
      <p:sp>
        <p:nvSpPr>
          <p:cNvPr id="40" name="矩形 60"/>
          <p:cNvSpPr/>
          <p:nvPr/>
        </p:nvSpPr>
        <p:spPr>
          <a:xfrm>
            <a:off x="4262202"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超时机制</a:t>
            </a:r>
            <a:endParaRPr lang="zh-CN" altLang="en-US" sz="1100" dirty="0">
              <a:solidFill>
                <a:schemeClr val="tx1"/>
              </a:solidFill>
              <a:latin typeface="微软雅黑" pitchFamily="34" charset="-122"/>
              <a:ea typeface="微软雅黑" pitchFamily="34" charset="-122"/>
            </a:endParaRPr>
          </a:p>
        </p:txBody>
      </p:sp>
      <p:sp>
        <p:nvSpPr>
          <p:cNvPr id="41" name="矩形 61"/>
          <p:cNvSpPr/>
          <p:nvPr/>
        </p:nvSpPr>
        <p:spPr>
          <a:xfrm>
            <a:off x="4800073"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重试机制</a:t>
            </a:r>
            <a:endParaRPr lang="zh-CN" altLang="en-US" sz="1100" dirty="0">
              <a:solidFill>
                <a:schemeClr val="tx1"/>
              </a:solidFill>
              <a:latin typeface="微软雅黑" pitchFamily="34" charset="-122"/>
              <a:ea typeface="微软雅黑" pitchFamily="34" charset="-122"/>
            </a:endParaRPr>
          </a:p>
        </p:txBody>
      </p:sp>
      <p:sp>
        <p:nvSpPr>
          <p:cNvPr id="42" name="矩形 62"/>
          <p:cNvSpPr/>
          <p:nvPr/>
        </p:nvSpPr>
        <p:spPr>
          <a:xfrm>
            <a:off x="5337944"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smtClean="0">
                <a:solidFill>
                  <a:schemeClr val="tx1"/>
                </a:solidFill>
                <a:latin typeface="微软雅黑" pitchFamily="34" charset="-122"/>
                <a:ea typeface="微软雅黑" pitchFamily="34" charset="-122"/>
              </a:rPr>
              <a:t>热加载</a:t>
            </a:r>
            <a:endParaRPr lang="zh-CN" altLang="en-US" sz="1100" dirty="0">
              <a:solidFill>
                <a:schemeClr val="tx1"/>
              </a:solidFill>
              <a:latin typeface="微软雅黑" pitchFamily="34" charset="-122"/>
              <a:ea typeface="微软雅黑" pitchFamily="34" charset="-122"/>
            </a:endParaRPr>
          </a:p>
        </p:txBody>
      </p:sp>
      <p:sp>
        <p:nvSpPr>
          <p:cNvPr id="43" name="矩形 63"/>
          <p:cNvSpPr/>
          <p:nvPr/>
        </p:nvSpPr>
        <p:spPr>
          <a:xfrm>
            <a:off x="5875815" y="3408270"/>
            <a:ext cx="504000" cy="432000"/>
          </a:xfrm>
          <a:prstGeom prst="rect">
            <a:avLst/>
          </a:prstGeom>
          <a:solidFill>
            <a:schemeClr val="accent1"/>
          </a:solidFill>
          <a:ln>
            <a:headEnd/>
            <a:tailEnd/>
          </a:ln>
        </p:spPr>
        <p:style>
          <a:lnRef idx="0">
            <a:schemeClr val="accent1"/>
          </a:lnRef>
          <a:fillRef idx="3">
            <a:schemeClr val="accent1"/>
          </a:fillRef>
          <a:effectRef idx="3">
            <a:schemeClr val="accent1"/>
          </a:effectRef>
          <a:fontRef idx="minor">
            <a:schemeClr val="lt1"/>
          </a:fontRef>
        </p:style>
        <p:txBody>
          <a:bodyPr lIns="91411" tIns="45706" rIns="91411" bIns="45706" anchor="ctr"/>
          <a:lstStyle/>
          <a:p>
            <a:pPr algn="ctr">
              <a:lnSpc>
                <a:spcPct val="90000"/>
              </a:lnSpc>
              <a:defRPr/>
            </a:pPr>
            <a:r>
              <a:rPr lang="zh-CN" altLang="en-US" sz="1100" dirty="0">
                <a:solidFill>
                  <a:schemeClr val="tx1"/>
                </a:solidFill>
                <a:latin typeface="微软雅黑" pitchFamily="34" charset="-122"/>
                <a:ea typeface="微软雅黑" pitchFamily="34" charset="-122"/>
              </a:rPr>
              <a:t>异常处理</a:t>
            </a:r>
          </a:p>
        </p:txBody>
      </p:sp>
      <p:sp>
        <p:nvSpPr>
          <p:cNvPr id="44" name="矩形 64"/>
          <p:cNvSpPr/>
          <p:nvPr/>
        </p:nvSpPr>
        <p:spPr>
          <a:xfrm>
            <a:off x="3885572" y="244537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消息转换</a:t>
            </a:r>
            <a:endParaRPr lang="zh-CN" altLang="en-US" sz="1050" dirty="0">
              <a:solidFill>
                <a:schemeClr val="tx1"/>
              </a:solidFill>
              <a:latin typeface="微软雅黑" pitchFamily="34" charset="-122"/>
              <a:ea typeface="微软雅黑" pitchFamily="34" charset="-122"/>
            </a:endParaRPr>
          </a:p>
        </p:txBody>
      </p:sp>
      <p:sp>
        <p:nvSpPr>
          <p:cNvPr id="45" name="矩形 65"/>
          <p:cNvSpPr/>
          <p:nvPr/>
        </p:nvSpPr>
        <p:spPr>
          <a:xfrm>
            <a:off x="768119" y="1566338"/>
            <a:ext cx="1990800" cy="1634708"/>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a:t>
            </a:r>
          </a:p>
          <a:p>
            <a:pPr algn="ctr">
              <a:lnSpc>
                <a:spcPct val="90000"/>
              </a:lnSpc>
              <a:defRPr/>
            </a:pPr>
            <a:r>
              <a:rPr lang="en-US" altLang="zh-CN" sz="1400" b="1" dirty="0" smtClean="0">
                <a:solidFill>
                  <a:schemeClr val="bg1"/>
                </a:solidFill>
                <a:latin typeface="微软雅黑" pitchFamily="34" charset="-122"/>
                <a:ea typeface="微软雅黑" pitchFamily="34" charset="-122"/>
              </a:rPr>
              <a:t>Studio</a:t>
            </a:r>
            <a:endParaRPr lang="en-US" altLang="zh-CN" sz="1400" b="1" dirty="0">
              <a:solidFill>
                <a:schemeClr val="bg1"/>
              </a:solidFill>
              <a:latin typeface="微软雅黑" pitchFamily="34" charset="-122"/>
              <a:ea typeface="微软雅黑" pitchFamily="34" charset="-122"/>
            </a:endParaRPr>
          </a:p>
        </p:txBody>
      </p:sp>
      <p:sp>
        <p:nvSpPr>
          <p:cNvPr id="46" name="矩形 66"/>
          <p:cNvSpPr/>
          <p:nvPr/>
        </p:nvSpPr>
        <p:spPr>
          <a:xfrm>
            <a:off x="1771303" y="202610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服务开发</a:t>
            </a:r>
            <a:endParaRPr lang="zh-CN" altLang="en-US" sz="1050" dirty="0">
              <a:solidFill>
                <a:schemeClr val="tx1"/>
              </a:solidFill>
              <a:latin typeface="微软雅黑" pitchFamily="34" charset="-122"/>
              <a:ea typeface="微软雅黑" pitchFamily="34" charset="-122"/>
            </a:endParaRPr>
          </a:p>
        </p:txBody>
      </p:sp>
      <p:sp>
        <p:nvSpPr>
          <p:cNvPr id="47" name="矩形 67"/>
          <p:cNvSpPr/>
          <p:nvPr/>
        </p:nvSpPr>
        <p:spPr>
          <a:xfrm>
            <a:off x="1771303" y="237523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服务调试</a:t>
            </a:r>
            <a:endParaRPr lang="zh-CN" altLang="en-US" sz="1050" dirty="0">
              <a:solidFill>
                <a:schemeClr val="tx1"/>
              </a:solidFill>
              <a:latin typeface="微软雅黑" pitchFamily="34" charset="-122"/>
              <a:ea typeface="微软雅黑" pitchFamily="34" charset="-122"/>
            </a:endParaRPr>
          </a:p>
        </p:txBody>
      </p:sp>
      <p:sp>
        <p:nvSpPr>
          <p:cNvPr id="48" name="矩形 68"/>
          <p:cNvSpPr/>
          <p:nvPr/>
        </p:nvSpPr>
        <p:spPr>
          <a:xfrm>
            <a:off x="1771303" y="271021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消息转换</a:t>
            </a:r>
            <a:endParaRPr lang="zh-CN" altLang="en-US" sz="1050" dirty="0">
              <a:solidFill>
                <a:schemeClr val="tx1"/>
              </a:solidFill>
              <a:latin typeface="微软雅黑" pitchFamily="34" charset="-122"/>
              <a:ea typeface="微软雅黑" pitchFamily="34" charset="-122"/>
            </a:endParaRPr>
          </a:p>
        </p:txBody>
      </p:sp>
      <p:sp>
        <p:nvSpPr>
          <p:cNvPr id="49" name="矩形 69"/>
          <p:cNvSpPr/>
          <p:nvPr/>
        </p:nvSpPr>
        <p:spPr>
          <a:xfrm>
            <a:off x="830749" y="271021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服务编排</a:t>
            </a:r>
            <a:endParaRPr lang="zh-CN" altLang="en-US" sz="1050" dirty="0">
              <a:solidFill>
                <a:schemeClr val="tx1"/>
              </a:solidFill>
              <a:latin typeface="微软雅黑" pitchFamily="34" charset="-122"/>
              <a:ea typeface="微软雅黑" pitchFamily="34" charset="-122"/>
            </a:endParaRPr>
          </a:p>
        </p:txBody>
      </p:sp>
      <p:sp>
        <p:nvSpPr>
          <p:cNvPr id="50" name="矩形 70"/>
          <p:cNvSpPr/>
          <p:nvPr/>
        </p:nvSpPr>
        <p:spPr>
          <a:xfrm>
            <a:off x="830749" y="202610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消息增强</a:t>
            </a:r>
            <a:endParaRPr lang="zh-CN" altLang="en-US" sz="1050" dirty="0">
              <a:solidFill>
                <a:schemeClr val="tx1"/>
              </a:solidFill>
              <a:latin typeface="微软雅黑" pitchFamily="34" charset="-122"/>
              <a:ea typeface="微软雅黑" pitchFamily="34" charset="-122"/>
            </a:endParaRPr>
          </a:p>
        </p:txBody>
      </p:sp>
      <p:sp>
        <p:nvSpPr>
          <p:cNvPr id="51" name="矩形 71"/>
          <p:cNvSpPr/>
          <p:nvPr/>
        </p:nvSpPr>
        <p:spPr>
          <a:xfrm>
            <a:off x="2791941" y="4283446"/>
            <a:ext cx="4022174" cy="360000"/>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 anchorCtr="1"/>
          <a:lstStyle/>
          <a:p>
            <a:pPr algn="ctr">
              <a:lnSpc>
                <a:spcPct val="90000"/>
              </a:lnSpc>
              <a:defRPr/>
            </a:pPr>
            <a:r>
              <a:rPr lang="en-US" altLang="zh-CN" sz="1600" b="1" dirty="0" smtClean="0">
                <a:solidFill>
                  <a:schemeClr val="bg1"/>
                </a:solidFill>
                <a:latin typeface="微软雅黑" pitchFamily="34" charset="-122"/>
                <a:ea typeface="微软雅黑" pitchFamily="34" charset="-122"/>
              </a:rPr>
              <a:t>JVM</a:t>
            </a:r>
            <a:endParaRPr lang="en-US" altLang="zh-CN" sz="1600" b="1" dirty="0">
              <a:solidFill>
                <a:schemeClr val="bg1"/>
              </a:solidFill>
              <a:latin typeface="微软雅黑" pitchFamily="34" charset="-122"/>
              <a:ea typeface="微软雅黑" pitchFamily="34" charset="-122"/>
            </a:endParaRPr>
          </a:p>
        </p:txBody>
      </p:sp>
      <p:sp>
        <p:nvSpPr>
          <p:cNvPr id="52" name="矩形 72"/>
          <p:cNvSpPr/>
          <p:nvPr/>
        </p:nvSpPr>
        <p:spPr>
          <a:xfrm>
            <a:off x="6836915" y="1557972"/>
            <a:ext cx="1991172" cy="1573306"/>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squar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Console</a:t>
            </a:r>
            <a:endParaRPr lang="en-US" altLang="zh-CN" sz="1400" b="1" dirty="0">
              <a:solidFill>
                <a:schemeClr val="bg1"/>
              </a:solidFill>
              <a:latin typeface="微软雅黑" pitchFamily="34" charset="-122"/>
              <a:ea typeface="微软雅黑" pitchFamily="34" charset="-122"/>
            </a:endParaRPr>
          </a:p>
        </p:txBody>
      </p:sp>
      <p:sp>
        <p:nvSpPr>
          <p:cNvPr id="53" name="矩形 73"/>
          <p:cNvSpPr/>
          <p:nvPr/>
        </p:nvSpPr>
        <p:spPr>
          <a:xfrm>
            <a:off x="6868197" y="375429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服务监控</a:t>
            </a:r>
            <a:endParaRPr lang="en-US" altLang="zh-CN" sz="1050" dirty="0" smtClean="0">
              <a:solidFill>
                <a:schemeClr val="tx1"/>
              </a:solidFill>
              <a:latin typeface="微软雅黑" pitchFamily="34" charset="-122"/>
              <a:ea typeface="微软雅黑" pitchFamily="34" charset="-122"/>
            </a:endParaRPr>
          </a:p>
        </p:txBody>
      </p:sp>
      <p:sp>
        <p:nvSpPr>
          <p:cNvPr id="54" name="矩形 74"/>
          <p:cNvSpPr/>
          <p:nvPr/>
        </p:nvSpPr>
        <p:spPr>
          <a:xfrm>
            <a:off x="6868197" y="413624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消息监控</a:t>
            </a:r>
            <a:endParaRPr lang="en-US" altLang="zh-CN" sz="1050" dirty="0" smtClean="0">
              <a:solidFill>
                <a:schemeClr val="tx1"/>
              </a:solidFill>
              <a:latin typeface="微软雅黑" pitchFamily="34" charset="-122"/>
              <a:ea typeface="微软雅黑" pitchFamily="34" charset="-122"/>
            </a:endParaRPr>
          </a:p>
        </p:txBody>
      </p:sp>
      <p:sp>
        <p:nvSpPr>
          <p:cNvPr id="55" name="矩形 75"/>
          <p:cNvSpPr/>
          <p:nvPr/>
        </p:nvSpPr>
        <p:spPr>
          <a:xfrm>
            <a:off x="7845027" y="3754298"/>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流程监控</a:t>
            </a:r>
            <a:endParaRPr lang="en-US" altLang="zh-CN" sz="1050" dirty="0" smtClean="0">
              <a:solidFill>
                <a:schemeClr val="tx1"/>
              </a:solidFill>
              <a:latin typeface="微软雅黑" pitchFamily="34" charset="-122"/>
              <a:ea typeface="微软雅黑" pitchFamily="34" charset="-122"/>
            </a:endParaRPr>
          </a:p>
        </p:txBody>
      </p:sp>
      <p:sp>
        <p:nvSpPr>
          <p:cNvPr id="56" name="矩形 78"/>
          <p:cNvSpPr/>
          <p:nvPr/>
        </p:nvSpPr>
        <p:spPr>
          <a:xfrm>
            <a:off x="7845027" y="413624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日志分析</a:t>
            </a:r>
            <a:endParaRPr lang="en-US" altLang="zh-CN" sz="1050" dirty="0" smtClean="0">
              <a:solidFill>
                <a:schemeClr val="tx1"/>
              </a:solidFill>
              <a:latin typeface="微软雅黑" pitchFamily="34" charset="-122"/>
              <a:ea typeface="微软雅黑" pitchFamily="34" charset="-122"/>
            </a:endParaRPr>
          </a:p>
        </p:txBody>
      </p:sp>
      <p:sp>
        <p:nvSpPr>
          <p:cNvPr id="57" name="矩形 80"/>
          <p:cNvSpPr/>
          <p:nvPr/>
        </p:nvSpPr>
        <p:spPr>
          <a:xfrm>
            <a:off x="6876029" y="226017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系统配置</a:t>
            </a:r>
            <a:endParaRPr lang="en-US" altLang="zh-CN" sz="1050" dirty="0" smtClean="0">
              <a:solidFill>
                <a:schemeClr val="tx1"/>
              </a:solidFill>
              <a:latin typeface="微软雅黑" pitchFamily="34" charset="-122"/>
              <a:ea typeface="微软雅黑" pitchFamily="34" charset="-122"/>
            </a:endParaRPr>
          </a:p>
        </p:txBody>
      </p:sp>
      <p:sp>
        <p:nvSpPr>
          <p:cNvPr id="58" name="矩形 90"/>
          <p:cNvSpPr/>
          <p:nvPr/>
        </p:nvSpPr>
        <p:spPr>
          <a:xfrm>
            <a:off x="830749" y="237523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消息路由</a:t>
            </a:r>
            <a:endParaRPr lang="zh-CN" altLang="en-US" sz="1050" dirty="0">
              <a:solidFill>
                <a:schemeClr val="tx1"/>
              </a:solidFill>
              <a:latin typeface="微软雅黑" pitchFamily="34" charset="-122"/>
              <a:ea typeface="微软雅黑" pitchFamily="34" charset="-122"/>
            </a:endParaRPr>
          </a:p>
        </p:txBody>
      </p:sp>
      <p:sp>
        <p:nvSpPr>
          <p:cNvPr id="59" name="矩形 93"/>
          <p:cNvSpPr/>
          <p:nvPr/>
        </p:nvSpPr>
        <p:spPr>
          <a:xfrm>
            <a:off x="768119" y="3234906"/>
            <a:ext cx="1990800" cy="1404000"/>
          </a:xfrm>
          <a:prstGeom prst="rect">
            <a:avLst/>
          </a:prstGeom>
          <a:solidFill>
            <a:srgbClr val="3333FF"/>
          </a:solidFill>
          <a:ln>
            <a:headEnd/>
            <a:tailEnd/>
          </a:ln>
        </p:spPr>
        <p:style>
          <a:lnRef idx="0">
            <a:schemeClr val="accent5"/>
          </a:lnRef>
          <a:fillRef idx="3">
            <a:schemeClr val="accent5"/>
          </a:fillRef>
          <a:effectRef idx="3">
            <a:schemeClr val="accent5"/>
          </a:effectRef>
          <a:fontRef idx="minor">
            <a:schemeClr val="lt1"/>
          </a:fontRef>
        </p:style>
        <p:txBody>
          <a:bodyPr wrap="none" lIns="91411" tIns="45706" rIns="91411" bIns="45706" anchorCtr="1"/>
          <a:lstStyle/>
          <a:p>
            <a:pPr algn="ctr">
              <a:lnSpc>
                <a:spcPct val="90000"/>
              </a:lnSpc>
              <a:defRPr/>
            </a:pPr>
            <a:r>
              <a:rPr lang="en-US" altLang="zh-CN" sz="1400" b="1" dirty="0">
                <a:solidFill>
                  <a:schemeClr val="bg1"/>
                </a:solidFill>
                <a:latin typeface="微软雅黑" pitchFamily="34" charset="-122"/>
                <a:ea typeface="微软雅黑" pitchFamily="34" charset="-122"/>
              </a:rPr>
              <a:t>Primeton</a:t>
            </a:r>
            <a:r>
              <a:rPr lang="zh-CN" altLang="en-US" sz="1400" b="1" dirty="0">
                <a:solidFill>
                  <a:schemeClr val="bg1"/>
                </a:solidFill>
                <a:latin typeface="微软雅黑" pitchFamily="34" charset="-122"/>
                <a:ea typeface="微软雅黑" pitchFamily="34" charset="-122"/>
              </a:rPr>
              <a:t> </a:t>
            </a:r>
            <a:r>
              <a:rPr lang="en-US" altLang="zh-CN" sz="1400" b="1" dirty="0" smtClean="0">
                <a:solidFill>
                  <a:schemeClr val="bg1"/>
                </a:solidFill>
                <a:latin typeface="微软雅黑" pitchFamily="34" charset="-122"/>
                <a:ea typeface="微软雅黑" pitchFamily="34" charset="-122"/>
              </a:rPr>
              <a:t>ESB Service </a:t>
            </a:r>
          </a:p>
          <a:p>
            <a:pPr algn="ctr">
              <a:lnSpc>
                <a:spcPct val="90000"/>
              </a:lnSpc>
              <a:defRPr/>
            </a:pPr>
            <a:r>
              <a:rPr lang="en-US" altLang="zh-CN" sz="1200" b="1" dirty="0" smtClean="0">
                <a:solidFill>
                  <a:schemeClr val="bg1"/>
                </a:solidFill>
                <a:latin typeface="微软雅黑" pitchFamily="34" charset="-122"/>
                <a:ea typeface="微软雅黑" pitchFamily="34" charset="-122"/>
              </a:rPr>
              <a:t>Registry and Repository</a:t>
            </a:r>
            <a:endParaRPr lang="en-US" altLang="zh-CN" sz="1200" b="1" dirty="0">
              <a:solidFill>
                <a:schemeClr val="bg1"/>
              </a:solidFill>
              <a:latin typeface="微软雅黑" pitchFamily="34" charset="-122"/>
              <a:ea typeface="微软雅黑" pitchFamily="34" charset="-122"/>
            </a:endParaRPr>
          </a:p>
        </p:txBody>
      </p:sp>
      <p:sp>
        <p:nvSpPr>
          <p:cNvPr id="60" name="矩形 96"/>
          <p:cNvSpPr/>
          <p:nvPr/>
        </p:nvSpPr>
        <p:spPr>
          <a:xfrm>
            <a:off x="1766235" y="414289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en-US" altLang="zh-CN" sz="1050" dirty="0" smtClean="0">
                <a:solidFill>
                  <a:schemeClr val="tx1"/>
                </a:solidFill>
                <a:latin typeface="微软雅黑" pitchFamily="34" charset="-122"/>
                <a:ea typeface="微软雅黑" pitchFamily="34" charset="-122"/>
              </a:rPr>
              <a:t>SLA</a:t>
            </a:r>
            <a:r>
              <a:rPr lang="zh-CN" altLang="en-US" sz="1050" dirty="0" smtClean="0">
                <a:solidFill>
                  <a:schemeClr val="tx1"/>
                </a:solidFill>
                <a:latin typeface="微软雅黑" pitchFamily="34" charset="-122"/>
                <a:ea typeface="微软雅黑" pitchFamily="34" charset="-122"/>
              </a:rPr>
              <a:t>管理</a:t>
            </a:r>
            <a:endParaRPr lang="zh-CN" altLang="en-US" sz="1050" dirty="0">
              <a:solidFill>
                <a:schemeClr val="tx1"/>
              </a:solidFill>
              <a:latin typeface="微软雅黑" pitchFamily="34" charset="-122"/>
              <a:ea typeface="微软雅黑" pitchFamily="34" charset="-122"/>
            </a:endParaRPr>
          </a:p>
        </p:txBody>
      </p:sp>
      <p:sp>
        <p:nvSpPr>
          <p:cNvPr id="61" name="矩形 99"/>
          <p:cNvSpPr/>
          <p:nvPr/>
        </p:nvSpPr>
        <p:spPr>
          <a:xfrm>
            <a:off x="806011" y="4144910"/>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元数据管理</a:t>
            </a:r>
            <a:endParaRPr lang="zh-CN" altLang="en-US" sz="1050" dirty="0">
              <a:solidFill>
                <a:schemeClr val="tx1"/>
              </a:solidFill>
              <a:latin typeface="微软雅黑" pitchFamily="34" charset="-122"/>
              <a:ea typeface="微软雅黑" pitchFamily="34" charset="-122"/>
            </a:endParaRPr>
          </a:p>
        </p:txBody>
      </p:sp>
      <p:sp>
        <p:nvSpPr>
          <p:cNvPr id="62" name="矩形 41"/>
          <p:cNvSpPr/>
          <p:nvPr/>
        </p:nvSpPr>
        <p:spPr>
          <a:xfrm>
            <a:off x="1766235" y="376883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服务注册</a:t>
            </a:r>
            <a:endParaRPr lang="zh-CN" altLang="en-US" sz="1050" dirty="0">
              <a:solidFill>
                <a:schemeClr val="tx1"/>
              </a:solidFill>
              <a:latin typeface="微软雅黑" pitchFamily="34" charset="-122"/>
              <a:ea typeface="微软雅黑" pitchFamily="34" charset="-122"/>
            </a:endParaRPr>
          </a:p>
        </p:txBody>
      </p:sp>
      <p:sp>
        <p:nvSpPr>
          <p:cNvPr id="63" name="矩形 42"/>
          <p:cNvSpPr/>
          <p:nvPr/>
        </p:nvSpPr>
        <p:spPr>
          <a:xfrm>
            <a:off x="806011" y="3768832"/>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服务查找</a:t>
            </a:r>
            <a:endParaRPr lang="zh-CN" altLang="en-US" sz="1050" dirty="0">
              <a:solidFill>
                <a:schemeClr val="tx1"/>
              </a:solidFill>
              <a:latin typeface="微软雅黑" pitchFamily="34" charset="-122"/>
              <a:ea typeface="微软雅黑" pitchFamily="34" charset="-122"/>
            </a:endParaRPr>
          </a:p>
        </p:txBody>
      </p:sp>
      <p:sp>
        <p:nvSpPr>
          <p:cNvPr id="64" name="矩形 43"/>
          <p:cNvSpPr/>
          <p:nvPr/>
        </p:nvSpPr>
        <p:spPr>
          <a:xfrm>
            <a:off x="2923785" y="3911708"/>
            <a:ext cx="3780000" cy="285752"/>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1"/>
          <a:lstStyle/>
          <a:p>
            <a:pPr>
              <a:lnSpc>
                <a:spcPct val="90000"/>
              </a:lnSpc>
              <a:defRPr/>
            </a:pPr>
            <a:r>
              <a:rPr lang="en-US" altLang="zh-CN" sz="1200" dirty="0" smtClean="0">
                <a:solidFill>
                  <a:schemeClr val="tx1"/>
                </a:solidFill>
                <a:latin typeface="微软雅黑" pitchFamily="34" charset="-122"/>
                <a:ea typeface="微软雅黑" pitchFamily="34" charset="-122"/>
              </a:rPr>
              <a:t>SEDA</a:t>
            </a:r>
            <a:r>
              <a:rPr lang="zh-CN" altLang="en-US" sz="1200" dirty="0" smtClean="0">
                <a:solidFill>
                  <a:schemeClr val="tx1"/>
                </a:solidFill>
                <a:latin typeface="微软雅黑" pitchFamily="34" charset="-122"/>
                <a:ea typeface="微软雅黑" pitchFamily="34" charset="-122"/>
              </a:rPr>
              <a:t>基础框架</a:t>
            </a:r>
            <a:endParaRPr lang="zh-CN" altLang="en-US" sz="1200" dirty="0">
              <a:solidFill>
                <a:schemeClr val="tx1"/>
              </a:solidFill>
              <a:latin typeface="微软雅黑" pitchFamily="34" charset="-122"/>
              <a:ea typeface="微软雅黑" pitchFamily="34" charset="-122"/>
            </a:endParaRPr>
          </a:p>
        </p:txBody>
      </p:sp>
      <p:sp>
        <p:nvSpPr>
          <p:cNvPr id="65" name="矩形 44"/>
          <p:cNvSpPr/>
          <p:nvPr/>
        </p:nvSpPr>
        <p:spPr>
          <a:xfrm>
            <a:off x="6876029" y="261364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服务器管理</a:t>
            </a:r>
            <a:endParaRPr lang="en-US" altLang="zh-CN" sz="1050" dirty="0" smtClean="0">
              <a:solidFill>
                <a:schemeClr val="tx1"/>
              </a:solidFill>
              <a:latin typeface="微软雅黑" pitchFamily="34" charset="-122"/>
              <a:ea typeface="微软雅黑" pitchFamily="34" charset="-122"/>
            </a:endParaRPr>
          </a:p>
        </p:txBody>
      </p:sp>
      <p:sp>
        <p:nvSpPr>
          <p:cNvPr id="66" name="矩形 45"/>
          <p:cNvSpPr/>
          <p:nvPr/>
        </p:nvSpPr>
        <p:spPr>
          <a:xfrm>
            <a:off x="7849017" y="2613646"/>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集群管理</a:t>
            </a:r>
            <a:endParaRPr lang="en-US" altLang="zh-CN" sz="1050" dirty="0" smtClean="0">
              <a:solidFill>
                <a:schemeClr val="tx1"/>
              </a:solidFill>
              <a:latin typeface="微软雅黑" pitchFamily="34" charset="-122"/>
              <a:ea typeface="微软雅黑" pitchFamily="34" charset="-122"/>
            </a:endParaRPr>
          </a:p>
        </p:txBody>
      </p:sp>
      <p:sp>
        <p:nvSpPr>
          <p:cNvPr id="67" name="矩形 48"/>
          <p:cNvSpPr/>
          <p:nvPr/>
        </p:nvSpPr>
        <p:spPr>
          <a:xfrm>
            <a:off x="7840481" y="2260174"/>
            <a:ext cx="936000" cy="324000"/>
          </a:xfrm>
          <a:prstGeom prst="rect">
            <a:avLst/>
          </a:prstGeom>
          <a:solidFill>
            <a:schemeClr val="accent1"/>
          </a:solidFill>
          <a:ln>
            <a:headEnd/>
            <a:tailEnd/>
          </a:ln>
        </p:spPr>
        <p:style>
          <a:lnRef idx="0">
            <a:schemeClr val="accent5"/>
          </a:lnRef>
          <a:fillRef idx="3">
            <a:schemeClr val="accent5"/>
          </a:fillRef>
          <a:effectRef idx="3">
            <a:schemeClr val="accent5"/>
          </a:effectRef>
          <a:fontRef idx="minor">
            <a:schemeClr val="lt1"/>
          </a:fontRef>
        </p:style>
        <p:txBody>
          <a:bodyPr lIns="91411" tIns="45706" rIns="91411" bIns="45706" anchor="ctr" anchorCtr="1"/>
          <a:lstStyle/>
          <a:p>
            <a:pPr algn="ctr">
              <a:lnSpc>
                <a:spcPct val="90000"/>
              </a:lnSpc>
              <a:defRPr/>
            </a:pPr>
            <a:r>
              <a:rPr lang="zh-CN" altLang="en-US" sz="1050" dirty="0" smtClean="0">
                <a:solidFill>
                  <a:schemeClr val="tx1"/>
                </a:solidFill>
                <a:latin typeface="微软雅黑" pitchFamily="34" charset="-122"/>
                <a:ea typeface="微软雅黑" pitchFamily="34" charset="-122"/>
              </a:rPr>
              <a:t>部署管理</a:t>
            </a:r>
            <a:endParaRPr lang="en-US" altLang="zh-CN" sz="1050"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18689318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thank"/>
          <p:cNvPicPr>
            <a:picLocks noChangeAspect="1" noChangeArrowheads="1"/>
          </p:cNvPicPr>
          <p:nvPr/>
        </p:nvPicPr>
        <p:blipFill>
          <a:blip r:embed="rId3" cstate="print"/>
          <a:srcRect/>
          <a:stretch>
            <a:fillRect/>
          </a:stretch>
        </p:blipFill>
        <p:spPr bwMode="auto">
          <a:xfrm>
            <a:off x="0" y="0"/>
            <a:ext cx="9721850" cy="6858000"/>
          </a:xfrm>
          <a:prstGeom prst="rect">
            <a:avLst/>
          </a:prstGeom>
          <a:noFill/>
        </p:spPr>
      </p:pic>
      <p:sp>
        <p:nvSpPr>
          <p:cNvPr id="21518" name="Rectangle 14"/>
          <p:cNvSpPr>
            <a:spLocks noChangeArrowheads="1"/>
          </p:cNvSpPr>
          <p:nvPr/>
        </p:nvSpPr>
        <p:spPr bwMode="auto">
          <a:xfrm>
            <a:off x="4860936" y="6381771"/>
            <a:ext cx="4737715" cy="377825"/>
          </a:xfrm>
          <a:prstGeom prst="rect">
            <a:avLst/>
          </a:prstGeom>
          <a:noFill/>
          <a:ln w="9525">
            <a:noFill/>
            <a:miter lim="800000"/>
            <a:headEnd/>
            <a:tailEnd/>
          </a:ln>
          <a:effectLst/>
        </p:spPr>
        <p:txBody>
          <a:bodyPr/>
          <a:lstStyle/>
          <a:p>
            <a:pPr marL="342900" indent="-342900" algn="r">
              <a:spcBef>
                <a:spcPct val="20000"/>
              </a:spcBef>
            </a:pPr>
            <a:r>
              <a:rPr lang="en-US" altLang="zh-CN" sz="1400" baseline="0">
                <a:solidFill>
                  <a:srgbClr val="B2B2B2"/>
                </a:solidFill>
                <a:ea typeface="微软雅黑" pitchFamily="34" charset="-122"/>
                <a:cs typeface="宋体" charset="-122"/>
              </a:rPr>
              <a:t>www.primeton.com</a:t>
            </a:r>
          </a:p>
        </p:txBody>
      </p:sp>
      <p:pic>
        <p:nvPicPr>
          <p:cNvPr id="21519" name="Picture 15" descr="logo"/>
          <p:cNvPicPr>
            <a:picLocks noChangeAspect="1" noChangeArrowheads="1"/>
          </p:cNvPicPr>
          <p:nvPr/>
        </p:nvPicPr>
        <p:blipFill>
          <a:blip r:embed="rId4" cstate="print"/>
          <a:srcRect/>
          <a:stretch>
            <a:fillRect/>
          </a:stretch>
        </p:blipFill>
        <p:spPr bwMode="auto">
          <a:xfrm>
            <a:off x="567116" y="1981200"/>
            <a:ext cx="2602620" cy="293688"/>
          </a:xfrm>
          <a:prstGeom prst="rect">
            <a:avLst/>
          </a:prstGeom>
          <a:noFill/>
        </p:spPr>
      </p:pic>
      <p:sp>
        <p:nvSpPr>
          <p:cNvPr id="21520" name="Text Box 16"/>
          <p:cNvSpPr txBox="1">
            <a:spLocks noChangeArrowheads="1"/>
          </p:cNvSpPr>
          <p:nvPr/>
        </p:nvSpPr>
        <p:spPr bwMode="auto">
          <a:xfrm>
            <a:off x="486092" y="2743208"/>
            <a:ext cx="4212802" cy="2400657"/>
          </a:xfrm>
          <a:prstGeom prst="rect">
            <a:avLst/>
          </a:prstGeom>
          <a:noFill/>
          <a:ln w="9525">
            <a:noFill/>
            <a:miter lim="800000"/>
            <a:headEnd/>
            <a:tailEnd/>
          </a:ln>
          <a:effectLst/>
        </p:spPr>
        <p:txBody>
          <a:bodyPr wrap="square">
            <a:spAutoFit/>
          </a:bodyPr>
          <a:lstStyle/>
          <a:p>
            <a:pPr algn="l"/>
            <a:r>
              <a:rPr lang="en-US" altLang="zh-CN" sz="2800" dirty="0" smtClean="0">
                <a:latin typeface="微软雅黑" pitchFamily="34" charset="-122"/>
                <a:ea typeface="微软雅黑" pitchFamily="34" charset="-122"/>
              </a:rPr>
              <a:t>400-120-8005</a:t>
            </a:r>
          </a:p>
          <a:p>
            <a:pPr algn="l"/>
            <a:endParaRPr lang="en-US" altLang="zh-CN" sz="11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新浪微博：</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普元软件</a:t>
            </a:r>
            <a:endParaRPr lang="en-US" altLang="zh-CN" sz="1400" dirty="0" smtClean="0">
              <a:latin typeface="微软雅黑" pitchFamily="34" charset="-122"/>
              <a:ea typeface="微软雅黑" pitchFamily="34" charset="-122"/>
            </a:endParaRPr>
          </a:p>
          <a:p>
            <a:pPr algn="l"/>
            <a:r>
              <a:rPr lang="en-US" altLang="zh-CN" sz="1400" dirty="0" smtClean="0">
                <a:latin typeface="微软雅黑" pitchFamily="34" charset="-122"/>
                <a:ea typeface="微软雅黑" pitchFamily="34" charset="-122"/>
              </a:rPr>
              <a:t>weibo.com/</a:t>
            </a:r>
            <a:r>
              <a:rPr lang="en-US" altLang="zh-CN" sz="1400" dirty="0" err="1" smtClean="0">
                <a:latin typeface="微软雅黑" pitchFamily="34" charset="-122"/>
                <a:ea typeface="微软雅黑" pitchFamily="34" charset="-122"/>
              </a:rPr>
              <a:t>primetonsoftware</a:t>
            </a:r>
            <a:endParaRPr lang="en-US" altLang="zh-CN" sz="1400" dirty="0" smtClean="0">
              <a:latin typeface="微软雅黑" pitchFamily="34" charset="-122"/>
              <a:ea typeface="微软雅黑" pitchFamily="34" charset="-122"/>
            </a:endParaRPr>
          </a:p>
          <a:p>
            <a:pPr algn="l"/>
            <a:endParaRPr lang="en-US" altLang="zh-CN" sz="14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产品服务在线社区：</a:t>
            </a:r>
            <a:r>
              <a:rPr lang="en-US" altLang="zh-CN" sz="1400" dirty="0" smtClean="0">
                <a:latin typeface="微软雅黑" pitchFamily="34" charset="-122"/>
                <a:ea typeface="微软雅黑" pitchFamily="34" charset="-122"/>
              </a:rPr>
              <a:t>gocom.cc</a:t>
            </a: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r>
              <a:rPr lang="zh-CN" altLang="en-US" sz="1100" dirty="0" smtClean="0">
                <a:latin typeface="微软雅黑" pitchFamily="34" charset="-122"/>
                <a:ea typeface="微软雅黑" pitchFamily="34" charset="-122"/>
              </a:rPr>
              <a:t>北京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上海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广州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深圳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长沙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西安</a:t>
            </a:r>
            <a:endParaRPr lang="en-US" altLang="zh-CN" sz="1100" b="0" dirty="0">
              <a:latin typeface="微软雅黑" pitchFamily="34" charset="-122"/>
              <a:ea typeface="微软雅黑" pitchFamily="34" charset="-122"/>
            </a:endParaRPr>
          </a:p>
        </p:txBody>
      </p:sp>
      <p:sp>
        <p:nvSpPr>
          <p:cNvPr id="7" name="Rectangle 2"/>
          <p:cNvSpPr txBox="1">
            <a:spLocks noChangeArrowheads="1"/>
          </p:cNvSpPr>
          <p:nvPr/>
        </p:nvSpPr>
        <p:spPr bwMode="auto">
          <a:xfrm>
            <a:off x="0" y="152400"/>
            <a:ext cx="4191000" cy="172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0" cap="none" spc="0" normalizeH="0" baseline="0" noProof="0" dirty="0" smtClean="0">
                <a:ln>
                  <a:noFill/>
                </a:ln>
                <a:solidFill>
                  <a:srgbClr val="FF6600"/>
                </a:solidFill>
                <a:effectLst/>
                <a:uLnTx/>
                <a:uFillTx/>
                <a:latin typeface="+mj-lt"/>
                <a:ea typeface="+mj-ea"/>
                <a:cs typeface="+mj-cs"/>
              </a:rPr>
              <a:t>Q&amp;A</a:t>
            </a:r>
            <a:endParaRPr kumimoji="0" lang="en-US" altLang="zh-CN" sz="6000" b="1" i="0" u="none" strike="noStrike" kern="0" cap="none" spc="0" normalizeH="0" baseline="0" noProof="0" dirty="0">
              <a:ln>
                <a:noFill/>
              </a:ln>
              <a:solidFill>
                <a:srgbClr val="FF66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2.jpg"/>
          <p:cNvPicPr>
            <a:picLocks noChangeAspect="1"/>
          </p:cNvPicPr>
          <p:nvPr/>
        </p:nvPicPr>
        <p:blipFill>
          <a:blip r:embed="rId3" cstate="print"/>
          <a:stretch>
            <a:fillRect/>
          </a:stretch>
        </p:blipFill>
        <p:spPr>
          <a:xfrm>
            <a:off x="746125" y="1295400"/>
            <a:ext cx="1397000" cy="1047750"/>
          </a:xfrm>
          <a:prstGeom prst="rect">
            <a:avLst/>
          </a:prstGeom>
        </p:spPr>
      </p:pic>
      <p:pic>
        <p:nvPicPr>
          <p:cNvPr id="5" name="图片 4" descr="003.jpg"/>
          <p:cNvPicPr>
            <a:picLocks noChangeAspect="1"/>
          </p:cNvPicPr>
          <p:nvPr/>
        </p:nvPicPr>
        <p:blipFill>
          <a:blip r:embed="rId4" cstate="print"/>
          <a:stretch>
            <a:fillRect/>
          </a:stretch>
        </p:blipFill>
        <p:spPr>
          <a:xfrm>
            <a:off x="2498727" y="1295400"/>
            <a:ext cx="1397000" cy="1047750"/>
          </a:xfrm>
          <a:prstGeom prst="rect">
            <a:avLst/>
          </a:prstGeom>
        </p:spPr>
      </p:pic>
      <p:pic>
        <p:nvPicPr>
          <p:cNvPr id="6" name="图片 5" descr="005.jpg"/>
          <p:cNvPicPr>
            <a:picLocks noChangeAspect="1"/>
          </p:cNvPicPr>
          <p:nvPr/>
        </p:nvPicPr>
        <p:blipFill>
          <a:blip r:embed="rId5" cstate="print"/>
          <a:stretch>
            <a:fillRect/>
          </a:stretch>
        </p:blipFill>
        <p:spPr>
          <a:xfrm>
            <a:off x="4251325" y="1295400"/>
            <a:ext cx="1397000" cy="1047750"/>
          </a:xfrm>
          <a:prstGeom prst="rect">
            <a:avLst/>
          </a:prstGeom>
        </p:spPr>
      </p:pic>
      <p:pic>
        <p:nvPicPr>
          <p:cNvPr id="7" name="图片 6" descr="006.jpg"/>
          <p:cNvPicPr>
            <a:picLocks noChangeAspect="1"/>
          </p:cNvPicPr>
          <p:nvPr/>
        </p:nvPicPr>
        <p:blipFill>
          <a:blip r:embed="rId6" cstate="print"/>
          <a:stretch>
            <a:fillRect/>
          </a:stretch>
        </p:blipFill>
        <p:spPr>
          <a:xfrm>
            <a:off x="7680325" y="1295400"/>
            <a:ext cx="1397000" cy="1047750"/>
          </a:xfrm>
          <a:prstGeom prst="rect">
            <a:avLst/>
          </a:prstGeom>
        </p:spPr>
      </p:pic>
      <p:sp>
        <p:nvSpPr>
          <p:cNvPr id="8" name="TextBox 7"/>
          <p:cNvSpPr txBox="1"/>
          <p:nvPr/>
        </p:nvSpPr>
        <p:spPr>
          <a:xfrm>
            <a:off x="1050929" y="2438400"/>
            <a:ext cx="595035"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金融</a:t>
            </a:r>
          </a:p>
        </p:txBody>
      </p:sp>
      <p:sp>
        <p:nvSpPr>
          <p:cNvPr id="9" name="TextBox 8"/>
          <p:cNvSpPr txBox="1"/>
          <p:nvPr/>
        </p:nvSpPr>
        <p:spPr>
          <a:xfrm>
            <a:off x="2874064" y="2438400"/>
            <a:ext cx="595035"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电信</a:t>
            </a:r>
          </a:p>
        </p:txBody>
      </p:sp>
      <p:sp>
        <p:nvSpPr>
          <p:cNvPr id="10" name="TextBox 9"/>
          <p:cNvSpPr txBox="1"/>
          <p:nvPr/>
        </p:nvSpPr>
        <p:spPr>
          <a:xfrm>
            <a:off x="4646890" y="2438400"/>
            <a:ext cx="595035" cy="338554"/>
          </a:xfrm>
          <a:prstGeom prst="rect">
            <a:avLst/>
          </a:prstGeom>
          <a:noFill/>
        </p:spPr>
        <p:txBody>
          <a:bodyPr wrap="none" rtlCol="0">
            <a:spAutoFit/>
          </a:bodyPr>
          <a:lstStyle/>
          <a:p>
            <a:r>
              <a:rPr lang="zh-CN" altLang="en-US" sz="1600" b="1" dirty="0">
                <a:latin typeface="微软雅黑" pitchFamily="34" charset="-122"/>
                <a:ea typeface="微软雅黑" pitchFamily="34" charset="-122"/>
              </a:rPr>
              <a:t>能</a:t>
            </a:r>
            <a:r>
              <a:rPr lang="zh-CN" altLang="en-US" sz="1600" b="1" dirty="0" smtClean="0">
                <a:latin typeface="微软雅黑" pitchFamily="34" charset="-122"/>
                <a:ea typeface="微软雅黑" pitchFamily="34" charset="-122"/>
              </a:rPr>
              <a:t>源</a:t>
            </a:r>
            <a:endParaRPr lang="zh-CN" altLang="en-US" sz="1600" b="1" dirty="0">
              <a:latin typeface="微软雅黑" pitchFamily="34" charset="-122"/>
              <a:ea typeface="微软雅黑" pitchFamily="34" charset="-122"/>
            </a:endParaRPr>
          </a:p>
        </p:txBody>
      </p:sp>
      <p:pic>
        <p:nvPicPr>
          <p:cNvPr id="11" name="图片 10" descr="007.jpg"/>
          <p:cNvPicPr>
            <a:picLocks noChangeAspect="1"/>
          </p:cNvPicPr>
          <p:nvPr/>
        </p:nvPicPr>
        <p:blipFill>
          <a:blip r:embed="rId7" cstate="print"/>
          <a:stretch>
            <a:fillRect/>
          </a:stretch>
        </p:blipFill>
        <p:spPr>
          <a:xfrm>
            <a:off x="5927725" y="1295400"/>
            <a:ext cx="1371600" cy="1085850"/>
          </a:xfrm>
          <a:prstGeom prst="rect">
            <a:avLst/>
          </a:prstGeom>
        </p:spPr>
      </p:pic>
      <p:sp>
        <p:nvSpPr>
          <p:cNvPr id="12" name="TextBox 11"/>
          <p:cNvSpPr txBox="1"/>
          <p:nvPr/>
        </p:nvSpPr>
        <p:spPr>
          <a:xfrm>
            <a:off x="7832729" y="2438400"/>
            <a:ext cx="1005403"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大中企业</a:t>
            </a:r>
          </a:p>
        </p:txBody>
      </p:sp>
      <p:sp>
        <p:nvSpPr>
          <p:cNvPr id="13" name="TextBox 12"/>
          <p:cNvSpPr txBox="1"/>
          <p:nvPr/>
        </p:nvSpPr>
        <p:spPr>
          <a:xfrm>
            <a:off x="6097629" y="2438400"/>
            <a:ext cx="1005403"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政府国防</a:t>
            </a:r>
          </a:p>
        </p:txBody>
      </p:sp>
      <p:sp>
        <p:nvSpPr>
          <p:cNvPr id="14" name="TextBox 13"/>
          <p:cNvSpPr txBox="1"/>
          <p:nvPr/>
        </p:nvSpPr>
        <p:spPr>
          <a:xfrm>
            <a:off x="746125" y="2864938"/>
            <a:ext cx="1447800" cy="3631763"/>
          </a:xfrm>
          <a:prstGeom prst="rect">
            <a:avLst/>
          </a:prstGeom>
          <a:noFill/>
        </p:spPr>
        <p:txBody>
          <a:bodyPr wrap="square" rtlCol="0">
            <a:spAutoFit/>
          </a:bodyPr>
          <a:lstStyle/>
          <a:p>
            <a:pPr>
              <a:lnSpc>
                <a:spcPts val="2300"/>
              </a:lnSpc>
            </a:pPr>
            <a:r>
              <a:rPr lang="zh-CN" altLang="en-US" sz="1400" dirty="0">
                <a:latin typeface="+mn-ea"/>
                <a:ea typeface="+mn-ea"/>
              </a:rPr>
              <a:t>中国工商银行</a:t>
            </a:r>
            <a:endParaRPr lang="en-US" altLang="zh-CN" sz="1400" dirty="0">
              <a:latin typeface="+mn-ea"/>
              <a:ea typeface="+mn-ea"/>
            </a:endParaRPr>
          </a:p>
          <a:p>
            <a:pPr>
              <a:lnSpc>
                <a:spcPts val="2300"/>
              </a:lnSpc>
            </a:pPr>
            <a:r>
              <a:rPr lang="zh-CN" altLang="en-US" sz="1400" dirty="0">
                <a:latin typeface="+mn-ea"/>
                <a:ea typeface="+mn-ea"/>
              </a:rPr>
              <a:t>中国建设银行</a:t>
            </a:r>
            <a:endParaRPr lang="en-US" altLang="zh-CN" sz="1400" dirty="0">
              <a:latin typeface="+mn-ea"/>
              <a:ea typeface="+mn-ea"/>
            </a:endParaRPr>
          </a:p>
          <a:p>
            <a:pPr>
              <a:lnSpc>
                <a:spcPts val="2300"/>
              </a:lnSpc>
            </a:pPr>
            <a:r>
              <a:rPr lang="zh-CN" altLang="en-US" sz="1400" dirty="0">
                <a:latin typeface="+mn-ea"/>
                <a:ea typeface="+mn-ea"/>
              </a:rPr>
              <a:t>中国银行</a:t>
            </a:r>
            <a:endParaRPr lang="en-US" altLang="zh-CN" sz="1400" dirty="0">
              <a:latin typeface="+mn-ea"/>
              <a:ea typeface="+mn-ea"/>
            </a:endParaRPr>
          </a:p>
          <a:p>
            <a:pPr>
              <a:lnSpc>
                <a:spcPts val="2300"/>
              </a:lnSpc>
            </a:pPr>
            <a:r>
              <a:rPr lang="zh-CN" altLang="en-US" sz="1400" dirty="0">
                <a:latin typeface="+mn-ea"/>
                <a:ea typeface="+mn-ea"/>
              </a:rPr>
              <a:t>中国农业银行</a:t>
            </a:r>
            <a:endParaRPr lang="en-US" altLang="zh-CN" sz="1400" dirty="0">
              <a:latin typeface="+mn-ea"/>
              <a:ea typeface="+mn-ea"/>
            </a:endParaRPr>
          </a:p>
          <a:p>
            <a:pPr>
              <a:lnSpc>
                <a:spcPts val="2300"/>
              </a:lnSpc>
            </a:pPr>
            <a:r>
              <a:rPr lang="zh-CN" altLang="en-US" sz="1400" dirty="0">
                <a:latin typeface="+mn-ea"/>
                <a:ea typeface="+mn-ea"/>
              </a:rPr>
              <a:t>中信银行</a:t>
            </a:r>
            <a:endParaRPr lang="en-US" altLang="zh-CN" sz="1400" dirty="0">
              <a:latin typeface="+mn-ea"/>
              <a:ea typeface="+mn-ea"/>
            </a:endParaRPr>
          </a:p>
          <a:p>
            <a:pPr>
              <a:lnSpc>
                <a:spcPts val="2300"/>
              </a:lnSpc>
            </a:pPr>
            <a:r>
              <a:rPr lang="zh-CN" altLang="en-US" sz="1400" dirty="0">
                <a:latin typeface="+mn-ea"/>
                <a:ea typeface="+mn-ea"/>
              </a:rPr>
              <a:t>交通银行</a:t>
            </a:r>
            <a:endParaRPr lang="en-US" altLang="zh-CN" sz="1400" dirty="0">
              <a:latin typeface="+mn-ea"/>
              <a:ea typeface="+mn-ea"/>
            </a:endParaRPr>
          </a:p>
          <a:p>
            <a:pPr>
              <a:lnSpc>
                <a:spcPts val="2300"/>
              </a:lnSpc>
            </a:pPr>
            <a:r>
              <a:rPr lang="zh-CN" altLang="en-US" sz="1400" dirty="0">
                <a:latin typeface="+mn-ea"/>
                <a:ea typeface="+mn-ea"/>
              </a:rPr>
              <a:t>国家开发银行</a:t>
            </a:r>
            <a:endParaRPr lang="en-US" altLang="zh-CN" sz="1400" dirty="0">
              <a:latin typeface="+mn-ea"/>
              <a:ea typeface="+mn-ea"/>
            </a:endParaRPr>
          </a:p>
          <a:p>
            <a:pPr>
              <a:lnSpc>
                <a:spcPts val="2300"/>
              </a:lnSpc>
            </a:pPr>
            <a:r>
              <a:rPr lang="zh-CN" altLang="en-US" sz="1400" dirty="0">
                <a:latin typeface="+mn-ea"/>
                <a:ea typeface="+mn-ea"/>
              </a:rPr>
              <a:t>中国人民银行</a:t>
            </a:r>
            <a:endParaRPr lang="en-US" altLang="zh-CN" sz="1400" dirty="0">
              <a:latin typeface="+mn-ea"/>
              <a:ea typeface="+mn-ea"/>
            </a:endParaRPr>
          </a:p>
          <a:p>
            <a:pPr>
              <a:lnSpc>
                <a:spcPts val="2300"/>
              </a:lnSpc>
            </a:pPr>
            <a:r>
              <a:rPr lang="zh-CN" altLang="en-US" sz="1400" dirty="0">
                <a:latin typeface="+mn-ea"/>
                <a:ea typeface="+mn-ea"/>
              </a:rPr>
              <a:t>中</a:t>
            </a:r>
            <a:r>
              <a:rPr lang="zh-CN" altLang="en-US" sz="1400" dirty="0" smtClean="0">
                <a:latin typeface="+mn-ea"/>
                <a:ea typeface="+mn-ea"/>
              </a:rPr>
              <a:t>国人</a:t>
            </a:r>
            <a:r>
              <a:rPr lang="zh-CN" altLang="en-US" sz="1400" dirty="0">
                <a:latin typeface="+mn-ea"/>
                <a:ea typeface="+mn-ea"/>
              </a:rPr>
              <a:t>民保险</a:t>
            </a:r>
            <a:endParaRPr lang="en-US" altLang="zh-CN" sz="1400" dirty="0">
              <a:latin typeface="+mn-ea"/>
              <a:ea typeface="+mn-ea"/>
            </a:endParaRPr>
          </a:p>
          <a:p>
            <a:pPr>
              <a:lnSpc>
                <a:spcPts val="2300"/>
              </a:lnSpc>
            </a:pPr>
            <a:r>
              <a:rPr lang="zh-CN" altLang="en-US" sz="1400" dirty="0">
                <a:latin typeface="+mn-ea"/>
                <a:ea typeface="+mn-ea"/>
              </a:rPr>
              <a:t>中国平安</a:t>
            </a:r>
            <a:endParaRPr lang="en-US" altLang="zh-CN" sz="1400" dirty="0">
              <a:latin typeface="+mn-ea"/>
              <a:ea typeface="+mn-ea"/>
            </a:endParaRPr>
          </a:p>
          <a:p>
            <a:pPr>
              <a:lnSpc>
                <a:spcPts val="2300"/>
              </a:lnSpc>
            </a:pPr>
            <a:r>
              <a:rPr lang="zh-CN" altLang="en-US" sz="1400" dirty="0">
                <a:latin typeface="+mn-ea"/>
                <a:ea typeface="+mn-ea"/>
              </a:rPr>
              <a:t>太平洋保险</a:t>
            </a:r>
            <a:endParaRPr lang="en-US" altLang="zh-CN" sz="1400" dirty="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5" name="TextBox 14"/>
          <p:cNvSpPr txBox="1"/>
          <p:nvPr/>
        </p:nvSpPr>
        <p:spPr>
          <a:xfrm>
            <a:off x="2498725" y="2864938"/>
            <a:ext cx="1295400" cy="3336811"/>
          </a:xfrm>
          <a:prstGeom prst="rect">
            <a:avLst/>
          </a:prstGeom>
          <a:noFill/>
        </p:spPr>
        <p:txBody>
          <a:bodyPr wrap="square" rtlCol="0">
            <a:spAutoFit/>
          </a:bodyPr>
          <a:lstStyle/>
          <a:p>
            <a:pPr>
              <a:lnSpc>
                <a:spcPts val="2300"/>
              </a:lnSpc>
            </a:pPr>
            <a:r>
              <a:rPr lang="zh-CN" altLang="en-US" sz="1400">
                <a:latin typeface="+mn-ea"/>
                <a:ea typeface="+mn-ea"/>
              </a:rPr>
              <a:t>中国移动</a:t>
            </a:r>
            <a:endParaRPr lang="en-US" altLang="zh-CN" sz="1400">
              <a:latin typeface="+mn-ea"/>
              <a:ea typeface="+mn-ea"/>
            </a:endParaRPr>
          </a:p>
          <a:p>
            <a:pPr>
              <a:lnSpc>
                <a:spcPts val="2300"/>
              </a:lnSpc>
            </a:pPr>
            <a:r>
              <a:rPr lang="zh-CN" altLang="en-US" sz="1400">
                <a:latin typeface="+mn-ea"/>
                <a:ea typeface="+mn-ea"/>
              </a:rPr>
              <a:t>中国电信</a:t>
            </a:r>
            <a:endParaRPr lang="en-US" altLang="zh-CN" sz="1400">
              <a:latin typeface="+mn-ea"/>
              <a:ea typeface="+mn-ea"/>
            </a:endParaRPr>
          </a:p>
          <a:p>
            <a:pPr>
              <a:lnSpc>
                <a:spcPts val="2300"/>
              </a:lnSpc>
            </a:pPr>
            <a:r>
              <a:rPr lang="zh-CN" altLang="en-US" sz="1400">
                <a:latin typeface="+mn-ea"/>
                <a:ea typeface="+mn-ea"/>
              </a:rPr>
              <a:t>中国联通</a:t>
            </a:r>
            <a:endParaRPr lang="en-US" altLang="zh-CN" sz="1400">
              <a:latin typeface="+mn-ea"/>
              <a:ea typeface="+mn-ea"/>
            </a:endParaRPr>
          </a:p>
          <a:p>
            <a:pPr>
              <a:lnSpc>
                <a:spcPts val="2300"/>
              </a:lnSpc>
            </a:pPr>
            <a:r>
              <a:rPr lang="zh-CN" altLang="en-US" sz="1400">
                <a:latin typeface="+mn-ea"/>
                <a:ea typeface="+mn-ea"/>
              </a:rPr>
              <a:t>华为科技</a:t>
            </a:r>
            <a:endParaRPr lang="en-US" altLang="zh-CN" sz="1400">
              <a:latin typeface="+mn-ea"/>
              <a:ea typeface="+mn-ea"/>
            </a:endParaRPr>
          </a:p>
          <a:p>
            <a:pPr>
              <a:lnSpc>
                <a:spcPts val="2300"/>
              </a:lnSpc>
            </a:pPr>
            <a:r>
              <a:rPr lang="zh-CN" altLang="en-US" sz="1400">
                <a:latin typeface="+mn-ea"/>
                <a:ea typeface="+mn-ea"/>
              </a:rPr>
              <a:t>亚信联创</a:t>
            </a:r>
            <a:endParaRPr lang="en-US" altLang="zh-CN" sz="1400">
              <a:latin typeface="+mn-ea"/>
              <a:ea typeface="+mn-ea"/>
            </a:endParaRPr>
          </a:p>
          <a:p>
            <a:pPr>
              <a:lnSpc>
                <a:spcPts val="2300"/>
              </a:lnSpc>
            </a:pPr>
            <a:r>
              <a:rPr lang="zh-CN" altLang="en-US" sz="1400">
                <a:latin typeface="+mn-ea"/>
                <a:ea typeface="+mn-ea"/>
              </a:rPr>
              <a:t>亿阳信通</a:t>
            </a:r>
            <a:endParaRPr lang="en-US" altLang="zh-CN" sz="1400">
              <a:latin typeface="+mn-ea"/>
              <a:ea typeface="+mn-ea"/>
            </a:endParaRPr>
          </a:p>
          <a:p>
            <a:pPr>
              <a:lnSpc>
                <a:spcPts val="2300"/>
              </a:lnSpc>
            </a:pPr>
            <a:r>
              <a:rPr lang="zh-CN" altLang="en-US" sz="1400">
                <a:latin typeface="+mn-ea"/>
                <a:ea typeface="+mn-ea"/>
              </a:rPr>
              <a:t>中国电信系统集成</a:t>
            </a:r>
            <a:endParaRPr lang="en-US" altLang="zh-CN" sz="1400">
              <a:latin typeface="+mn-ea"/>
              <a:ea typeface="+mn-ea"/>
            </a:endParaRPr>
          </a:p>
          <a:p>
            <a:pPr>
              <a:lnSpc>
                <a:spcPts val="2300"/>
              </a:lnSpc>
            </a:pPr>
            <a:r>
              <a:rPr lang="en-US" altLang="zh-CN" sz="1400">
                <a:latin typeface="+mn-ea"/>
                <a:ea typeface="+mn-ea"/>
              </a:rPr>
              <a:t>60</a:t>
            </a:r>
            <a:r>
              <a:rPr lang="zh-CN" altLang="en-US" sz="1400">
                <a:latin typeface="+mn-ea"/>
                <a:ea typeface="+mn-ea"/>
              </a:rPr>
              <a:t>家海外运营商</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6" name="TextBox 15"/>
          <p:cNvSpPr txBox="1"/>
          <p:nvPr/>
        </p:nvSpPr>
        <p:spPr>
          <a:xfrm>
            <a:off x="4251328" y="2864938"/>
            <a:ext cx="1447800" cy="3631763"/>
          </a:xfrm>
          <a:prstGeom prst="rect">
            <a:avLst/>
          </a:prstGeom>
          <a:noFill/>
        </p:spPr>
        <p:txBody>
          <a:bodyPr wrap="square" rtlCol="0">
            <a:spAutoFit/>
          </a:bodyPr>
          <a:lstStyle/>
          <a:p>
            <a:pPr>
              <a:lnSpc>
                <a:spcPts val="2300"/>
              </a:lnSpc>
            </a:pPr>
            <a:r>
              <a:rPr lang="zh-CN" altLang="en-US" sz="1400">
                <a:latin typeface="+mn-ea"/>
                <a:ea typeface="+mn-ea"/>
              </a:rPr>
              <a:t>国家电网</a:t>
            </a:r>
            <a:endParaRPr lang="en-US" altLang="zh-CN" sz="1400">
              <a:latin typeface="+mn-ea"/>
              <a:ea typeface="+mn-ea"/>
            </a:endParaRPr>
          </a:p>
          <a:p>
            <a:pPr>
              <a:lnSpc>
                <a:spcPts val="2300"/>
              </a:lnSpc>
            </a:pPr>
            <a:r>
              <a:rPr lang="zh-CN" altLang="en-US" sz="1400">
                <a:latin typeface="+mn-ea"/>
                <a:ea typeface="+mn-ea"/>
              </a:rPr>
              <a:t>港华燃气</a:t>
            </a:r>
            <a:endParaRPr lang="en-US" altLang="zh-CN" sz="1400">
              <a:latin typeface="+mn-ea"/>
              <a:ea typeface="+mn-ea"/>
            </a:endParaRPr>
          </a:p>
          <a:p>
            <a:pPr>
              <a:lnSpc>
                <a:spcPts val="2300"/>
              </a:lnSpc>
            </a:pPr>
            <a:r>
              <a:rPr lang="zh-CN" altLang="en-US" sz="1400">
                <a:latin typeface="+mn-ea"/>
                <a:ea typeface="+mn-ea"/>
              </a:rPr>
              <a:t>中国石油</a:t>
            </a:r>
            <a:endParaRPr lang="en-US" altLang="zh-CN" sz="1400">
              <a:latin typeface="+mn-ea"/>
              <a:ea typeface="+mn-ea"/>
            </a:endParaRPr>
          </a:p>
          <a:p>
            <a:pPr>
              <a:lnSpc>
                <a:spcPts val="2300"/>
              </a:lnSpc>
            </a:pPr>
            <a:r>
              <a:rPr lang="zh-CN" altLang="en-US" sz="1400">
                <a:latin typeface="+mn-ea"/>
                <a:ea typeface="+mn-ea"/>
              </a:rPr>
              <a:t>中国石化</a:t>
            </a:r>
            <a:endParaRPr lang="en-US" altLang="zh-CN" sz="1400">
              <a:latin typeface="+mn-ea"/>
              <a:ea typeface="+mn-ea"/>
            </a:endParaRPr>
          </a:p>
          <a:p>
            <a:pPr>
              <a:lnSpc>
                <a:spcPts val="2300"/>
              </a:lnSpc>
            </a:pPr>
            <a:r>
              <a:rPr lang="zh-CN" altLang="en-US" sz="1400">
                <a:latin typeface="+mn-ea"/>
                <a:ea typeface="+mn-ea"/>
              </a:rPr>
              <a:t>中国水建</a:t>
            </a:r>
            <a:endParaRPr lang="en-US" altLang="zh-CN" sz="1400">
              <a:latin typeface="+mn-ea"/>
              <a:ea typeface="+mn-ea"/>
            </a:endParaRPr>
          </a:p>
          <a:p>
            <a:pPr>
              <a:lnSpc>
                <a:spcPts val="2300"/>
              </a:lnSpc>
            </a:pPr>
            <a:r>
              <a:rPr lang="zh-CN" altLang="en-US" sz="1400">
                <a:latin typeface="+mn-ea"/>
                <a:ea typeface="+mn-ea"/>
              </a:rPr>
              <a:t>中国华能</a:t>
            </a:r>
            <a:endParaRPr lang="en-US" altLang="zh-CN" sz="1400">
              <a:latin typeface="+mn-ea"/>
              <a:ea typeface="+mn-ea"/>
            </a:endParaRPr>
          </a:p>
          <a:p>
            <a:pPr>
              <a:lnSpc>
                <a:spcPts val="2300"/>
              </a:lnSpc>
            </a:pPr>
            <a:r>
              <a:rPr lang="zh-CN" altLang="en-US" sz="1400">
                <a:latin typeface="+mn-ea"/>
                <a:ea typeface="+mn-ea"/>
              </a:rPr>
              <a:t>中核集团</a:t>
            </a:r>
            <a:endParaRPr lang="en-US" altLang="zh-CN" sz="1400">
              <a:latin typeface="+mn-ea"/>
              <a:ea typeface="+mn-ea"/>
            </a:endParaRPr>
          </a:p>
          <a:p>
            <a:pPr>
              <a:lnSpc>
                <a:spcPts val="2300"/>
              </a:lnSpc>
            </a:pPr>
            <a:r>
              <a:rPr lang="zh-CN" altLang="en-US" sz="1400">
                <a:latin typeface="+mn-ea"/>
                <a:ea typeface="+mn-ea"/>
              </a:rPr>
              <a:t>中煤集团</a:t>
            </a:r>
            <a:endParaRPr lang="en-US" altLang="zh-CN" sz="1400">
              <a:latin typeface="+mn-ea"/>
              <a:ea typeface="+mn-ea"/>
            </a:endParaRPr>
          </a:p>
          <a:p>
            <a:pPr>
              <a:lnSpc>
                <a:spcPts val="2300"/>
              </a:lnSpc>
            </a:pPr>
            <a:r>
              <a:rPr lang="zh-CN" altLang="en-US" sz="1400">
                <a:latin typeface="+mn-ea"/>
                <a:ea typeface="+mn-ea"/>
              </a:rPr>
              <a:t>胜利油田</a:t>
            </a:r>
            <a:endParaRPr lang="en-US" altLang="zh-CN" sz="1400">
              <a:latin typeface="+mn-ea"/>
              <a:ea typeface="+mn-ea"/>
            </a:endParaRPr>
          </a:p>
          <a:p>
            <a:pPr>
              <a:lnSpc>
                <a:spcPts val="2300"/>
              </a:lnSpc>
            </a:pPr>
            <a:r>
              <a:rPr lang="zh-CN" altLang="en-US" sz="1400">
                <a:latin typeface="+mn-ea"/>
                <a:ea typeface="+mn-ea"/>
              </a:rPr>
              <a:t>神华煤炭</a:t>
            </a:r>
            <a:endParaRPr lang="en-US" altLang="zh-CN" sz="1400">
              <a:latin typeface="+mn-ea"/>
              <a:ea typeface="+mn-ea"/>
            </a:endParaRPr>
          </a:p>
          <a:p>
            <a:pPr>
              <a:lnSpc>
                <a:spcPts val="2300"/>
              </a:lnSpc>
            </a:pPr>
            <a:r>
              <a:rPr lang="zh-CN" altLang="en-US" sz="1400">
                <a:latin typeface="+mn-ea"/>
                <a:ea typeface="+mn-ea"/>
              </a:rPr>
              <a:t>鲁能集团</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7" name="TextBox 16"/>
          <p:cNvSpPr txBox="1"/>
          <p:nvPr/>
        </p:nvSpPr>
        <p:spPr>
          <a:xfrm>
            <a:off x="5927728" y="2864938"/>
            <a:ext cx="1447800" cy="3631763"/>
          </a:xfrm>
          <a:prstGeom prst="rect">
            <a:avLst/>
          </a:prstGeom>
          <a:noFill/>
        </p:spPr>
        <p:txBody>
          <a:bodyPr wrap="square" rtlCol="0">
            <a:spAutoFit/>
          </a:bodyPr>
          <a:lstStyle/>
          <a:p>
            <a:pPr>
              <a:lnSpc>
                <a:spcPts val="2300"/>
              </a:lnSpc>
            </a:pPr>
            <a:r>
              <a:rPr lang="zh-CN" altLang="en-US" sz="1400">
                <a:latin typeface="+mn-ea"/>
                <a:ea typeface="+mn-ea"/>
              </a:rPr>
              <a:t>工业与信息化部</a:t>
            </a:r>
            <a:endParaRPr lang="en-US" altLang="zh-CN" sz="1400">
              <a:latin typeface="+mn-ea"/>
              <a:ea typeface="+mn-ea"/>
            </a:endParaRPr>
          </a:p>
          <a:p>
            <a:pPr>
              <a:lnSpc>
                <a:spcPts val="2300"/>
              </a:lnSpc>
            </a:pPr>
            <a:r>
              <a:rPr lang="zh-CN" altLang="en-US" sz="1400">
                <a:latin typeface="+mn-ea"/>
                <a:ea typeface="+mn-ea"/>
              </a:rPr>
              <a:t>外交部 </a:t>
            </a:r>
            <a:endParaRPr lang="en-US" altLang="zh-CN" sz="1400">
              <a:latin typeface="+mn-ea"/>
              <a:ea typeface="+mn-ea"/>
            </a:endParaRPr>
          </a:p>
          <a:p>
            <a:pPr>
              <a:lnSpc>
                <a:spcPts val="2300"/>
              </a:lnSpc>
            </a:pPr>
            <a:r>
              <a:rPr lang="zh-CN" altLang="en-US" sz="1400">
                <a:latin typeface="+mn-ea"/>
                <a:ea typeface="+mn-ea"/>
              </a:rPr>
              <a:t>水利部</a:t>
            </a:r>
            <a:endParaRPr lang="en-US" altLang="zh-CN" sz="1400">
              <a:latin typeface="+mn-ea"/>
              <a:ea typeface="+mn-ea"/>
            </a:endParaRPr>
          </a:p>
          <a:p>
            <a:pPr>
              <a:lnSpc>
                <a:spcPts val="2300"/>
              </a:lnSpc>
            </a:pPr>
            <a:r>
              <a:rPr lang="zh-CN" altLang="en-US" sz="1400">
                <a:latin typeface="+mn-ea"/>
                <a:ea typeface="+mn-ea"/>
              </a:rPr>
              <a:t>海关总署</a:t>
            </a:r>
            <a:endParaRPr lang="en-US" altLang="zh-CN" sz="1400">
              <a:latin typeface="+mn-ea"/>
              <a:ea typeface="+mn-ea"/>
            </a:endParaRPr>
          </a:p>
          <a:p>
            <a:pPr>
              <a:lnSpc>
                <a:spcPts val="2300"/>
              </a:lnSpc>
            </a:pPr>
            <a:r>
              <a:rPr lang="zh-CN" altLang="en-US" sz="1400">
                <a:latin typeface="+mn-ea"/>
                <a:ea typeface="+mn-ea"/>
              </a:rPr>
              <a:t>国家海洋局</a:t>
            </a:r>
            <a:endParaRPr lang="en-US" altLang="zh-CN" sz="1400">
              <a:latin typeface="+mn-ea"/>
              <a:ea typeface="+mn-ea"/>
            </a:endParaRPr>
          </a:p>
          <a:p>
            <a:pPr>
              <a:lnSpc>
                <a:spcPts val="2300"/>
              </a:lnSpc>
            </a:pPr>
            <a:r>
              <a:rPr lang="zh-CN" altLang="en-US" sz="1400">
                <a:latin typeface="+mn-ea"/>
                <a:ea typeface="+mn-ea"/>
              </a:rPr>
              <a:t>中国烟草</a:t>
            </a:r>
            <a:endParaRPr lang="en-US" altLang="zh-CN" sz="1400">
              <a:latin typeface="+mn-ea"/>
              <a:ea typeface="+mn-ea"/>
            </a:endParaRPr>
          </a:p>
          <a:p>
            <a:pPr>
              <a:lnSpc>
                <a:spcPts val="2300"/>
              </a:lnSpc>
            </a:pPr>
            <a:r>
              <a:rPr lang="zh-CN" altLang="en-US" sz="1400">
                <a:latin typeface="+mn-ea"/>
                <a:ea typeface="+mn-ea"/>
              </a:rPr>
              <a:t>空中交通管理局</a:t>
            </a:r>
            <a:endParaRPr lang="en-US" altLang="zh-CN" sz="1400">
              <a:latin typeface="+mn-ea"/>
              <a:ea typeface="+mn-ea"/>
            </a:endParaRPr>
          </a:p>
          <a:p>
            <a:pPr>
              <a:lnSpc>
                <a:spcPts val="2300"/>
              </a:lnSpc>
            </a:pPr>
            <a:r>
              <a:rPr lang="zh-CN" altLang="en-US" sz="1400">
                <a:latin typeface="+mn-ea"/>
                <a:ea typeface="+mn-ea"/>
              </a:rPr>
              <a:t>首都之窗</a:t>
            </a:r>
            <a:endParaRPr lang="en-US" altLang="zh-CN" sz="1400">
              <a:latin typeface="+mn-ea"/>
              <a:ea typeface="+mn-ea"/>
            </a:endParaRPr>
          </a:p>
          <a:p>
            <a:pPr>
              <a:lnSpc>
                <a:spcPts val="2300"/>
              </a:lnSpc>
            </a:pPr>
            <a:r>
              <a:rPr lang="zh-CN" altLang="en-US" sz="1400">
                <a:latin typeface="+mn-ea"/>
                <a:ea typeface="+mn-ea"/>
              </a:rPr>
              <a:t>中国电子科技集团</a:t>
            </a:r>
            <a:r>
              <a:rPr lang="en-US" altLang="zh-CN" sz="1400">
                <a:latin typeface="+mn-ea"/>
                <a:ea typeface="+mn-ea"/>
              </a:rPr>
              <a:t>28</a:t>
            </a:r>
            <a:r>
              <a:rPr lang="zh-CN" altLang="en-US" sz="1400">
                <a:latin typeface="+mn-ea"/>
                <a:ea typeface="+mn-ea"/>
              </a:rPr>
              <a:t>所</a:t>
            </a:r>
            <a:endParaRPr lang="en-US" altLang="zh-CN" sz="1400">
              <a:latin typeface="+mn-ea"/>
              <a:ea typeface="+mn-ea"/>
            </a:endParaRPr>
          </a:p>
          <a:p>
            <a:pPr>
              <a:lnSpc>
                <a:spcPts val="2300"/>
              </a:lnSpc>
            </a:pPr>
            <a:r>
              <a:rPr lang="zh-CN" altLang="en-US" sz="1400">
                <a:latin typeface="+mn-ea"/>
                <a:ea typeface="+mn-ea"/>
              </a:rPr>
              <a:t>某部队后勤指挥</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8" name="TextBox 17"/>
          <p:cNvSpPr txBox="1"/>
          <p:nvPr/>
        </p:nvSpPr>
        <p:spPr>
          <a:xfrm>
            <a:off x="7680325" y="2864938"/>
            <a:ext cx="1447800" cy="3631763"/>
          </a:xfrm>
          <a:prstGeom prst="rect">
            <a:avLst/>
          </a:prstGeom>
          <a:noFill/>
        </p:spPr>
        <p:txBody>
          <a:bodyPr wrap="square" rtlCol="0">
            <a:spAutoFit/>
          </a:bodyPr>
          <a:lstStyle/>
          <a:p>
            <a:pPr>
              <a:lnSpc>
                <a:spcPts val="2300"/>
              </a:lnSpc>
            </a:pPr>
            <a:r>
              <a:rPr lang="zh-CN" altLang="en-US" sz="1400" dirty="0">
                <a:latin typeface="+mn-ea"/>
                <a:ea typeface="+mn-ea"/>
              </a:rPr>
              <a:t>中国航</a:t>
            </a:r>
            <a:r>
              <a:rPr lang="zh-CN" altLang="en-US" sz="1400" dirty="0" smtClean="0">
                <a:latin typeface="+mn-ea"/>
                <a:ea typeface="+mn-ea"/>
              </a:rPr>
              <a:t>天</a:t>
            </a:r>
            <a:endParaRPr lang="en-US" altLang="zh-CN" sz="1400" dirty="0">
              <a:latin typeface="+mn-ea"/>
              <a:ea typeface="+mn-ea"/>
            </a:endParaRPr>
          </a:p>
          <a:p>
            <a:pPr>
              <a:lnSpc>
                <a:spcPts val="2300"/>
              </a:lnSpc>
            </a:pPr>
            <a:r>
              <a:rPr lang="zh-CN" altLang="en-US" sz="1400" dirty="0">
                <a:latin typeface="+mn-ea"/>
                <a:ea typeface="+mn-ea"/>
              </a:rPr>
              <a:t>首钢集团</a:t>
            </a:r>
            <a:endParaRPr lang="en-US" altLang="zh-CN" sz="1400" dirty="0">
              <a:latin typeface="+mn-ea"/>
              <a:ea typeface="+mn-ea"/>
            </a:endParaRPr>
          </a:p>
          <a:p>
            <a:pPr>
              <a:lnSpc>
                <a:spcPts val="2300"/>
              </a:lnSpc>
            </a:pPr>
            <a:r>
              <a:rPr lang="zh-CN" altLang="en-US" sz="1400" dirty="0">
                <a:latin typeface="+mn-ea"/>
                <a:ea typeface="+mn-ea"/>
              </a:rPr>
              <a:t>宝钢集团</a:t>
            </a:r>
            <a:endParaRPr lang="en-US" altLang="zh-CN" sz="1400" dirty="0">
              <a:latin typeface="+mn-ea"/>
              <a:ea typeface="+mn-ea"/>
            </a:endParaRPr>
          </a:p>
          <a:p>
            <a:pPr>
              <a:lnSpc>
                <a:spcPts val="2300"/>
              </a:lnSpc>
            </a:pPr>
            <a:r>
              <a:rPr lang="zh-CN" altLang="en-US" sz="1400" dirty="0">
                <a:latin typeface="+mn-ea"/>
                <a:ea typeface="+mn-ea"/>
              </a:rPr>
              <a:t>招商局</a:t>
            </a:r>
            <a:endParaRPr lang="en-US" altLang="zh-CN" sz="1400" dirty="0">
              <a:latin typeface="+mn-ea"/>
              <a:ea typeface="+mn-ea"/>
            </a:endParaRPr>
          </a:p>
          <a:p>
            <a:pPr>
              <a:lnSpc>
                <a:spcPts val="2300"/>
              </a:lnSpc>
            </a:pPr>
            <a:r>
              <a:rPr lang="zh-CN" altLang="en-US" sz="1400" dirty="0">
                <a:latin typeface="+mn-ea"/>
                <a:ea typeface="+mn-ea"/>
              </a:rPr>
              <a:t>中国国航</a:t>
            </a:r>
            <a:endParaRPr lang="en-US" altLang="zh-CN" sz="1400" dirty="0">
              <a:latin typeface="+mn-ea"/>
              <a:ea typeface="+mn-ea"/>
            </a:endParaRPr>
          </a:p>
          <a:p>
            <a:pPr>
              <a:lnSpc>
                <a:spcPts val="2300"/>
              </a:lnSpc>
            </a:pPr>
            <a:r>
              <a:rPr lang="zh-CN" altLang="en-US" sz="1400" dirty="0">
                <a:latin typeface="+mn-ea"/>
                <a:ea typeface="+mn-ea"/>
              </a:rPr>
              <a:t>中国造币</a:t>
            </a:r>
            <a:endParaRPr lang="en-US" altLang="zh-CN" sz="1400" dirty="0">
              <a:latin typeface="+mn-ea"/>
              <a:ea typeface="+mn-ea"/>
            </a:endParaRPr>
          </a:p>
          <a:p>
            <a:pPr>
              <a:lnSpc>
                <a:spcPts val="2300"/>
              </a:lnSpc>
            </a:pPr>
            <a:r>
              <a:rPr lang="zh-CN" altLang="en-US" sz="1400" dirty="0">
                <a:latin typeface="+mn-ea"/>
                <a:ea typeface="+mn-ea"/>
              </a:rPr>
              <a:t>京港地铁</a:t>
            </a:r>
            <a:endParaRPr lang="en-US" altLang="zh-CN" sz="1400" dirty="0">
              <a:latin typeface="+mn-ea"/>
              <a:ea typeface="+mn-ea"/>
            </a:endParaRPr>
          </a:p>
          <a:p>
            <a:pPr>
              <a:lnSpc>
                <a:spcPts val="2300"/>
              </a:lnSpc>
            </a:pPr>
            <a:r>
              <a:rPr lang="zh-CN" altLang="en-US" sz="1400" dirty="0">
                <a:latin typeface="+mn-ea"/>
                <a:ea typeface="+mn-ea"/>
              </a:rPr>
              <a:t>九阳股份</a:t>
            </a:r>
            <a:endParaRPr lang="en-US" altLang="zh-CN" sz="1400" dirty="0">
              <a:latin typeface="+mn-ea"/>
              <a:ea typeface="+mn-ea"/>
            </a:endParaRPr>
          </a:p>
          <a:p>
            <a:pPr>
              <a:lnSpc>
                <a:spcPts val="2300"/>
              </a:lnSpc>
            </a:pPr>
            <a:r>
              <a:rPr lang="zh-CN" altLang="en-US" sz="1400" dirty="0">
                <a:latin typeface="+mn-ea"/>
                <a:ea typeface="+mn-ea"/>
              </a:rPr>
              <a:t>中国科学院</a:t>
            </a:r>
            <a:endParaRPr lang="en-US" altLang="zh-CN" sz="1400" dirty="0">
              <a:latin typeface="+mn-ea"/>
              <a:ea typeface="+mn-ea"/>
            </a:endParaRPr>
          </a:p>
          <a:p>
            <a:pPr>
              <a:lnSpc>
                <a:spcPts val="2300"/>
              </a:lnSpc>
            </a:pPr>
            <a:r>
              <a:rPr lang="zh-CN" altLang="en-US" sz="1400" dirty="0">
                <a:latin typeface="+mn-ea"/>
                <a:ea typeface="+mn-ea"/>
              </a:rPr>
              <a:t>三菱电梯</a:t>
            </a:r>
            <a:endParaRPr lang="en-US" altLang="zh-CN" sz="1400" dirty="0">
              <a:latin typeface="+mn-ea"/>
              <a:ea typeface="+mn-ea"/>
            </a:endParaRPr>
          </a:p>
          <a:p>
            <a:pPr>
              <a:lnSpc>
                <a:spcPts val="2300"/>
              </a:lnSpc>
            </a:pPr>
            <a:r>
              <a:rPr lang="zh-CN" altLang="en-US" sz="1400" dirty="0">
                <a:latin typeface="+mn-ea"/>
                <a:ea typeface="+mn-ea"/>
              </a:rPr>
              <a:t>德邦物流</a:t>
            </a:r>
            <a:endParaRPr lang="en-US" altLang="zh-CN" sz="1400" dirty="0">
              <a:latin typeface="+mn-ea"/>
              <a:ea typeface="+mn-ea"/>
            </a:endParaRPr>
          </a:p>
          <a:p>
            <a:pPr>
              <a:lnSpc>
                <a:spcPts val="2300"/>
              </a:lnSpc>
            </a:pPr>
            <a:r>
              <a:rPr lang="en-US" altLang="zh-CN" sz="1400" dirty="0">
                <a:latin typeface="+mn-ea"/>
                <a:ea typeface="+mn-ea"/>
              </a:rPr>
              <a:t>……</a:t>
            </a:r>
            <a:endParaRPr lang="zh-CN" altLang="en-US" sz="1400" dirty="0">
              <a:latin typeface="+mn-ea"/>
              <a:ea typeface="+mn-ea"/>
            </a:endParaRPr>
          </a:p>
        </p:txBody>
      </p:sp>
      <p:cxnSp>
        <p:nvCxnSpPr>
          <p:cNvPr id="19" name="直接连接符 18"/>
          <p:cNvCxnSpPr/>
          <p:nvPr/>
        </p:nvCxnSpPr>
        <p:spPr bwMode="auto">
          <a:xfrm rot="5400000">
            <a:off x="2135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1" name="直接连接符 20"/>
          <p:cNvCxnSpPr/>
          <p:nvPr/>
        </p:nvCxnSpPr>
        <p:spPr bwMode="auto">
          <a:xfrm rot="5400000">
            <a:off x="19661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2" name="直接连接符 21"/>
          <p:cNvCxnSpPr/>
          <p:nvPr/>
        </p:nvCxnSpPr>
        <p:spPr bwMode="auto">
          <a:xfrm rot="5400000">
            <a:off x="37187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3" name="直接连接符 22"/>
          <p:cNvCxnSpPr/>
          <p:nvPr/>
        </p:nvCxnSpPr>
        <p:spPr bwMode="auto">
          <a:xfrm rot="5400000">
            <a:off x="5585619" y="4456906"/>
            <a:ext cx="38862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sp>
        <p:nvSpPr>
          <p:cNvPr id="24" name="矩形 23"/>
          <p:cNvSpPr/>
          <p:nvPr/>
        </p:nvSpPr>
        <p:spPr bwMode="auto">
          <a:xfrm>
            <a:off x="6699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6" name="矩形 25"/>
          <p:cNvSpPr/>
          <p:nvPr/>
        </p:nvSpPr>
        <p:spPr bwMode="auto">
          <a:xfrm>
            <a:off x="24225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7" name="矩形 26"/>
          <p:cNvSpPr/>
          <p:nvPr/>
        </p:nvSpPr>
        <p:spPr bwMode="auto">
          <a:xfrm>
            <a:off x="41751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8" name="矩形 27"/>
          <p:cNvSpPr/>
          <p:nvPr/>
        </p:nvSpPr>
        <p:spPr bwMode="auto">
          <a:xfrm>
            <a:off x="58515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9" name="矩形 28"/>
          <p:cNvSpPr/>
          <p:nvPr/>
        </p:nvSpPr>
        <p:spPr bwMode="auto">
          <a:xfrm>
            <a:off x="76041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31" name="标题 1"/>
          <p:cNvSpPr>
            <a:spLocks noGrp="1"/>
          </p:cNvSpPr>
          <p:nvPr>
            <p:ph type="title"/>
          </p:nvPr>
        </p:nvSpPr>
        <p:spPr>
          <a:xfrm>
            <a:off x="324062" y="352442"/>
            <a:ext cx="9154742" cy="561975"/>
          </a:xfrm>
        </p:spPr>
        <p:txBody>
          <a:bodyPr/>
          <a:lstStyle/>
          <a:p>
            <a:r>
              <a:rPr lang="zh-CN" altLang="en-US" dirty="0" smtClean="0"/>
              <a:t>帮</a:t>
            </a:r>
            <a:r>
              <a:rPr lang="zh-CN" altLang="en-US" dirty="0"/>
              <a:t>助</a:t>
            </a:r>
            <a:r>
              <a:rPr lang="en-US" altLang="zh-CN" dirty="0"/>
              <a:t>300</a:t>
            </a:r>
            <a:r>
              <a:rPr lang="zh-CN" altLang="en-US" dirty="0"/>
              <a:t>多家大中型客户成功</a:t>
            </a:r>
          </a:p>
        </p:txBody>
      </p:sp>
    </p:spTree>
    <p:extLst>
      <p:ext uri="{BB962C8B-B14F-4D97-AF65-F5344CB8AC3E}">
        <p14:creationId xmlns:p14="http://schemas.microsoft.com/office/powerpoint/2010/main" val="8942665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en-US" altLang="zh-CN" sz="2000" b="1" dirty="0" smtClean="0">
                  <a:solidFill>
                    <a:schemeClr val="bg1"/>
                  </a:solidFill>
                  <a:latin typeface="微软雅黑" panose="020B0503020204020204" pitchFamily="34" charset="-122"/>
                  <a:ea typeface="微软雅黑" panose="020B0503020204020204" pitchFamily="34" charset="-122"/>
                </a:rPr>
                <a:t>BPS</a:t>
              </a:r>
              <a:r>
                <a:rPr lang="zh-CN" altLang="en-US" sz="2000" b="1" dirty="0" smtClean="0">
                  <a:solidFill>
                    <a:schemeClr val="bg1"/>
                  </a:solidFill>
                  <a:latin typeface="微软雅黑" panose="020B0503020204020204" pitchFamily="34" charset="-122"/>
                  <a:ea typeface="微软雅黑" panose="020B0503020204020204" pitchFamily="34" charset="-122"/>
                </a:rPr>
                <a:t>产品介绍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mj-ea"/>
                  <a:ea typeface="+mj-ea"/>
                  <a:cs typeface="微软雅黑"/>
                </a:rPr>
                <a:t>案例介绍</a:t>
              </a:r>
              <a:endParaRPr kumimoji="1" lang="zh-CN" altLang="de-DE" sz="1800" kern="0" dirty="0">
                <a:solidFill>
                  <a:srgbClr val="000000"/>
                </a:solidFill>
                <a:latin typeface="+mj-ea"/>
                <a:ea typeface="+mj-ea"/>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1800" kern="0" dirty="0" smtClean="0">
                  <a:solidFill>
                    <a:srgbClr val="000000"/>
                  </a:solidFill>
                  <a:latin typeface="微软雅黑"/>
                  <a:ea typeface="微软雅黑"/>
                  <a:cs typeface="微软雅黑"/>
                </a:rPr>
                <a:t>其他产品介绍</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2395734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en-US" altLang="zh-CN" sz="2400" dirty="0"/>
              <a:t>BPS </a:t>
            </a:r>
            <a:r>
              <a:rPr lang="zh-CN" altLang="en-US" sz="2400" dirty="0"/>
              <a:t>产品</a:t>
            </a:r>
            <a:r>
              <a:rPr lang="zh-CN" altLang="en-US" sz="2400" dirty="0" smtClean="0"/>
              <a:t>结构图</a:t>
            </a:r>
            <a:endParaRPr lang="zh-CN" altLang="en-US" sz="2400" dirty="0"/>
          </a:p>
        </p:txBody>
      </p:sp>
      <p:sp>
        <p:nvSpPr>
          <p:cNvPr id="4" name="AutoShape 14"/>
          <p:cNvSpPr>
            <a:spLocks noChangeArrowheads="1"/>
          </p:cNvSpPr>
          <p:nvPr/>
        </p:nvSpPr>
        <p:spPr bwMode="gray">
          <a:xfrm>
            <a:off x="262211" y="1122220"/>
            <a:ext cx="9190251" cy="3929090"/>
          </a:xfrm>
          <a:prstGeom prst="roundRect">
            <a:avLst>
              <a:gd name="adj" fmla="val 1542"/>
            </a:avLst>
          </a:prstGeom>
          <a:solidFill>
            <a:srgbClr val="CCFFFF">
              <a:alpha val="60000"/>
            </a:srgbClr>
          </a:solidFill>
          <a:ln w="6350" algn="ctr">
            <a:solidFill>
              <a:srgbClr val="000000"/>
            </a:solidFill>
            <a:round/>
            <a:headEnd/>
            <a:tailEnd/>
          </a:ln>
          <a:effectLst/>
        </p:spPr>
        <p:txBody>
          <a:bodyPr vert="horz" wrap="non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Primeton BPS</a:t>
            </a:r>
            <a:r>
              <a:rPr kumimoji="0" lang="en-US" altLang="zh-CN" sz="1800" b="1" i="0" u="none" strike="noStrike" kern="0" cap="none" spc="0" normalizeH="0" baseline="30000" noProof="0" dirty="0" smtClean="0">
                <a:ln>
                  <a:noFill/>
                </a:ln>
                <a:solidFill>
                  <a:srgbClr val="000000"/>
                </a:solidFill>
                <a:effectLst/>
                <a:uLnTx/>
                <a:uFillTx/>
                <a:latin typeface="微软雅黑" pitchFamily="34" charset="-122"/>
                <a:ea typeface="微软雅黑" pitchFamily="34" charset="-122"/>
              </a:rPr>
              <a:t>TM</a:t>
            </a:r>
            <a:r>
              <a:rPr kumimoji="0" lang="en-US" altLang="zh-CN" sz="18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 </a:t>
            </a:r>
            <a:endParaRPr kumimoji="0" lang="zh-CN" altLang="zh-CN" sz="1800" b="0" i="0" u="none" strike="noStrike" kern="0" cap="none" spc="0" normalizeH="0" baseline="0" noProof="0" dirty="0" smtClean="0">
              <a:ln>
                <a:noFill/>
              </a:ln>
              <a:solidFill>
                <a:srgbClr val="000000"/>
              </a:solidFill>
              <a:effectLst/>
              <a:uLnTx/>
              <a:uFillTx/>
              <a:latin typeface="Arial" pitchFamily="34" charset="0"/>
              <a:ea typeface="宋体" pitchFamily="2" charset="-122"/>
            </a:endParaRPr>
          </a:p>
        </p:txBody>
      </p:sp>
      <p:sp>
        <p:nvSpPr>
          <p:cNvPr id="5" name="圆角矩形 17"/>
          <p:cNvSpPr/>
          <p:nvPr/>
        </p:nvSpPr>
        <p:spPr bwMode="auto">
          <a:xfrm>
            <a:off x="414116" y="1550848"/>
            <a:ext cx="1342904" cy="1000132"/>
          </a:xfrm>
          <a:prstGeom prst="roundRect">
            <a:avLst/>
          </a:prstGeom>
          <a:gradFill rotWithShape="1">
            <a:gsLst>
              <a:gs pos="0">
                <a:srgbClr val="E2FF8F"/>
              </a:gs>
              <a:gs pos="50000">
                <a:srgbClr val="E9FFAB"/>
              </a:gs>
              <a:gs pos="100000">
                <a:srgbClr val="E2FF8F"/>
              </a:gs>
            </a:gsLst>
            <a:lin ang="5400000" scaled="1"/>
          </a:gradFill>
          <a:ln w="6350" algn="ctr">
            <a:solidFill>
              <a:srgbClr val="FFFFFF">
                <a:lumMod val="50000"/>
              </a:srgbClr>
            </a:solid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Work Client</a:t>
            </a:r>
            <a:endPar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 name="圆角矩形 18"/>
          <p:cNvSpPr/>
          <p:nvPr/>
        </p:nvSpPr>
        <p:spPr bwMode="auto">
          <a:xfrm>
            <a:off x="414116" y="2693856"/>
            <a:ext cx="1342904" cy="2286016"/>
          </a:xfrm>
          <a:prstGeom prst="roundRect">
            <a:avLst>
              <a:gd name="adj" fmla="val 9987"/>
            </a:avLst>
          </a:prstGeom>
          <a:gradFill rotWithShape="1">
            <a:gsLst>
              <a:gs pos="0">
                <a:srgbClr val="8A5CE7">
                  <a:shade val="51000"/>
                  <a:satMod val="130000"/>
                </a:srgbClr>
              </a:gs>
              <a:gs pos="80000">
                <a:srgbClr val="8A5CE7">
                  <a:shade val="93000"/>
                  <a:satMod val="130000"/>
                </a:srgbClr>
              </a:gs>
              <a:gs pos="100000">
                <a:srgbClr val="8A5CE7">
                  <a:shade val="94000"/>
                  <a:satMod val="135000"/>
                </a:srgbClr>
              </a:gs>
            </a:gsLst>
            <a:lin ang="16200000" scaled="0"/>
          </a:gradFill>
          <a:ln>
            <a:noFill/>
            <a:headEnd type="none" w="med" len="med"/>
            <a:tailEnd type="triangl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000" tIns="46800" rIns="90000" bIns="4680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Studio</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9" name="圆角矩形 19"/>
          <p:cNvSpPr/>
          <p:nvPr/>
        </p:nvSpPr>
        <p:spPr bwMode="auto">
          <a:xfrm>
            <a:off x="7958259" y="2693856"/>
            <a:ext cx="1342298" cy="2286016"/>
          </a:xfrm>
          <a:prstGeom prst="roundRect">
            <a:avLst>
              <a:gd name="adj" fmla="val 10822"/>
            </a:avLst>
          </a:prstGeom>
          <a:gradFill rotWithShape="1">
            <a:gsLst>
              <a:gs pos="0">
                <a:srgbClr val="8A5CE7">
                  <a:shade val="51000"/>
                  <a:satMod val="130000"/>
                </a:srgbClr>
              </a:gs>
              <a:gs pos="80000">
                <a:srgbClr val="8A5CE7">
                  <a:shade val="93000"/>
                  <a:satMod val="130000"/>
                </a:srgbClr>
              </a:gs>
              <a:gs pos="100000">
                <a:srgbClr val="8A5CE7">
                  <a:shade val="94000"/>
                  <a:satMod val="135000"/>
                </a:srgbClr>
              </a:gs>
            </a:gsLst>
            <a:lin ang="16200000" scaled="0"/>
          </a:gradFill>
          <a:ln>
            <a:noFill/>
            <a:headEnd type="none" w="med" len="med"/>
            <a:tailEnd type="triangl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90000" tIns="46800" rIns="90000" bIns="4680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5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Workspace</a:t>
            </a:r>
            <a:endParaRPr kumimoji="0" lang="zh-CN" altLang="en-US" sz="15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0" name="圆角矩形 20"/>
          <p:cNvSpPr/>
          <p:nvPr/>
        </p:nvSpPr>
        <p:spPr bwMode="auto">
          <a:xfrm>
            <a:off x="1833578" y="1550848"/>
            <a:ext cx="1684287" cy="1000132"/>
          </a:xfrm>
          <a:prstGeom prst="roundRect">
            <a:avLst/>
          </a:prstGeom>
          <a:gradFill rotWithShape="1">
            <a:gsLst>
              <a:gs pos="0">
                <a:srgbClr val="E2FF8F"/>
              </a:gs>
              <a:gs pos="50000">
                <a:srgbClr val="E9FFAB"/>
              </a:gs>
              <a:gs pos="100000">
                <a:srgbClr val="E2FF8F"/>
              </a:gs>
            </a:gsLst>
            <a:lin ang="5400000" scaled="1"/>
          </a:gradFill>
          <a:ln w="6350" algn="ctr">
            <a:solidFill>
              <a:srgbClr val="FFFFFF">
                <a:lumMod val="50000"/>
              </a:srgbClr>
            </a:solid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Process Composer</a:t>
            </a:r>
            <a:endParaRPr kumimoji="0" lang="zh-CN" altLang="en-US" sz="12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11" name="圆角矩形 21"/>
          <p:cNvSpPr/>
          <p:nvPr/>
        </p:nvSpPr>
        <p:spPr bwMode="auto">
          <a:xfrm>
            <a:off x="3716202" y="1537738"/>
            <a:ext cx="1639067" cy="1000132"/>
          </a:xfrm>
          <a:prstGeom prst="roundRect">
            <a:avLst/>
          </a:prstGeom>
          <a:gradFill rotWithShape="1">
            <a:gsLst>
              <a:gs pos="0">
                <a:srgbClr val="E2FF8F"/>
              </a:gs>
              <a:gs pos="50000">
                <a:srgbClr val="E9FFAB"/>
              </a:gs>
              <a:gs pos="100000">
                <a:srgbClr val="E2FF8F"/>
              </a:gs>
            </a:gsLst>
            <a:lin ang="5400000" scaled="1"/>
          </a:gradFill>
          <a:ln w="6350" algn="ctr">
            <a:solidFill>
              <a:srgbClr val="FFFFFF">
                <a:lumMod val="50000"/>
              </a:srgbClr>
            </a:solid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Rule Composer</a:t>
            </a:r>
            <a:endPar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2" name="圆角矩形 22"/>
          <p:cNvSpPr/>
          <p:nvPr/>
        </p:nvSpPr>
        <p:spPr bwMode="auto">
          <a:xfrm>
            <a:off x="5508386" y="1537738"/>
            <a:ext cx="1760846" cy="1000132"/>
          </a:xfrm>
          <a:prstGeom prst="roundRect">
            <a:avLst/>
          </a:prstGeom>
          <a:gradFill rotWithShape="1">
            <a:gsLst>
              <a:gs pos="0">
                <a:srgbClr val="E2FF8F"/>
              </a:gs>
              <a:gs pos="50000">
                <a:srgbClr val="E9FFAB"/>
              </a:gs>
              <a:gs pos="100000">
                <a:srgbClr val="E2FF8F"/>
              </a:gs>
            </a:gsLst>
            <a:lin ang="5400000" scaled="1"/>
          </a:gradFill>
          <a:ln w="6350" algn="ctr">
            <a:solidFill>
              <a:srgbClr val="FFFFFF">
                <a:lumMod val="50000"/>
              </a:srgbClr>
            </a:solid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Admin &amp; Monitor</a:t>
            </a:r>
            <a:endPar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3" name="AutoShape 14"/>
          <p:cNvSpPr>
            <a:spLocks noChangeArrowheads="1"/>
          </p:cNvSpPr>
          <p:nvPr/>
        </p:nvSpPr>
        <p:spPr bwMode="gray">
          <a:xfrm>
            <a:off x="262211" y="5122748"/>
            <a:ext cx="9224275" cy="785818"/>
          </a:xfrm>
          <a:prstGeom prst="roundRect">
            <a:avLst>
              <a:gd name="adj" fmla="val 11384"/>
            </a:avLst>
          </a:prstGeom>
          <a:solidFill>
            <a:srgbClr val="FFFFFF">
              <a:lumMod val="50000"/>
            </a:srgbClr>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90000" tIns="46800" rIns="90000" bIns="4680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Application Server &amp; Infrastructure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a:t>
            </a:r>
            <a:r>
              <a:rPr kumimoji="0" lang="en-US" altLang="zh-CN" sz="1400" b="1" i="1" u="none" strike="noStrike" kern="0" cap="none" spc="0" normalizeH="0" baseline="0" noProof="0" dirty="0" err="1" smtClean="0">
                <a:ln>
                  <a:noFill/>
                </a:ln>
                <a:solidFill>
                  <a:srgbClr val="FFFFFF"/>
                </a:solidFill>
                <a:effectLst/>
                <a:uLnTx/>
                <a:uFillTx/>
                <a:latin typeface="微软雅黑" pitchFamily="34" charset="-122"/>
                <a:ea typeface="微软雅黑" pitchFamily="34" charset="-122"/>
              </a:rPr>
              <a:t>WebLogic</a:t>
            </a:r>
            <a:r>
              <a:rPr kumimoji="0" lang="en-US"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a:t>
            </a:r>
            <a:r>
              <a:rPr kumimoji="0" lang="en-US" altLang="zh-CN" sz="1400" b="1" i="1" u="none" strike="noStrike" kern="0" cap="none" spc="0" normalizeH="0" baseline="0" noProof="0" dirty="0" err="1" smtClean="0">
                <a:ln>
                  <a:noFill/>
                </a:ln>
                <a:solidFill>
                  <a:srgbClr val="FFFFFF"/>
                </a:solidFill>
                <a:effectLst/>
                <a:uLnTx/>
                <a:uFillTx/>
                <a:latin typeface="微软雅黑" pitchFamily="34" charset="-122"/>
                <a:ea typeface="微软雅黑" pitchFamily="34" charset="-122"/>
              </a:rPr>
              <a:t>WebSphere</a:t>
            </a:r>
            <a:r>
              <a:rPr kumimoji="0" lang="en-US"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a:t>
            </a:r>
            <a:r>
              <a:rPr kumimoji="0" lang="en-US" altLang="zh-CN" sz="1400" b="1" i="1" u="none" strike="noStrike" kern="0" cap="none" spc="0" normalizeH="0" baseline="0" noProof="0" dirty="0" err="1" smtClean="0">
                <a:ln>
                  <a:noFill/>
                </a:ln>
                <a:solidFill>
                  <a:srgbClr val="FFFFFF"/>
                </a:solidFill>
                <a:effectLst/>
                <a:uLnTx/>
                <a:uFillTx/>
                <a:latin typeface="微软雅黑" pitchFamily="34" charset="-122"/>
                <a:ea typeface="微软雅黑" pitchFamily="34" charset="-122"/>
              </a:rPr>
              <a:t>JBoss</a:t>
            </a:r>
            <a:r>
              <a:rPr kumimoji="0" lang="en-US"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/Tomcat    Oracle/DB2/</a:t>
            </a:r>
            <a:r>
              <a:rPr kumimoji="0" lang="en-US" altLang="zh-CN" sz="1400" b="1" i="1" u="none" strike="noStrike" kern="0" cap="none" spc="0" normalizeH="0" baseline="0" noProof="0" dirty="0" err="1" smtClean="0">
                <a:ln>
                  <a:noFill/>
                </a:ln>
                <a:solidFill>
                  <a:srgbClr val="FFFFFF"/>
                </a:solidFill>
                <a:effectLst/>
                <a:uLnTx/>
                <a:uFillTx/>
                <a:latin typeface="微软雅黑" pitchFamily="34" charset="-122"/>
                <a:ea typeface="微软雅黑" pitchFamily="34" charset="-122"/>
              </a:rPr>
              <a:t>SQLServer</a:t>
            </a:r>
            <a:r>
              <a:rPr kumimoji="0" lang="en-US"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/Sybase/Informix/MySQL)</a:t>
            </a:r>
            <a:endParaRPr kumimoji="0" lang="zh-CN" altLang="zh-CN" sz="1400" b="1" i="1" u="none" strike="noStrike" kern="0" cap="none" spc="0" normalizeH="0" baseline="0" noProof="0" dirty="0" smtClean="0">
              <a:ln>
                <a:noFill/>
              </a:ln>
              <a:solidFill>
                <a:srgbClr val="FFFFFF"/>
              </a:solidFill>
              <a:effectLst/>
              <a:uLnTx/>
              <a:uFillTx/>
              <a:latin typeface="微软雅黑" pitchFamily="34" charset="-122"/>
              <a:ea typeface="微软雅黑" pitchFamily="34" charset="-122"/>
            </a:endParaRPr>
          </a:p>
        </p:txBody>
      </p:sp>
      <p:sp>
        <p:nvSpPr>
          <p:cNvPr id="14" name="圆角矩形 24"/>
          <p:cNvSpPr/>
          <p:nvPr/>
        </p:nvSpPr>
        <p:spPr bwMode="auto">
          <a:xfrm>
            <a:off x="1833578" y="3408236"/>
            <a:ext cx="1990521" cy="1071570"/>
          </a:xfrm>
          <a:prstGeom prst="roundRect">
            <a:avLst>
              <a:gd name="adj" fmla="val 8484"/>
            </a:avLst>
          </a:prstGeom>
          <a:solidFill>
            <a:srgbClr val="00B05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Process </a:t>
            </a:r>
            <a:r>
              <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Server</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5" name="圆角矩形 25"/>
          <p:cNvSpPr/>
          <p:nvPr/>
        </p:nvSpPr>
        <p:spPr bwMode="auto">
          <a:xfrm>
            <a:off x="1833578" y="2693856"/>
            <a:ext cx="6048122" cy="642942"/>
          </a:xfrm>
          <a:prstGeom prst="roundRect">
            <a:avLst/>
          </a:prstGeom>
          <a:solidFill>
            <a:srgbClr val="00B05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BPS API &amp; </a:t>
            </a: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Component Library</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6" name="圆角矩形 26"/>
          <p:cNvSpPr/>
          <p:nvPr/>
        </p:nvSpPr>
        <p:spPr bwMode="auto">
          <a:xfrm>
            <a:off x="1833578" y="4551244"/>
            <a:ext cx="6048122" cy="428628"/>
          </a:xfrm>
          <a:prstGeom prst="roundRect">
            <a:avLst/>
          </a:prstGeom>
          <a:solidFill>
            <a:srgbClr val="00B05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rPr>
              <a:t>BPS SOA &amp; EDA Framework</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7" name="圆角矩形 27"/>
          <p:cNvSpPr/>
          <p:nvPr/>
        </p:nvSpPr>
        <p:spPr bwMode="auto">
          <a:xfrm>
            <a:off x="3977216" y="3408236"/>
            <a:ext cx="1858009" cy="1071570"/>
          </a:xfrm>
          <a:prstGeom prst="roundRect">
            <a:avLst>
              <a:gd name="adj" fmla="val 9653"/>
            </a:avLst>
          </a:prstGeom>
          <a:solidFill>
            <a:srgbClr val="00B05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Rule Engine</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8" name="圆角矩形 28"/>
          <p:cNvSpPr/>
          <p:nvPr/>
        </p:nvSpPr>
        <p:spPr bwMode="auto">
          <a:xfrm>
            <a:off x="6006017" y="3409946"/>
            <a:ext cx="1875683" cy="1071570"/>
          </a:xfrm>
          <a:prstGeom prst="roundRect">
            <a:avLst>
              <a:gd name="adj" fmla="val 9653"/>
            </a:avLst>
          </a:prstGeom>
          <a:solidFill>
            <a:srgbClr val="00B050"/>
          </a:solidFill>
          <a:ln w="9525" cap="flat" cmpd="sng" algn="ctr">
            <a:noFill/>
            <a:prstDash val="solid"/>
            <a:round/>
            <a:headEnd type="none" w="med" len="med"/>
            <a:tailEnd type="triangl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BPS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rPr>
              <a:t>Form Engine</a:t>
            </a:r>
            <a:endParaRPr kumimoji="0" lang="zh-CN" altLang="en-US" sz="1600" b="1"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9" name="圆角矩形 29"/>
          <p:cNvSpPr/>
          <p:nvPr/>
        </p:nvSpPr>
        <p:spPr bwMode="auto">
          <a:xfrm>
            <a:off x="7422349" y="1537738"/>
            <a:ext cx="1878207" cy="1000132"/>
          </a:xfrm>
          <a:prstGeom prst="roundRect">
            <a:avLst/>
          </a:prstGeom>
          <a:gradFill rotWithShape="1">
            <a:gsLst>
              <a:gs pos="0">
                <a:srgbClr val="E2FF8F"/>
              </a:gs>
              <a:gs pos="50000">
                <a:srgbClr val="E9FFAB"/>
              </a:gs>
              <a:gs pos="100000">
                <a:srgbClr val="E2FF8F"/>
              </a:gs>
            </a:gsLst>
            <a:lin ang="5400000" scaled="1"/>
          </a:gradFill>
          <a:ln w="6350" algn="ctr">
            <a:solidFill>
              <a:srgbClr val="FFFFFF">
                <a:lumMod val="50000"/>
              </a:srgbClr>
            </a:solidFill>
            <a:round/>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91440" tIns="45720" rIns="91440" bIns="45720" numCol="1"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iForms for BPS</a:t>
            </a:r>
            <a:endPar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Designer</a:t>
            </a:r>
            <a:endPar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42467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ChangeArrowheads="1"/>
          </p:cNvSpPr>
          <p:nvPr/>
        </p:nvSpPr>
        <p:spPr bwMode="auto">
          <a:xfrm>
            <a:off x="727451" y="357166"/>
            <a:ext cx="8344588" cy="1123950"/>
          </a:xfrm>
          <a:prstGeom prst="rect">
            <a:avLst/>
          </a:prstGeom>
          <a:noFill/>
          <a:ln w="9525">
            <a:noFill/>
            <a:miter lim="800000"/>
            <a:headEnd/>
            <a:tailEnd/>
          </a:ln>
        </p:spPr>
        <p:txBody>
          <a:bodyPr anchor="ctr"/>
          <a:lstStyle/>
          <a:p>
            <a:pPr eaLnBrk="0" hangingPunct="0"/>
            <a:r>
              <a:rPr lang="en-US" altLang="zh-CN" sz="2800" dirty="0" smtClean="0">
                <a:solidFill>
                  <a:srgbClr val="FF6600"/>
                </a:solidFill>
                <a:effectLst>
                  <a:outerShdw blurRad="38100" dist="38100" dir="2700000" algn="tl">
                    <a:srgbClr val="C0C0C0"/>
                  </a:outerShdw>
                </a:effectLst>
                <a:latin typeface="微软雅黑" pitchFamily="34" charset="-122"/>
                <a:ea typeface="微软雅黑" pitchFamily="34" charset="-122"/>
              </a:rPr>
              <a:t>Primeton BPS</a:t>
            </a:r>
            <a:r>
              <a:rPr lang="zh-CN" altLang="en-US" sz="2800" dirty="0" smtClean="0">
                <a:solidFill>
                  <a:srgbClr val="FF6600"/>
                </a:solidFill>
                <a:effectLst>
                  <a:outerShdw blurRad="38100" dist="38100" dir="2700000" algn="tl">
                    <a:srgbClr val="C0C0C0"/>
                  </a:outerShdw>
                </a:effectLst>
                <a:latin typeface="微软雅黑" pitchFamily="34" charset="-122"/>
                <a:ea typeface="微软雅黑" pitchFamily="34" charset="-122"/>
              </a:rPr>
              <a:t>：业务与技术一体化的流程平台</a:t>
            </a:r>
            <a:r>
              <a:rPr lang="zh-CN" altLang="en-US" sz="2800" dirty="0">
                <a:solidFill>
                  <a:srgbClr val="FF6600"/>
                </a:solidFill>
                <a:effectLst>
                  <a:outerShdw blurRad="38100" dist="38100" dir="2700000" algn="tl">
                    <a:srgbClr val="C0C0C0"/>
                  </a:outerShdw>
                </a:effectLst>
                <a:latin typeface="微软雅黑" pitchFamily="34" charset="-122"/>
                <a:ea typeface="微软雅黑" pitchFamily="34" charset="-122"/>
              </a:rPr>
              <a:t/>
            </a:r>
            <a:br>
              <a:rPr lang="zh-CN" altLang="en-US" sz="2800" dirty="0">
                <a:solidFill>
                  <a:srgbClr val="FF6600"/>
                </a:solidFill>
                <a:effectLst>
                  <a:outerShdw blurRad="38100" dist="38100" dir="2700000" algn="tl">
                    <a:srgbClr val="C0C0C0"/>
                  </a:outerShdw>
                </a:effectLst>
                <a:latin typeface="微软雅黑" pitchFamily="34" charset="-122"/>
                <a:ea typeface="微软雅黑" pitchFamily="34" charset="-122"/>
              </a:rPr>
            </a:br>
            <a:r>
              <a:rPr lang="zh-CN" altLang="en-US" sz="2800" dirty="0" smtClean="0">
                <a:solidFill>
                  <a:srgbClr val="FF6600"/>
                </a:solidFill>
                <a:effectLst>
                  <a:outerShdw blurRad="38100" dist="38100" dir="2700000" algn="tl">
                    <a:srgbClr val="C0C0C0"/>
                  </a:outerShdw>
                </a:effectLst>
                <a:latin typeface="微软雅黑" pitchFamily="34" charset="-122"/>
                <a:ea typeface="微软雅黑" pitchFamily="34" charset="-122"/>
              </a:rPr>
              <a:t>－支持</a:t>
            </a:r>
            <a:r>
              <a:rPr lang="zh-CN" altLang="en-US" sz="2800" dirty="0">
                <a:solidFill>
                  <a:srgbClr val="FF6600"/>
                </a:solidFill>
                <a:effectLst>
                  <a:outerShdw blurRad="38100" dist="38100" dir="2700000" algn="tl">
                    <a:srgbClr val="C0C0C0"/>
                  </a:outerShdw>
                </a:effectLst>
                <a:latin typeface="微软雅黑" pitchFamily="34" charset="-122"/>
                <a:ea typeface="微软雅黑" pitchFamily="34" charset="-122"/>
              </a:rPr>
              <a:t>流程快速实现与敏捷调整</a:t>
            </a:r>
          </a:p>
        </p:txBody>
      </p:sp>
      <p:pic>
        <p:nvPicPr>
          <p:cNvPr id="6" name="Picture 39" descr="circular arrow clockwise green yellow gradient"/>
          <p:cNvPicPr>
            <a:picLocks noChangeAspect="1" noChangeArrowheads="1"/>
          </p:cNvPicPr>
          <p:nvPr/>
        </p:nvPicPr>
        <p:blipFill>
          <a:blip r:embed="rId3" cstate="print"/>
          <a:srcRect/>
          <a:stretch>
            <a:fillRect/>
          </a:stretch>
        </p:blipFill>
        <p:spPr bwMode="auto">
          <a:xfrm>
            <a:off x="1303021" y="2349518"/>
            <a:ext cx="6506551" cy="3775075"/>
          </a:xfrm>
          <a:prstGeom prst="rect">
            <a:avLst/>
          </a:prstGeom>
          <a:noFill/>
          <a:ln w="9525">
            <a:noFill/>
            <a:miter lim="800000"/>
            <a:headEnd/>
            <a:tailEnd/>
          </a:ln>
        </p:spPr>
      </p:pic>
      <p:grpSp>
        <p:nvGrpSpPr>
          <p:cNvPr id="2" name="Group 7"/>
          <p:cNvGrpSpPr>
            <a:grpSpLocks/>
          </p:cNvGrpSpPr>
          <p:nvPr/>
        </p:nvGrpSpPr>
        <p:grpSpPr bwMode="auto">
          <a:xfrm>
            <a:off x="3821249" y="2068530"/>
            <a:ext cx="1606806" cy="1411287"/>
            <a:chOff x="2240" y="1212"/>
            <a:chExt cx="952" cy="889"/>
          </a:xfrm>
        </p:grpSpPr>
        <p:grpSp>
          <p:nvGrpSpPr>
            <p:cNvPr id="3" name="Group 8"/>
            <p:cNvGrpSpPr>
              <a:grpSpLocks/>
            </p:cNvGrpSpPr>
            <p:nvPr/>
          </p:nvGrpSpPr>
          <p:grpSpPr bwMode="auto">
            <a:xfrm>
              <a:off x="2240" y="1212"/>
              <a:ext cx="952" cy="773"/>
              <a:chOff x="819" y="2932"/>
              <a:chExt cx="791" cy="635"/>
            </a:xfrm>
          </p:grpSpPr>
          <p:pic>
            <p:nvPicPr>
              <p:cNvPr id="10" name="Picture 43" descr="discpink"/>
              <p:cNvPicPr>
                <a:picLocks noChangeAspect="1" noChangeArrowheads="1"/>
              </p:cNvPicPr>
              <p:nvPr/>
            </p:nvPicPr>
            <p:blipFill>
              <a:blip r:embed="rId4" cstate="print"/>
              <a:srcRect/>
              <a:stretch>
                <a:fillRect/>
              </a:stretch>
            </p:blipFill>
            <p:spPr bwMode="auto">
              <a:xfrm>
                <a:off x="819" y="3043"/>
                <a:ext cx="791" cy="494"/>
              </a:xfrm>
              <a:prstGeom prst="rect">
                <a:avLst/>
              </a:prstGeom>
              <a:noFill/>
              <a:ln w="9525">
                <a:noFill/>
                <a:miter lim="800000"/>
                <a:headEnd/>
                <a:tailEnd/>
              </a:ln>
            </p:spPr>
          </p:pic>
          <p:grpSp>
            <p:nvGrpSpPr>
              <p:cNvPr id="4" name="Group 45"/>
              <p:cNvGrpSpPr>
                <a:grpSpLocks/>
              </p:cNvGrpSpPr>
              <p:nvPr/>
            </p:nvGrpSpPr>
            <p:grpSpPr bwMode="auto">
              <a:xfrm>
                <a:off x="1111" y="2932"/>
                <a:ext cx="425" cy="635"/>
                <a:chOff x="2185" y="2961"/>
                <a:chExt cx="687" cy="983"/>
              </a:xfrm>
            </p:grpSpPr>
            <p:pic>
              <p:nvPicPr>
                <p:cNvPr id="12" name="Picture 46" descr="flow"/>
                <p:cNvPicPr>
                  <a:picLocks noChangeAspect="1" noChangeArrowheads="1"/>
                </p:cNvPicPr>
                <p:nvPr/>
              </p:nvPicPr>
              <p:blipFill>
                <a:blip r:embed="rId5" cstate="print"/>
                <a:srcRect/>
                <a:stretch>
                  <a:fillRect/>
                </a:stretch>
              </p:blipFill>
              <p:spPr bwMode="auto">
                <a:xfrm>
                  <a:off x="2224" y="2961"/>
                  <a:ext cx="648" cy="983"/>
                </a:xfrm>
                <a:prstGeom prst="rect">
                  <a:avLst/>
                </a:prstGeom>
                <a:noFill/>
                <a:ln w="9525">
                  <a:noFill/>
                  <a:miter lim="800000"/>
                  <a:headEnd/>
                  <a:tailEnd/>
                </a:ln>
              </p:spPr>
            </p:pic>
            <p:pic>
              <p:nvPicPr>
                <p:cNvPr id="13" name="Picture 47" descr="tools"/>
                <p:cNvPicPr>
                  <a:picLocks noChangeAspect="1" noChangeArrowheads="1"/>
                </p:cNvPicPr>
                <p:nvPr/>
              </p:nvPicPr>
              <p:blipFill>
                <a:blip r:embed="rId6" cstate="print"/>
                <a:srcRect/>
                <a:stretch>
                  <a:fillRect/>
                </a:stretch>
              </p:blipFill>
              <p:spPr bwMode="auto">
                <a:xfrm>
                  <a:off x="2185" y="3206"/>
                  <a:ext cx="387" cy="574"/>
                </a:xfrm>
                <a:prstGeom prst="rect">
                  <a:avLst/>
                </a:prstGeom>
                <a:noFill/>
                <a:ln w="9525">
                  <a:noFill/>
                  <a:miter lim="800000"/>
                  <a:headEnd/>
                  <a:tailEnd/>
                </a:ln>
              </p:spPr>
            </p:pic>
          </p:grpSp>
        </p:grpSp>
        <p:sp>
          <p:nvSpPr>
            <p:cNvPr id="9" name="Rectangle 13"/>
            <p:cNvSpPr>
              <a:spLocks noChangeArrowheads="1"/>
            </p:cNvSpPr>
            <p:nvPr/>
          </p:nvSpPr>
          <p:spPr bwMode="auto">
            <a:xfrm>
              <a:off x="2349" y="1888"/>
              <a:ext cx="717" cy="213"/>
            </a:xfrm>
            <a:prstGeom prst="rect">
              <a:avLst/>
            </a:prstGeom>
            <a:noFill/>
            <a:ln w="19050" algn="ctr">
              <a:noFill/>
              <a:miter lim="800000"/>
              <a:headEnd/>
              <a:tailEnd/>
            </a:ln>
          </p:spPr>
          <p:txBody>
            <a:bodyPr wrap="none">
              <a:spAutoFit/>
            </a:bodyPr>
            <a:lstStyle/>
            <a:p>
              <a:r>
                <a:rPr lang="zh-CN" altLang="en-US" sz="1600" b="1" dirty="0" smtClean="0">
                  <a:latin typeface="微软雅黑" pitchFamily="34" charset="-122"/>
                  <a:ea typeface="微软雅黑" pitchFamily="34" charset="-122"/>
                </a:rPr>
                <a:t>建模与设计</a:t>
              </a:r>
              <a:endParaRPr lang="zh-CN" altLang="en-US" sz="1600" b="1" dirty="0">
                <a:latin typeface="微软雅黑" pitchFamily="34" charset="-122"/>
                <a:ea typeface="微软雅黑" pitchFamily="34" charset="-122"/>
              </a:endParaRPr>
            </a:p>
          </p:txBody>
        </p:sp>
      </p:grpSp>
      <p:grpSp>
        <p:nvGrpSpPr>
          <p:cNvPr id="5" name="Group 14"/>
          <p:cNvGrpSpPr>
            <a:grpSpLocks/>
          </p:cNvGrpSpPr>
          <p:nvPr/>
        </p:nvGrpSpPr>
        <p:grpSpPr bwMode="auto">
          <a:xfrm>
            <a:off x="6403616" y="3576656"/>
            <a:ext cx="1647313" cy="1150938"/>
            <a:chOff x="3770" y="2162"/>
            <a:chExt cx="976" cy="725"/>
          </a:xfrm>
        </p:grpSpPr>
        <p:grpSp>
          <p:nvGrpSpPr>
            <p:cNvPr id="7" name="Group 15"/>
            <p:cNvGrpSpPr>
              <a:grpSpLocks/>
            </p:cNvGrpSpPr>
            <p:nvPr/>
          </p:nvGrpSpPr>
          <p:grpSpPr bwMode="auto">
            <a:xfrm>
              <a:off x="3770" y="2162"/>
              <a:ext cx="976" cy="591"/>
              <a:chOff x="3634" y="2159"/>
              <a:chExt cx="839" cy="545"/>
            </a:xfrm>
          </p:grpSpPr>
          <p:pic>
            <p:nvPicPr>
              <p:cNvPr id="17" name="Picture 51" descr="discpurple"/>
              <p:cNvPicPr>
                <a:picLocks noChangeAspect="1" noChangeArrowheads="1"/>
              </p:cNvPicPr>
              <p:nvPr/>
            </p:nvPicPr>
            <p:blipFill>
              <a:blip r:embed="rId7" cstate="print"/>
              <a:srcRect/>
              <a:stretch>
                <a:fillRect/>
              </a:stretch>
            </p:blipFill>
            <p:spPr bwMode="auto">
              <a:xfrm>
                <a:off x="3634" y="2180"/>
                <a:ext cx="839" cy="524"/>
              </a:xfrm>
              <a:prstGeom prst="rect">
                <a:avLst/>
              </a:prstGeom>
              <a:noFill/>
              <a:ln w="9525">
                <a:noFill/>
                <a:miter lim="800000"/>
                <a:headEnd/>
                <a:tailEnd/>
              </a:ln>
            </p:spPr>
          </p:pic>
          <p:grpSp>
            <p:nvGrpSpPr>
              <p:cNvPr id="8" name="Group 53"/>
              <p:cNvGrpSpPr>
                <a:grpSpLocks/>
              </p:cNvGrpSpPr>
              <p:nvPr/>
            </p:nvGrpSpPr>
            <p:grpSpPr bwMode="auto">
              <a:xfrm>
                <a:off x="3838" y="2159"/>
                <a:ext cx="625" cy="426"/>
                <a:chOff x="4336" y="3379"/>
                <a:chExt cx="929" cy="655"/>
              </a:xfrm>
            </p:grpSpPr>
            <p:grpSp>
              <p:nvGrpSpPr>
                <p:cNvPr id="11" name="Group 54"/>
                <p:cNvGrpSpPr>
                  <a:grpSpLocks/>
                </p:cNvGrpSpPr>
                <p:nvPr/>
              </p:nvGrpSpPr>
              <p:grpSpPr bwMode="auto">
                <a:xfrm>
                  <a:off x="4668" y="3379"/>
                  <a:ext cx="217" cy="275"/>
                  <a:chOff x="1225" y="1743"/>
                  <a:chExt cx="1152" cy="1457"/>
                </a:xfrm>
              </p:grpSpPr>
              <p:pic>
                <p:nvPicPr>
                  <p:cNvPr id="29" name="Picture 55" descr="server"/>
                  <p:cNvPicPr>
                    <a:picLocks noChangeAspect="1" noChangeArrowheads="1"/>
                  </p:cNvPicPr>
                  <p:nvPr/>
                </p:nvPicPr>
                <p:blipFill>
                  <a:blip r:embed="rId8" cstate="print"/>
                  <a:srcRect/>
                  <a:stretch>
                    <a:fillRect/>
                  </a:stretch>
                </p:blipFill>
                <p:spPr bwMode="auto">
                  <a:xfrm>
                    <a:off x="1225" y="1743"/>
                    <a:ext cx="1152" cy="1457"/>
                  </a:xfrm>
                  <a:prstGeom prst="rect">
                    <a:avLst/>
                  </a:prstGeom>
                  <a:noFill/>
                  <a:ln w="9525">
                    <a:noFill/>
                    <a:miter lim="800000"/>
                    <a:headEnd/>
                    <a:tailEnd/>
                  </a:ln>
                </p:spPr>
              </p:pic>
              <p:pic>
                <p:nvPicPr>
                  <p:cNvPr id="30" name="Picture 56" descr="data2"/>
                  <p:cNvPicPr>
                    <a:picLocks noChangeAspect="1" noChangeArrowheads="1"/>
                  </p:cNvPicPr>
                  <p:nvPr/>
                </p:nvPicPr>
                <p:blipFill>
                  <a:blip r:embed="rId9" cstate="print"/>
                  <a:srcRect/>
                  <a:stretch>
                    <a:fillRect/>
                  </a:stretch>
                </p:blipFill>
                <p:spPr bwMode="auto">
                  <a:xfrm>
                    <a:off x="1676" y="2424"/>
                    <a:ext cx="559" cy="714"/>
                  </a:xfrm>
                  <a:prstGeom prst="rect">
                    <a:avLst/>
                  </a:prstGeom>
                  <a:noFill/>
                  <a:ln w="9525">
                    <a:noFill/>
                    <a:miter lim="800000"/>
                    <a:headEnd/>
                    <a:tailEnd/>
                  </a:ln>
                </p:spPr>
              </p:pic>
            </p:grpSp>
            <p:pic>
              <p:nvPicPr>
                <p:cNvPr id="20" name="Picture 57" descr="red-shine"/>
                <p:cNvPicPr>
                  <a:picLocks noChangeAspect="1" noChangeArrowheads="1"/>
                </p:cNvPicPr>
                <p:nvPr/>
              </p:nvPicPr>
              <p:blipFill>
                <a:blip r:embed="rId10" cstate="print"/>
                <a:srcRect/>
                <a:stretch>
                  <a:fillRect/>
                </a:stretch>
              </p:blipFill>
              <p:spPr bwMode="auto">
                <a:xfrm>
                  <a:off x="4360" y="3479"/>
                  <a:ext cx="242" cy="319"/>
                </a:xfrm>
                <a:prstGeom prst="rect">
                  <a:avLst/>
                </a:prstGeom>
                <a:noFill/>
                <a:ln w="9525">
                  <a:noFill/>
                  <a:miter lim="800000"/>
                  <a:headEnd/>
                  <a:tailEnd/>
                </a:ln>
              </p:spPr>
            </p:pic>
            <p:grpSp>
              <p:nvGrpSpPr>
                <p:cNvPr id="14" name="Group 58"/>
                <p:cNvGrpSpPr>
                  <a:grpSpLocks/>
                </p:cNvGrpSpPr>
                <p:nvPr/>
              </p:nvGrpSpPr>
              <p:grpSpPr bwMode="auto">
                <a:xfrm>
                  <a:off x="4940" y="3514"/>
                  <a:ext cx="325" cy="429"/>
                  <a:chOff x="3288" y="2134"/>
                  <a:chExt cx="1152" cy="1524"/>
                </a:xfrm>
              </p:grpSpPr>
              <p:pic>
                <p:nvPicPr>
                  <p:cNvPr id="27" name="Picture 59" descr="server"/>
                  <p:cNvPicPr>
                    <a:picLocks noChangeAspect="1" noChangeArrowheads="1"/>
                  </p:cNvPicPr>
                  <p:nvPr/>
                </p:nvPicPr>
                <p:blipFill>
                  <a:blip r:embed="rId11" cstate="print"/>
                  <a:srcRect/>
                  <a:stretch>
                    <a:fillRect/>
                  </a:stretch>
                </p:blipFill>
                <p:spPr bwMode="auto">
                  <a:xfrm>
                    <a:off x="3288" y="2134"/>
                    <a:ext cx="1152" cy="1457"/>
                  </a:xfrm>
                  <a:prstGeom prst="rect">
                    <a:avLst/>
                  </a:prstGeom>
                  <a:noFill/>
                  <a:ln w="9525">
                    <a:noFill/>
                    <a:miter lim="800000"/>
                    <a:headEnd/>
                    <a:tailEnd/>
                  </a:ln>
                </p:spPr>
              </p:pic>
              <p:pic>
                <p:nvPicPr>
                  <p:cNvPr id="28" name="Picture 60" descr="globe"/>
                  <p:cNvPicPr>
                    <a:picLocks noChangeAspect="1" noChangeArrowheads="1"/>
                  </p:cNvPicPr>
                  <p:nvPr/>
                </p:nvPicPr>
                <p:blipFill>
                  <a:blip r:embed="rId12" cstate="print"/>
                  <a:srcRect/>
                  <a:stretch>
                    <a:fillRect/>
                  </a:stretch>
                </p:blipFill>
                <p:spPr bwMode="auto">
                  <a:xfrm>
                    <a:off x="3612" y="2822"/>
                    <a:ext cx="717" cy="836"/>
                  </a:xfrm>
                  <a:prstGeom prst="rect">
                    <a:avLst/>
                  </a:prstGeom>
                  <a:noFill/>
                  <a:ln w="9525">
                    <a:noFill/>
                    <a:miter lim="800000"/>
                    <a:headEnd/>
                    <a:tailEnd/>
                  </a:ln>
                </p:spPr>
              </p:pic>
            </p:grpSp>
            <p:pic>
              <p:nvPicPr>
                <p:cNvPr id="22" name="Picture 61" descr="binary"/>
                <p:cNvPicPr>
                  <a:picLocks noChangeAspect="1" noChangeArrowheads="1"/>
                </p:cNvPicPr>
                <p:nvPr/>
              </p:nvPicPr>
              <p:blipFill>
                <a:blip r:embed="rId13" cstate="print"/>
                <a:srcRect/>
                <a:stretch>
                  <a:fillRect/>
                </a:stretch>
              </p:blipFill>
              <p:spPr bwMode="auto">
                <a:xfrm rot="-2389038">
                  <a:off x="4860" y="3408"/>
                  <a:ext cx="135" cy="369"/>
                </a:xfrm>
                <a:prstGeom prst="rect">
                  <a:avLst/>
                </a:prstGeom>
                <a:noFill/>
                <a:ln w="9525">
                  <a:noFill/>
                  <a:miter lim="800000"/>
                  <a:headEnd/>
                  <a:tailEnd/>
                </a:ln>
              </p:spPr>
            </p:pic>
            <p:pic>
              <p:nvPicPr>
                <p:cNvPr id="23" name="Picture 62" descr="binary"/>
                <p:cNvPicPr>
                  <a:picLocks noChangeAspect="1" noChangeArrowheads="1"/>
                </p:cNvPicPr>
                <p:nvPr/>
              </p:nvPicPr>
              <p:blipFill>
                <a:blip r:embed="rId14" cstate="print"/>
                <a:srcRect/>
                <a:stretch>
                  <a:fillRect/>
                </a:stretch>
              </p:blipFill>
              <p:spPr bwMode="auto">
                <a:xfrm rot="3341800">
                  <a:off x="4841" y="3578"/>
                  <a:ext cx="174" cy="475"/>
                </a:xfrm>
                <a:prstGeom prst="rect">
                  <a:avLst/>
                </a:prstGeom>
                <a:noFill/>
                <a:ln w="9525">
                  <a:noFill/>
                  <a:miter lim="800000"/>
                  <a:headEnd/>
                  <a:tailEnd/>
                </a:ln>
              </p:spPr>
            </p:pic>
            <p:pic>
              <p:nvPicPr>
                <p:cNvPr id="24" name="Picture 63" descr="binary"/>
                <p:cNvPicPr>
                  <a:picLocks noChangeAspect="1" noChangeArrowheads="1"/>
                </p:cNvPicPr>
                <p:nvPr/>
              </p:nvPicPr>
              <p:blipFill>
                <a:blip r:embed="rId15" cstate="print"/>
                <a:srcRect/>
                <a:stretch>
                  <a:fillRect/>
                </a:stretch>
              </p:blipFill>
              <p:spPr bwMode="auto">
                <a:xfrm rot="3826459">
                  <a:off x="4536" y="3397"/>
                  <a:ext cx="125" cy="342"/>
                </a:xfrm>
                <a:prstGeom prst="rect">
                  <a:avLst/>
                </a:prstGeom>
                <a:noFill/>
                <a:ln w="9525">
                  <a:noFill/>
                  <a:miter lim="800000"/>
                  <a:headEnd/>
                  <a:tailEnd/>
                </a:ln>
              </p:spPr>
            </p:pic>
            <p:pic>
              <p:nvPicPr>
                <p:cNvPr id="25" name="Picture 64" descr="binary"/>
                <p:cNvPicPr>
                  <a:picLocks noChangeAspect="1" noChangeArrowheads="1"/>
                </p:cNvPicPr>
                <p:nvPr/>
              </p:nvPicPr>
              <p:blipFill>
                <a:blip r:embed="rId14" cstate="print"/>
                <a:srcRect/>
                <a:stretch>
                  <a:fillRect/>
                </a:stretch>
              </p:blipFill>
              <p:spPr bwMode="auto">
                <a:xfrm rot="-2825715">
                  <a:off x="4487" y="3541"/>
                  <a:ext cx="174" cy="475"/>
                </a:xfrm>
                <a:prstGeom prst="rect">
                  <a:avLst/>
                </a:prstGeom>
                <a:noFill/>
                <a:ln w="9525">
                  <a:noFill/>
                  <a:miter lim="800000"/>
                  <a:headEnd/>
                  <a:tailEnd/>
                </a:ln>
              </p:spPr>
            </p:pic>
            <p:pic>
              <p:nvPicPr>
                <p:cNvPr id="26" name="Picture 65" descr="Orange-Shine"/>
                <p:cNvPicPr>
                  <a:picLocks noChangeAspect="1" noChangeArrowheads="1"/>
                </p:cNvPicPr>
                <p:nvPr/>
              </p:nvPicPr>
              <p:blipFill>
                <a:blip r:embed="rId16" cstate="print"/>
                <a:srcRect/>
                <a:stretch>
                  <a:fillRect/>
                </a:stretch>
              </p:blipFill>
              <p:spPr bwMode="auto">
                <a:xfrm>
                  <a:off x="4604" y="3623"/>
                  <a:ext cx="314" cy="411"/>
                </a:xfrm>
                <a:prstGeom prst="rect">
                  <a:avLst/>
                </a:prstGeom>
                <a:noFill/>
                <a:ln w="9525">
                  <a:noFill/>
                  <a:miter lim="800000"/>
                  <a:headEnd/>
                  <a:tailEnd/>
                </a:ln>
              </p:spPr>
            </p:pic>
          </p:grpSp>
        </p:grpSp>
        <p:sp>
          <p:nvSpPr>
            <p:cNvPr id="16" name="Rectangle 30"/>
            <p:cNvSpPr>
              <a:spLocks noChangeArrowheads="1"/>
            </p:cNvSpPr>
            <p:nvPr/>
          </p:nvSpPr>
          <p:spPr bwMode="auto">
            <a:xfrm>
              <a:off x="3891" y="2674"/>
              <a:ext cx="717" cy="213"/>
            </a:xfrm>
            <a:prstGeom prst="rect">
              <a:avLst/>
            </a:prstGeom>
            <a:noFill/>
            <a:ln w="19050" algn="ctr">
              <a:noFill/>
              <a:miter lim="800000"/>
              <a:headEnd/>
              <a:tailEnd/>
            </a:ln>
          </p:spPr>
          <p:txBody>
            <a:bodyPr wrap="none">
              <a:spAutoFit/>
            </a:bodyPr>
            <a:lstStyle/>
            <a:p>
              <a:r>
                <a:rPr lang="zh-CN" altLang="en-US" sz="1600" b="1" dirty="0" smtClean="0">
                  <a:latin typeface="微软雅黑" pitchFamily="34" charset="-122"/>
                  <a:ea typeface="微软雅黑" pitchFamily="34" charset="-122"/>
                </a:rPr>
                <a:t>部署与执行</a:t>
              </a:r>
              <a:endParaRPr lang="zh-CN" altLang="en-US" sz="1600" b="1" dirty="0">
                <a:latin typeface="微软雅黑" pitchFamily="34" charset="-122"/>
                <a:ea typeface="微软雅黑" pitchFamily="34" charset="-122"/>
              </a:endParaRPr>
            </a:p>
          </p:txBody>
        </p:sp>
      </p:grpSp>
      <p:grpSp>
        <p:nvGrpSpPr>
          <p:cNvPr id="15" name="Group 31"/>
          <p:cNvGrpSpPr>
            <a:grpSpLocks/>
          </p:cNvGrpSpPr>
          <p:nvPr/>
        </p:nvGrpSpPr>
        <p:grpSpPr bwMode="auto">
          <a:xfrm>
            <a:off x="3829689" y="4868882"/>
            <a:ext cx="2000068" cy="1274763"/>
            <a:chOff x="2245" y="2976"/>
            <a:chExt cx="1185" cy="803"/>
          </a:xfrm>
        </p:grpSpPr>
        <p:grpSp>
          <p:nvGrpSpPr>
            <p:cNvPr id="18" name="Group 32"/>
            <p:cNvGrpSpPr>
              <a:grpSpLocks/>
            </p:cNvGrpSpPr>
            <p:nvPr/>
          </p:nvGrpSpPr>
          <p:grpSpPr bwMode="auto">
            <a:xfrm>
              <a:off x="2245" y="2976"/>
              <a:ext cx="1185" cy="681"/>
              <a:chOff x="2158" y="2931"/>
              <a:chExt cx="1088" cy="561"/>
            </a:xfrm>
          </p:grpSpPr>
          <p:pic>
            <p:nvPicPr>
              <p:cNvPr id="34" name="Picture 69" descr="discseagreen"/>
              <p:cNvPicPr>
                <a:picLocks noChangeAspect="1" noChangeArrowheads="1"/>
              </p:cNvPicPr>
              <p:nvPr/>
            </p:nvPicPr>
            <p:blipFill>
              <a:blip r:embed="rId17" cstate="print"/>
              <a:srcRect/>
              <a:stretch>
                <a:fillRect/>
              </a:stretch>
            </p:blipFill>
            <p:spPr bwMode="auto">
              <a:xfrm>
                <a:off x="2158" y="2975"/>
                <a:ext cx="828" cy="517"/>
              </a:xfrm>
              <a:prstGeom prst="rect">
                <a:avLst/>
              </a:prstGeom>
              <a:noFill/>
              <a:ln w="9525">
                <a:noFill/>
                <a:miter lim="800000"/>
                <a:headEnd/>
                <a:tailEnd/>
              </a:ln>
            </p:spPr>
          </p:pic>
          <p:grpSp>
            <p:nvGrpSpPr>
              <p:cNvPr id="19" name="Group 71"/>
              <p:cNvGrpSpPr>
                <a:grpSpLocks/>
              </p:cNvGrpSpPr>
              <p:nvPr/>
            </p:nvGrpSpPr>
            <p:grpSpPr bwMode="auto">
              <a:xfrm>
                <a:off x="2429" y="2931"/>
                <a:ext cx="817" cy="544"/>
                <a:chOff x="3562" y="2616"/>
                <a:chExt cx="1275" cy="818"/>
              </a:xfrm>
            </p:grpSpPr>
            <p:pic>
              <p:nvPicPr>
                <p:cNvPr id="36" name="Picture 72" descr="3 peice unequal Pie chart"/>
                <p:cNvPicPr>
                  <a:picLocks noChangeAspect="1" noChangeArrowheads="1"/>
                </p:cNvPicPr>
                <p:nvPr/>
              </p:nvPicPr>
              <p:blipFill>
                <a:blip r:embed="rId18" cstate="print"/>
                <a:srcRect/>
                <a:stretch>
                  <a:fillRect/>
                </a:stretch>
              </p:blipFill>
              <p:spPr bwMode="auto">
                <a:xfrm>
                  <a:off x="4019" y="2861"/>
                  <a:ext cx="417" cy="308"/>
                </a:xfrm>
                <a:prstGeom prst="rect">
                  <a:avLst/>
                </a:prstGeom>
                <a:noFill/>
                <a:ln w="9525">
                  <a:noFill/>
                  <a:miter lim="800000"/>
                  <a:headEnd/>
                  <a:tailEnd/>
                </a:ln>
              </p:spPr>
            </p:pic>
            <p:grpSp>
              <p:nvGrpSpPr>
                <p:cNvPr id="21" name="Group 73"/>
                <p:cNvGrpSpPr>
                  <a:grpSpLocks/>
                </p:cNvGrpSpPr>
                <p:nvPr/>
              </p:nvGrpSpPr>
              <p:grpSpPr bwMode="auto">
                <a:xfrm>
                  <a:off x="3562" y="2616"/>
                  <a:ext cx="606" cy="815"/>
                  <a:chOff x="1295" y="2461"/>
                  <a:chExt cx="606" cy="815"/>
                </a:xfrm>
              </p:grpSpPr>
              <p:pic>
                <p:nvPicPr>
                  <p:cNvPr id="39" name="Picture 74" descr="window"/>
                  <p:cNvPicPr>
                    <a:picLocks noChangeAspect="1" noChangeArrowheads="1"/>
                  </p:cNvPicPr>
                  <p:nvPr/>
                </p:nvPicPr>
                <p:blipFill>
                  <a:blip r:embed="rId19" cstate="print"/>
                  <a:srcRect/>
                  <a:stretch>
                    <a:fillRect/>
                  </a:stretch>
                </p:blipFill>
                <p:spPr bwMode="auto">
                  <a:xfrm>
                    <a:off x="1411" y="2461"/>
                    <a:ext cx="490" cy="735"/>
                  </a:xfrm>
                  <a:prstGeom prst="rect">
                    <a:avLst/>
                  </a:prstGeom>
                  <a:noFill/>
                  <a:ln w="9525">
                    <a:noFill/>
                    <a:miter lim="800000"/>
                    <a:headEnd/>
                    <a:tailEnd/>
                  </a:ln>
                </p:spPr>
              </p:pic>
              <p:pic>
                <p:nvPicPr>
                  <p:cNvPr id="40" name="Picture 75" descr="flow"/>
                  <p:cNvPicPr>
                    <a:picLocks noChangeAspect="1" noChangeArrowheads="1"/>
                  </p:cNvPicPr>
                  <p:nvPr/>
                </p:nvPicPr>
                <p:blipFill>
                  <a:blip r:embed="rId20" cstate="print"/>
                  <a:srcRect/>
                  <a:stretch>
                    <a:fillRect/>
                  </a:stretch>
                </p:blipFill>
                <p:spPr bwMode="auto">
                  <a:xfrm>
                    <a:off x="1295" y="2528"/>
                    <a:ext cx="494" cy="748"/>
                  </a:xfrm>
                  <a:prstGeom prst="rect">
                    <a:avLst/>
                  </a:prstGeom>
                  <a:noFill/>
                  <a:ln w="9525">
                    <a:noFill/>
                    <a:miter lim="800000"/>
                    <a:headEnd/>
                    <a:tailEnd/>
                  </a:ln>
                </p:spPr>
              </p:pic>
            </p:grpSp>
            <p:pic>
              <p:nvPicPr>
                <p:cNvPr id="38" name="Picture 76" descr="search"/>
                <p:cNvPicPr>
                  <a:picLocks noChangeAspect="1" noChangeArrowheads="1"/>
                </p:cNvPicPr>
                <p:nvPr/>
              </p:nvPicPr>
              <p:blipFill>
                <a:blip r:embed="rId21" cstate="print"/>
                <a:srcRect/>
                <a:stretch>
                  <a:fillRect/>
                </a:stretch>
              </p:blipFill>
              <p:spPr bwMode="auto">
                <a:xfrm rot="17434094" flipH="1">
                  <a:off x="3904" y="2501"/>
                  <a:ext cx="679" cy="1187"/>
                </a:xfrm>
                <a:prstGeom prst="rect">
                  <a:avLst/>
                </a:prstGeom>
                <a:noFill/>
                <a:ln w="9525">
                  <a:noFill/>
                  <a:miter lim="800000"/>
                  <a:headEnd/>
                  <a:tailEnd/>
                </a:ln>
              </p:spPr>
            </p:pic>
          </p:grpSp>
        </p:grpSp>
        <p:sp>
          <p:nvSpPr>
            <p:cNvPr id="33" name="Rectangle 40"/>
            <p:cNvSpPr>
              <a:spLocks noChangeArrowheads="1"/>
            </p:cNvSpPr>
            <p:nvPr/>
          </p:nvSpPr>
          <p:spPr bwMode="auto">
            <a:xfrm>
              <a:off x="2349" y="3566"/>
              <a:ext cx="717" cy="213"/>
            </a:xfrm>
            <a:prstGeom prst="rect">
              <a:avLst/>
            </a:prstGeom>
            <a:noFill/>
            <a:ln w="19050" algn="ctr">
              <a:noFill/>
              <a:miter lim="800000"/>
              <a:headEnd/>
              <a:tailEnd/>
            </a:ln>
          </p:spPr>
          <p:txBody>
            <a:bodyPr wrap="none">
              <a:spAutoFit/>
            </a:bodyPr>
            <a:lstStyle/>
            <a:p>
              <a:r>
                <a:rPr lang="zh-CN" altLang="en-US" sz="1600" b="1" dirty="0" smtClean="0">
                  <a:latin typeface="微软雅黑" pitchFamily="34" charset="-122"/>
                  <a:ea typeface="微软雅黑" pitchFamily="34" charset="-122"/>
                </a:rPr>
                <a:t>监控与</a:t>
              </a:r>
              <a:r>
                <a:rPr lang="zh-CN" altLang="en-US" sz="1600" b="1" dirty="0">
                  <a:latin typeface="微软雅黑" pitchFamily="34" charset="-122"/>
                  <a:ea typeface="微软雅黑" pitchFamily="34" charset="-122"/>
                </a:rPr>
                <a:t>分析</a:t>
              </a:r>
            </a:p>
          </p:txBody>
        </p:sp>
      </p:grpSp>
      <p:grpSp>
        <p:nvGrpSpPr>
          <p:cNvPr id="31" name="Group 41"/>
          <p:cNvGrpSpPr>
            <a:grpSpLocks/>
          </p:cNvGrpSpPr>
          <p:nvPr/>
        </p:nvGrpSpPr>
        <p:grpSpPr bwMode="auto">
          <a:xfrm>
            <a:off x="1335090" y="3494105"/>
            <a:ext cx="1652376" cy="1281112"/>
            <a:chOff x="767" y="2110"/>
            <a:chExt cx="979" cy="807"/>
          </a:xfrm>
        </p:grpSpPr>
        <p:grpSp>
          <p:nvGrpSpPr>
            <p:cNvPr id="32" name="Group 42"/>
            <p:cNvGrpSpPr>
              <a:grpSpLocks/>
            </p:cNvGrpSpPr>
            <p:nvPr/>
          </p:nvGrpSpPr>
          <p:grpSpPr bwMode="auto">
            <a:xfrm>
              <a:off x="767" y="2110"/>
              <a:ext cx="979" cy="638"/>
              <a:chOff x="767" y="2112"/>
              <a:chExt cx="881" cy="572"/>
            </a:xfrm>
          </p:grpSpPr>
          <p:pic>
            <p:nvPicPr>
              <p:cNvPr id="44" name="Picture 80" descr="disclightblue"/>
              <p:cNvPicPr>
                <a:picLocks noChangeAspect="1" noChangeArrowheads="1"/>
              </p:cNvPicPr>
              <p:nvPr/>
            </p:nvPicPr>
            <p:blipFill>
              <a:blip r:embed="rId22" cstate="print"/>
              <a:srcRect/>
              <a:stretch>
                <a:fillRect/>
              </a:stretch>
            </p:blipFill>
            <p:spPr bwMode="auto">
              <a:xfrm>
                <a:off x="767" y="2134"/>
                <a:ext cx="881" cy="550"/>
              </a:xfrm>
              <a:prstGeom prst="rect">
                <a:avLst/>
              </a:prstGeom>
              <a:noFill/>
              <a:ln w="9525">
                <a:noFill/>
                <a:miter lim="800000"/>
                <a:headEnd/>
                <a:tailEnd/>
              </a:ln>
            </p:spPr>
          </p:pic>
          <p:grpSp>
            <p:nvGrpSpPr>
              <p:cNvPr id="35" name="Group 82"/>
              <p:cNvGrpSpPr>
                <a:grpSpLocks/>
              </p:cNvGrpSpPr>
              <p:nvPr/>
            </p:nvGrpSpPr>
            <p:grpSpPr bwMode="auto">
              <a:xfrm>
                <a:off x="1021" y="2112"/>
                <a:ext cx="593" cy="565"/>
                <a:chOff x="1216" y="2443"/>
                <a:chExt cx="784" cy="814"/>
              </a:xfrm>
            </p:grpSpPr>
            <p:grpSp>
              <p:nvGrpSpPr>
                <p:cNvPr id="37" name="Group 83"/>
                <p:cNvGrpSpPr>
                  <a:grpSpLocks/>
                </p:cNvGrpSpPr>
                <p:nvPr/>
              </p:nvGrpSpPr>
              <p:grpSpPr bwMode="auto">
                <a:xfrm>
                  <a:off x="1521" y="2443"/>
                  <a:ext cx="479" cy="707"/>
                  <a:chOff x="1295" y="2461"/>
                  <a:chExt cx="606" cy="815"/>
                </a:xfrm>
              </p:grpSpPr>
              <p:pic>
                <p:nvPicPr>
                  <p:cNvPr id="51" name="Picture 84" descr="window"/>
                  <p:cNvPicPr>
                    <a:picLocks noChangeAspect="1" noChangeArrowheads="1"/>
                  </p:cNvPicPr>
                  <p:nvPr/>
                </p:nvPicPr>
                <p:blipFill>
                  <a:blip r:embed="rId23" cstate="print"/>
                  <a:srcRect/>
                  <a:stretch>
                    <a:fillRect/>
                  </a:stretch>
                </p:blipFill>
                <p:spPr bwMode="auto">
                  <a:xfrm>
                    <a:off x="1411" y="2461"/>
                    <a:ext cx="490" cy="735"/>
                  </a:xfrm>
                  <a:prstGeom prst="rect">
                    <a:avLst/>
                  </a:prstGeom>
                  <a:noFill/>
                  <a:ln w="9525">
                    <a:noFill/>
                    <a:miter lim="800000"/>
                    <a:headEnd/>
                    <a:tailEnd/>
                  </a:ln>
                </p:spPr>
              </p:pic>
              <p:pic>
                <p:nvPicPr>
                  <p:cNvPr id="52" name="Picture 85" descr="flow"/>
                  <p:cNvPicPr>
                    <a:picLocks noChangeAspect="1" noChangeArrowheads="1"/>
                  </p:cNvPicPr>
                  <p:nvPr/>
                </p:nvPicPr>
                <p:blipFill>
                  <a:blip r:embed="rId24" cstate="print"/>
                  <a:srcRect/>
                  <a:stretch>
                    <a:fillRect/>
                  </a:stretch>
                </p:blipFill>
                <p:spPr bwMode="auto">
                  <a:xfrm>
                    <a:off x="1295" y="2528"/>
                    <a:ext cx="494" cy="748"/>
                  </a:xfrm>
                  <a:prstGeom prst="rect">
                    <a:avLst/>
                  </a:prstGeom>
                  <a:noFill/>
                  <a:ln w="9525">
                    <a:noFill/>
                    <a:miter lim="800000"/>
                    <a:headEnd/>
                    <a:tailEnd/>
                  </a:ln>
                </p:spPr>
              </p:pic>
            </p:grpSp>
            <p:grpSp>
              <p:nvGrpSpPr>
                <p:cNvPr id="41" name="Group 86"/>
                <p:cNvGrpSpPr>
                  <a:grpSpLocks/>
                </p:cNvGrpSpPr>
                <p:nvPr/>
              </p:nvGrpSpPr>
              <p:grpSpPr bwMode="auto">
                <a:xfrm>
                  <a:off x="1216" y="2472"/>
                  <a:ext cx="531" cy="785"/>
                  <a:chOff x="1295" y="2461"/>
                  <a:chExt cx="606" cy="815"/>
                </a:xfrm>
              </p:grpSpPr>
              <p:pic>
                <p:nvPicPr>
                  <p:cNvPr id="49" name="Picture 87" descr="window"/>
                  <p:cNvPicPr>
                    <a:picLocks noChangeAspect="1" noChangeArrowheads="1"/>
                  </p:cNvPicPr>
                  <p:nvPr/>
                </p:nvPicPr>
                <p:blipFill>
                  <a:blip r:embed="rId25" cstate="print"/>
                  <a:srcRect/>
                  <a:stretch>
                    <a:fillRect/>
                  </a:stretch>
                </p:blipFill>
                <p:spPr bwMode="auto">
                  <a:xfrm>
                    <a:off x="1411" y="2461"/>
                    <a:ext cx="490" cy="735"/>
                  </a:xfrm>
                  <a:prstGeom prst="rect">
                    <a:avLst/>
                  </a:prstGeom>
                  <a:noFill/>
                  <a:ln w="9525">
                    <a:noFill/>
                    <a:miter lim="800000"/>
                    <a:headEnd/>
                    <a:tailEnd/>
                  </a:ln>
                </p:spPr>
              </p:pic>
              <p:pic>
                <p:nvPicPr>
                  <p:cNvPr id="50" name="Picture 88" descr="flow"/>
                  <p:cNvPicPr>
                    <a:picLocks noChangeAspect="1" noChangeArrowheads="1"/>
                  </p:cNvPicPr>
                  <p:nvPr/>
                </p:nvPicPr>
                <p:blipFill>
                  <a:blip r:embed="rId26" cstate="print"/>
                  <a:srcRect/>
                  <a:stretch>
                    <a:fillRect/>
                  </a:stretch>
                </p:blipFill>
                <p:spPr bwMode="auto">
                  <a:xfrm>
                    <a:off x="1295" y="2528"/>
                    <a:ext cx="494" cy="748"/>
                  </a:xfrm>
                  <a:prstGeom prst="rect">
                    <a:avLst/>
                  </a:prstGeom>
                  <a:noFill/>
                  <a:ln w="9525">
                    <a:noFill/>
                    <a:miter lim="800000"/>
                    <a:headEnd/>
                    <a:tailEnd/>
                  </a:ln>
                </p:spPr>
              </p:pic>
            </p:grpSp>
            <p:pic>
              <p:nvPicPr>
                <p:cNvPr id="48" name="Picture 89" descr="aroundarrow"/>
                <p:cNvPicPr>
                  <a:picLocks noChangeAspect="1" noChangeArrowheads="1"/>
                </p:cNvPicPr>
                <p:nvPr/>
              </p:nvPicPr>
              <p:blipFill>
                <a:blip r:embed="rId27" cstate="print"/>
                <a:srcRect/>
                <a:stretch>
                  <a:fillRect/>
                </a:stretch>
              </p:blipFill>
              <p:spPr bwMode="auto">
                <a:xfrm rot="1818758">
                  <a:off x="1315" y="2657"/>
                  <a:ext cx="549" cy="306"/>
                </a:xfrm>
                <a:prstGeom prst="rect">
                  <a:avLst/>
                </a:prstGeom>
                <a:noFill/>
                <a:ln w="9525">
                  <a:noFill/>
                  <a:miter lim="800000"/>
                  <a:headEnd/>
                  <a:tailEnd/>
                </a:ln>
              </p:spPr>
            </p:pic>
          </p:grpSp>
        </p:grpSp>
        <p:sp>
          <p:nvSpPr>
            <p:cNvPr id="43" name="Rectangle 52"/>
            <p:cNvSpPr>
              <a:spLocks noChangeArrowheads="1"/>
            </p:cNvSpPr>
            <p:nvPr/>
          </p:nvSpPr>
          <p:spPr bwMode="auto">
            <a:xfrm>
              <a:off x="897" y="2704"/>
              <a:ext cx="717" cy="213"/>
            </a:xfrm>
            <a:prstGeom prst="rect">
              <a:avLst/>
            </a:prstGeom>
            <a:noFill/>
            <a:ln w="19050" algn="ctr">
              <a:noFill/>
              <a:miter lim="800000"/>
              <a:headEnd/>
              <a:tailEnd/>
            </a:ln>
          </p:spPr>
          <p:txBody>
            <a:bodyPr wrap="none">
              <a:spAutoFit/>
            </a:bodyPr>
            <a:lstStyle/>
            <a:p>
              <a:r>
                <a:rPr lang="zh-CN" altLang="en-US" sz="1600" b="1" dirty="0">
                  <a:solidFill>
                    <a:srgbClr val="FF0000"/>
                  </a:solidFill>
                  <a:latin typeface="微软雅黑" pitchFamily="34" charset="-122"/>
                  <a:ea typeface="微软雅黑" pitchFamily="34" charset="-122"/>
                </a:rPr>
                <a:t>优化与调整</a:t>
              </a:r>
            </a:p>
          </p:txBody>
        </p:sp>
      </p:grpSp>
      <p:sp>
        <p:nvSpPr>
          <p:cNvPr id="53" name="Rectangle 29"/>
          <p:cNvSpPr>
            <a:spLocks noChangeArrowheads="1"/>
          </p:cNvSpPr>
          <p:nvPr/>
        </p:nvSpPr>
        <p:spPr bwMode="auto">
          <a:xfrm>
            <a:off x="5317180" y="1436257"/>
            <a:ext cx="4290372" cy="1708160"/>
          </a:xfrm>
          <a:prstGeom prst="rect">
            <a:avLst/>
          </a:prstGeom>
          <a:solidFill>
            <a:srgbClr val="FFFF99"/>
          </a:solidFill>
          <a:ln w="25400" algn="ctr">
            <a:solidFill>
              <a:srgbClr val="3366FF"/>
            </a:solidFill>
            <a:miter lim="800000"/>
            <a:headEnd/>
            <a:tailEnd/>
          </a:ln>
        </p:spPr>
        <p:txBody>
          <a:bodyPr wrap="square">
            <a:spAutoFit/>
          </a:bodyPr>
          <a:lstStyle/>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1.2</a:t>
            </a:r>
            <a:r>
              <a:rPr lang="zh-CN" altLang="en-US" sz="1400" dirty="0" smtClean="0">
                <a:solidFill>
                  <a:schemeClr val="accent6"/>
                </a:solidFill>
                <a:latin typeface="微软雅黑" pitchFamily="34" charset="-122"/>
                <a:ea typeface="微软雅黑" pitchFamily="34" charset="-122"/>
              </a:rPr>
              <a:t>－完备的流程模式和强大的人工流程处理</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1.3</a:t>
            </a:r>
            <a:r>
              <a:rPr lang="zh-CN" altLang="en-US" sz="1400" dirty="0" smtClean="0">
                <a:solidFill>
                  <a:schemeClr val="accent6"/>
                </a:solidFill>
                <a:latin typeface="微软雅黑" pitchFamily="34" charset="-122"/>
                <a:ea typeface="微软雅黑" pitchFamily="34" charset="-122"/>
              </a:rPr>
              <a:t>－无需开发的流程快速原型与模拟测试</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1.4</a:t>
            </a:r>
            <a:r>
              <a:rPr lang="zh-CN" altLang="en-US" sz="1400" dirty="0" smtClean="0">
                <a:solidFill>
                  <a:schemeClr val="accent6"/>
                </a:solidFill>
                <a:latin typeface="微软雅黑" pitchFamily="34" charset="-122"/>
                <a:ea typeface="微软雅黑" pitchFamily="34" charset="-122"/>
              </a:rPr>
              <a:t>－快速</a:t>
            </a:r>
            <a:r>
              <a:rPr lang="zh-CN" altLang="en-US" sz="1400" dirty="0">
                <a:solidFill>
                  <a:schemeClr val="accent6"/>
                </a:solidFill>
                <a:latin typeface="微软雅黑" pitchFamily="34" charset="-122"/>
                <a:ea typeface="微软雅黑" pitchFamily="34" charset="-122"/>
              </a:rPr>
              <a:t>服务编排、方便地与第三方集成</a:t>
            </a: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1.5</a:t>
            </a:r>
            <a:r>
              <a:rPr lang="zh-CN" altLang="en-US" sz="1400" dirty="0" smtClean="0">
                <a:solidFill>
                  <a:schemeClr val="accent6"/>
                </a:solidFill>
                <a:latin typeface="微软雅黑" pitchFamily="34" charset="-122"/>
                <a:ea typeface="微软雅黑" pitchFamily="34" charset="-122"/>
              </a:rPr>
              <a:t>－易融合的流程设计、运行和监控环境</a:t>
            </a:r>
            <a:endParaRPr lang="en-US" altLang="zh-CN" sz="1400" dirty="0" smtClean="0">
              <a:solidFill>
                <a:schemeClr val="accent6"/>
              </a:solidFill>
              <a:latin typeface="微软雅黑" pitchFamily="34" charset="-122"/>
              <a:ea typeface="微软雅黑" pitchFamily="34" charset="-122"/>
            </a:endParaRPr>
          </a:p>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1.6</a:t>
            </a:r>
            <a:r>
              <a:rPr lang="zh-CN" altLang="en-US" sz="1400" dirty="0" smtClean="0">
                <a:solidFill>
                  <a:schemeClr val="accent6"/>
                </a:solidFill>
                <a:latin typeface="微软雅黑" pitchFamily="34" charset="-122"/>
                <a:ea typeface="微软雅黑" pitchFamily="34" charset="-122"/>
              </a:rPr>
              <a:t>－开放性</a:t>
            </a:r>
            <a:r>
              <a:rPr lang="zh-CN" altLang="en-US" sz="1400" dirty="0">
                <a:solidFill>
                  <a:schemeClr val="accent6"/>
                </a:solidFill>
                <a:latin typeface="微软雅黑" pitchFamily="34" charset="-122"/>
                <a:ea typeface="微软雅黑" pitchFamily="34" charset="-122"/>
              </a:rPr>
              <a:t>与可扩展性</a:t>
            </a:r>
            <a:endParaRPr lang="en-US" altLang="zh-CN" sz="1400" dirty="0" smtClean="0">
              <a:solidFill>
                <a:schemeClr val="accent6"/>
              </a:solidFill>
              <a:latin typeface="微软雅黑" pitchFamily="34" charset="-122"/>
              <a:ea typeface="微软雅黑" pitchFamily="34" charset="-122"/>
            </a:endParaRPr>
          </a:p>
        </p:txBody>
      </p:sp>
      <p:sp>
        <p:nvSpPr>
          <p:cNvPr id="56" name="Rectangle 29"/>
          <p:cNvSpPr>
            <a:spLocks noChangeArrowheads="1"/>
          </p:cNvSpPr>
          <p:nvPr/>
        </p:nvSpPr>
        <p:spPr bwMode="auto">
          <a:xfrm>
            <a:off x="151871" y="4786322"/>
            <a:ext cx="2582384" cy="738664"/>
          </a:xfrm>
          <a:prstGeom prst="rect">
            <a:avLst/>
          </a:prstGeom>
          <a:solidFill>
            <a:srgbClr val="FFFF99"/>
          </a:solidFill>
          <a:ln w="25400" algn="ctr">
            <a:solidFill>
              <a:srgbClr val="3366FF"/>
            </a:solidFill>
            <a:miter lim="800000"/>
            <a:headEnd/>
            <a:tailEnd/>
          </a:ln>
        </p:spPr>
        <p:txBody>
          <a:bodyPr wrap="square">
            <a:spAutoFit/>
          </a:bodyPr>
          <a:lstStyle/>
          <a:p>
            <a:pPr marL="342900" indent="-342900">
              <a:lnSpc>
                <a:spcPct val="150000"/>
              </a:lnSpc>
              <a:buClr>
                <a:schemeClr val="accent6"/>
              </a:buClr>
              <a:buFont typeface="Wingdings" pitchFamily="2" charset="2"/>
              <a:buChar char="Ø"/>
            </a:pPr>
            <a:r>
              <a:rPr lang="en-US" altLang="zh-CN" sz="1400" dirty="0" smtClean="0">
                <a:solidFill>
                  <a:schemeClr val="accent6"/>
                </a:solidFill>
                <a:latin typeface="微软雅黑" pitchFamily="34" charset="-122"/>
                <a:ea typeface="微软雅黑" pitchFamily="34" charset="-122"/>
              </a:rPr>
              <a:t>1.1</a:t>
            </a:r>
            <a:r>
              <a:rPr lang="zh-CN" altLang="en-US" sz="1400" dirty="0" smtClean="0">
                <a:solidFill>
                  <a:schemeClr val="accent6"/>
                </a:solidFill>
                <a:latin typeface="微软雅黑" pitchFamily="34" charset="-122"/>
                <a:ea typeface="微软雅黑" pitchFamily="34" charset="-122"/>
              </a:rPr>
              <a:t>－基于</a:t>
            </a:r>
            <a:r>
              <a:rPr lang="en-US" altLang="zh-CN" sz="1400" dirty="0" smtClean="0">
                <a:solidFill>
                  <a:schemeClr val="accent6"/>
                </a:solidFill>
                <a:latin typeface="微软雅黑" pitchFamily="34" charset="-122"/>
                <a:ea typeface="微软雅黑" pitchFamily="34" charset="-122"/>
              </a:rPr>
              <a:t>Web</a:t>
            </a:r>
            <a:r>
              <a:rPr lang="zh-CN" altLang="en-US" sz="1400" dirty="0" smtClean="0">
                <a:solidFill>
                  <a:schemeClr val="accent6"/>
                </a:solidFill>
                <a:latin typeface="微软雅黑" pitchFamily="34" charset="-122"/>
                <a:ea typeface="微软雅黑" pitchFamily="34" charset="-122"/>
              </a:rPr>
              <a:t>的面向业务的流程定制与调整</a:t>
            </a:r>
            <a:endParaRPr lang="en-US" altLang="zh-CN" sz="1400" dirty="0" smtClean="0">
              <a:solidFill>
                <a:schemeClr val="accent6"/>
              </a:solidFill>
              <a:latin typeface="微软雅黑" pitchFamily="34" charset="-122"/>
              <a:ea typeface="微软雅黑" pitchFamily="34" charset="-122"/>
            </a:endParaRPr>
          </a:p>
        </p:txBody>
      </p:sp>
      <p:sp>
        <p:nvSpPr>
          <p:cNvPr id="57" name="Rectangle 23"/>
          <p:cNvSpPr>
            <a:spLocks noChangeArrowheads="1"/>
          </p:cNvSpPr>
          <p:nvPr/>
        </p:nvSpPr>
        <p:spPr bwMode="auto">
          <a:xfrm>
            <a:off x="3721638" y="3885018"/>
            <a:ext cx="1822860" cy="553998"/>
          </a:xfrm>
          <a:prstGeom prst="rect">
            <a:avLst/>
          </a:prstGeom>
          <a:noFill/>
          <a:ln w="9525">
            <a:noFill/>
            <a:miter lim="800000"/>
            <a:headEnd/>
            <a:tailEnd/>
          </a:ln>
          <a:effectLst/>
        </p:spPr>
        <p:txBody>
          <a:bodyPr wrap="square" lIns="0" tIns="0" rIns="0" bIns="0">
            <a:spAutoFit/>
          </a:bodyPr>
          <a:lstStyle/>
          <a:p>
            <a:pPr algn="ctr"/>
            <a:r>
              <a:rPr lang="zh-CN" altLang="en-US" b="1" dirty="0" smtClean="0">
                <a:solidFill>
                  <a:srgbClr val="FF0000"/>
                </a:solidFill>
                <a:effectLst>
                  <a:outerShdw blurRad="38100" dist="38100" dir="2700000" algn="tl">
                    <a:srgbClr val="C0C0C0"/>
                  </a:outerShdw>
                </a:effectLst>
                <a:latin typeface="微软雅黑" pitchFamily="34" charset="-122"/>
                <a:ea typeface="微软雅黑" pitchFamily="34" charset="-122"/>
              </a:rPr>
              <a:t>业务与技术</a:t>
            </a:r>
            <a:endParaRPr lang="en-US" altLang="zh-CN" b="1" dirty="0" smtClean="0">
              <a:solidFill>
                <a:srgbClr val="FF0000"/>
              </a:solidFill>
              <a:effectLst>
                <a:outerShdw blurRad="38100" dist="38100" dir="2700000" algn="tl">
                  <a:srgbClr val="C0C0C0"/>
                </a:outerShdw>
              </a:effectLst>
              <a:latin typeface="微软雅黑" pitchFamily="34" charset="-122"/>
              <a:ea typeface="微软雅黑" pitchFamily="34" charset="-122"/>
            </a:endParaRPr>
          </a:p>
          <a:p>
            <a:pPr algn="ctr"/>
            <a:r>
              <a:rPr lang="zh-CN" altLang="en-US" b="1" dirty="0" smtClean="0">
                <a:solidFill>
                  <a:srgbClr val="FF0000"/>
                </a:solidFill>
                <a:effectLst>
                  <a:outerShdw blurRad="38100" dist="38100" dir="2700000" algn="tl">
                    <a:srgbClr val="C0C0C0"/>
                  </a:outerShdw>
                </a:effectLst>
                <a:latin typeface="微软雅黑" pitchFamily="34" charset="-122"/>
                <a:ea typeface="微软雅黑" pitchFamily="34" charset="-122"/>
              </a:rPr>
              <a:t>一体化</a:t>
            </a:r>
            <a:endParaRPr lang="en-US" altLang="zh-CN" b="1" dirty="0">
              <a:solidFill>
                <a:srgbClr val="FF0000"/>
              </a:solidFill>
              <a:effectLst>
                <a:outerShdw blurRad="38100" dist="38100" dir="2700000" algn="tl">
                  <a:srgbClr val="C0C0C0"/>
                </a:outerShdw>
              </a:effectLst>
              <a:latin typeface="微软雅黑" pitchFamily="34" charset="-122"/>
              <a:ea typeface="微软雅黑" pitchFamily="34" charset="-122"/>
            </a:endParaRPr>
          </a:p>
        </p:txBody>
      </p:sp>
      <p:sp>
        <p:nvSpPr>
          <p:cNvPr id="58" name="上箭头 57">
            <a:hlinkClick r:id="" action="ppaction://noaction"/>
          </p:cNvPr>
          <p:cNvSpPr/>
          <p:nvPr/>
        </p:nvSpPr>
        <p:spPr>
          <a:xfrm>
            <a:off x="37132" y="5949281"/>
            <a:ext cx="705468" cy="426557"/>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solidFill>
                <a:schemeClr val="dk1"/>
              </a:solidFill>
            </a:endParaRPr>
          </a:p>
        </p:txBody>
      </p:sp>
    </p:spTree>
    <p:extLst>
      <p:ext uri="{BB962C8B-B14F-4D97-AF65-F5344CB8AC3E}">
        <p14:creationId xmlns:p14="http://schemas.microsoft.com/office/powerpoint/2010/main" val="314553234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7908" y="115889"/>
            <a:ext cx="8726036" cy="527030"/>
          </a:xfrm>
        </p:spPr>
        <p:txBody>
          <a:bodyPr/>
          <a:lstStyle/>
          <a:p>
            <a:r>
              <a:rPr lang="en-US" altLang="zh-CN" sz="2400" b="0" dirty="0" smtClean="0">
                <a:latin typeface="微软雅黑" pitchFamily="34" charset="-122"/>
                <a:ea typeface="微软雅黑" pitchFamily="34" charset="-122"/>
              </a:rPr>
              <a:t>1.1</a:t>
            </a:r>
            <a:r>
              <a:rPr lang="zh-CN" altLang="en-US" sz="2400" b="0" dirty="0" smtClean="0">
                <a:latin typeface="微软雅黑" pitchFamily="34" charset="-122"/>
                <a:ea typeface="微软雅黑" pitchFamily="34" charset="-122"/>
              </a:rPr>
              <a:t>－完全基于</a:t>
            </a:r>
            <a:r>
              <a:rPr lang="en-US" altLang="zh-CN" sz="2400" b="0" dirty="0" smtClean="0">
                <a:latin typeface="微软雅黑" pitchFamily="34" charset="-122"/>
                <a:ea typeface="微软雅黑" pitchFamily="34" charset="-122"/>
              </a:rPr>
              <a:t>Web</a:t>
            </a:r>
            <a:r>
              <a:rPr lang="zh-CN" altLang="en-US" sz="2400" b="0" dirty="0" smtClean="0">
                <a:latin typeface="微软雅黑" pitchFamily="34" charset="-122"/>
                <a:ea typeface="微软雅黑" pitchFamily="34" charset="-122"/>
              </a:rPr>
              <a:t>浏览器的流程建模与调整工具</a:t>
            </a:r>
            <a:endParaRPr lang="zh-CN" altLang="en-US" sz="2000" b="0" dirty="0">
              <a:latin typeface="微软雅黑" pitchFamily="34" charset="-122"/>
              <a:ea typeface="微软雅黑" pitchFamily="34" charset="-122"/>
            </a:endParaRPr>
          </a:p>
        </p:txBody>
      </p:sp>
      <p:sp>
        <p:nvSpPr>
          <p:cNvPr id="3" name="内容占位符 2"/>
          <p:cNvSpPr>
            <a:spLocks noGrp="1"/>
          </p:cNvSpPr>
          <p:nvPr>
            <p:ph idx="1"/>
          </p:nvPr>
        </p:nvSpPr>
        <p:spPr>
          <a:xfrm>
            <a:off x="573859" y="5572140"/>
            <a:ext cx="8574132" cy="857256"/>
          </a:xfrm>
        </p:spPr>
        <p:txBody>
          <a:bodyPr/>
          <a:lstStyle/>
          <a:p>
            <a:r>
              <a:rPr lang="en-US" altLang="zh-CN" sz="1800" b="0" dirty="0" smtClean="0">
                <a:latin typeface="微软雅黑" pitchFamily="34" charset="-122"/>
                <a:ea typeface="微软雅黑" pitchFamily="34" charset="-122"/>
              </a:rPr>
              <a:t>BPS</a:t>
            </a:r>
            <a:r>
              <a:rPr lang="zh-CN" altLang="en-US" sz="1800" b="0" dirty="0" smtClean="0">
                <a:latin typeface="微软雅黑" pitchFamily="34" charset="-122"/>
                <a:ea typeface="微软雅黑" pitchFamily="34" charset="-122"/>
              </a:rPr>
              <a:t>中使用当下最流行的</a:t>
            </a:r>
            <a:r>
              <a:rPr lang="en-US" altLang="zh-CN" sz="1800" b="0" dirty="0" smtClean="0">
                <a:latin typeface="微软雅黑" pitchFamily="34" charset="-122"/>
                <a:ea typeface="微软雅黑" pitchFamily="34" charset="-122"/>
              </a:rPr>
              <a:t>Flex</a:t>
            </a:r>
            <a:r>
              <a:rPr lang="zh-CN" altLang="en-US" sz="1800" b="0" dirty="0" smtClean="0">
                <a:latin typeface="微软雅黑" pitchFamily="34" charset="-122"/>
                <a:ea typeface="微软雅黑" pitchFamily="34" charset="-122"/>
              </a:rPr>
              <a:t>技术</a:t>
            </a:r>
            <a:r>
              <a:rPr lang="zh-CN" altLang="en-US" sz="1800" dirty="0" smtClean="0">
                <a:latin typeface="微软雅黑" pitchFamily="34" charset="-122"/>
                <a:ea typeface="微软雅黑" pitchFamily="34" charset="-122"/>
              </a:rPr>
              <a:t>实现基于</a:t>
            </a:r>
            <a:r>
              <a:rPr lang="en-US" altLang="zh-CN" sz="1800" b="0" dirty="0" smtClean="0">
                <a:latin typeface="微软雅黑" pitchFamily="34" charset="-122"/>
                <a:ea typeface="微软雅黑" pitchFamily="34" charset="-122"/>
              </a:rPr>
              <a:t>Web</a:t>
            </a:r>
            <a:r>
              <a:rPr lang="zh-CN" altLang="en-US" sz="1800" b="0" dirty="0" smtClean="0">
                <a:latin typeface="微软雅黑" pitchFamily="34" charset="-122"/>
                <a:ea typeface="微软雅黑" pitchFamily="34" charset="-122"/>
              </a:rPr>
              <a:t>浏览器业务流程定制功能，可以</a:t>
            </a:r>
            <a:r>
              <a:rPr lang="zh-CN" altLang="en-US" sz="1800" b="1" dirty="0" smtClean="0">
                <a:solidFill>
                  <a:srgbClr val="FF0000"/>
                </a:solidFill>
                <a:latin typeface="微软雅黑" pitchFamily="34" charset="-122"/>
                <a:ea typeface="微软雅黑" pitchFamily="34" charset="-122"/>
              </a:rPr>
              <a:t>帮用户实现敏捷的流程优化与调整，建立快速的</a:t>
            </a:r>
            <a:r>
              <a:rPr lang="en-US" altLang="zh-CN" sz="1800" b="1" dirty="0" smtClean="0">
                <a:solidFill>
                  <a:srgbClr val="FF0000"/>
                </a:solidFill>
                <a:latin typeface="微软雅黑" pitchFamily="34" charset="-122"/>
                <a:ea typeface="微软雅黑" pitchFamily="34" charset="-122"/>
              </a:rPr>
              <a:t>IT</a:t>
            </a:r>
            <a:r>
              <a:rPr lang="zh-CN" altLang="en-US" sz="1800" b="1" dirty="0" smtClean="0">
                <a:solidFill>
                  <a:srgbClr val="FF0000"/>
                </a:solidFill>
                <a:latin typeface="微软雅黑" pitchFamily="34" charset="-122"/>
                <a:ea typeface="微软雅黑" pitchFamily="34" charset="-122"/>
              </a:rPr>
              <a:t>响应业务变化能力</a:t>
            </a:r>
            <a:r>
              <a:rPr lang="zh-CN" altLang="en-US" sz="1800" b="0" dirty="0" smtClean="0">
                <a:latin typeface="微软雅黑" pitchFamily="34" charset="-122"/>
                <a:ea typeface="微软雅黑" pitchFamily="34" charset="-122"/>
              </a:rPr>
              <a:t>。</a:t>
            </a:r>
            <a:endParaRPr lang="zh-CN" altLang="en-US" sz="1800" b="0" dirty="0">
              <a:latin typeface="微软雅黑" pitchFamily="34" charset="-122"/>
              <a:ea typeface="微软雅黑" pitchFamily="34" charset="-122"/>
            </a:endParaRPr>
          </a:p>
        </p:txBody>
      </p:sp>
      <p:pic>
        <p:nvPicPr>
          <p:cNvPr id="3075" name="Picture 3"/>
          <p:cNvPicPr>
            <a:picLocks noChangeAspect="1" noChangeArrowheads="1"/>
          </p:cNvPicPr>
          <p:nvPr/>
        </p:nvPicPr>
        <p:blipFill>
          <a:blip r:embed="rId3" cstate="print"/>
          <a:srcRect/>
          <a:stretch>
            <a:fillRect/>
          </a:stretch>
        </p:blipFill>
        <p:spPr bwMode="auto">
          <a:xfrm>
            <a:off x="597492" y="785795"/>
            <a:ext cx="8516773" cy="4654439"/>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a:stretch>
            <a:fillRect/>
          </a:stretch>
        </p:blipFill>
        <p:spPr bwMode="auto">
          <a:xfrm>
            <a:off x="759491" y="857232"/>
            <a:ext cx="6607840" cy="4452990"/>
          </a:xfrm>
          <a:prstGeom prst="rect">
            <a:avLst/>
          </a:prstGeom>
          <a:noFill/>
          <a:ln w="9525">
            <a:noFill/>
            <a:miter lim="800000"/>
            <a:headEnd/>
            <a:tailEnd/>
          </a:ln>
        </p:spPr>
      </p:pic>
      <p:pic>
        <p:nvPicPr>
          <p:cNvPr id="3077" name="Picture 5"/>
          <p:cNvPicPr>
            <a:picLocks noChangeAspect="1" noChangeArrowheads="1"/>
          </p:cNvPicPr>
          <p:nvPr/>
        </p:nvPicPr>
        <p:blipFill>
          <a:blip r:embed="rId5" cstate="print"/>
          <a:srcRect/>
          <a:stretch>
            <a:fillRect/>
          </a:stretch>
        </p:blipFill>
        <p:spPr bwMode="auto">
          <a:xfrm>
            <a:off x="987348" y="904836"/>
            <a:ext cx="6607841" cy="4452991"/>
          </a:xfrm>
          <a:prstGeom prst="rect">
            <a:avLst/>
          </a:prstGeom>
          <a:noFill/>
          <a:ln w="9525">
            <a:noFill/>
            <a:miter lim="800000"/>
            <a:headEnd/>
            <a:tailEnd/>
          </a:ln>
        </p:spPr>
      </p:pic>
      <p:pic>
        <p:nvPicPr>
          <p:cNvPr id="13313" name="Picture 1"/>
          <p:cNvPicPr>
            <a:picLocks noChangeAspect="1" noChangeArrowheads="1"/>
          </p:cNvPicPr>
          <p:nvPr/>
        </p:nvPicPr>
        <p:blipFill>
          <a:blip r:embed="rId6" cstate="print"/>
          <a:srcRect/>
          <a:stretch>
            <a:fillRect/>
          </a:stretch>
        </p:blipFill>
        <p:spPr bwMode="auto">
          <a:xfrm>
            <a:off x="1175538" y="928671"/>
            <a:ext cx="8090631" cy="4638689"/>
          </a:xfrm>
          <a:prstGeom prst="rect">
            <a:avLst/>
          </a:prstGeom>
          <a:noFill/>
          <a:ln w="9525">
            <a:solidFill>
              <a:schemeClr val="tx1">
                <a:lumMod val="65000"/>
                <a:lumOff val="35000"/>
              </a:schemeClr>
            </a:solidFill>
            <a:miter lim="800000"/>
            <a:headEnd/>
            <a:tailEnd/>
          </a:ln>
          <a:effectLst/>
        </p:spPr>
      </p:pic>
    </p:spTree>
    <p:extLst>
      <p:ext uri="{BB962C8B-B14F-4D97-AF65-F5344CB8AC3E}">
        <p14:creationId xmlns:p14="http://schemas.microsoft.com/office/powerpoint/2010/main" val="13409676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slide(fromBottom)">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slide(fromBottom)">
                                      <p:cBhvr>
                                        <p:cTn id="12" dur="500"/>
                                        <p:tgtEl>
                                          <p:spTgt spid="307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3313"/>
                                        </p:tgtEl>
                                        <p:attrNameLst>
                                          <p:attrName>style.visibility</p:attrName>
                                        </p:attrNameLst>
                                      </p:cBhvr>
                                      <p:to>
                                        <p:strVal val="visible"/>
                                      </p:to>
                                    </p:set>
                                    <p:animEffect transition="in" filter="slide(fromBottom)">
                                      <p:cBhvr>
                                        <p:cTn id="17" dur="500"/>
                                        <p:tgtEl>
                                          <p:spTgt spid="13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32305</TotalTime>
  <Words>3795</Words>
  <Application>Microsoft Office PowerPoint</Application>
  <PresentationFormat>Custom</PresentationFormat>
  <Paragraphs>652</Paragraphs>
  <Slides>42</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ＭＳ Ｐゴシック</vt:lpstr>
      <vt:lpstr>华文细黑</vt:lpstr>
      <vt:lpstr>楷体_GB2312</vt:lpstr>
      <vt:lpstr>宋体</vt:lpstr>
      <vt:lpstr>微软雅黑</vt:lpstr>
      <vt:lpstr>Arial</vt:lpstr>
      <vt:lpstr>Calibri</vt:lpstr>
      <vt:lpstr>Times New Roman</vt:lpstr>
      <vt:lpstr>Wingdings</vt:lpstr>
      <vt:lpstr>主题2</vt:lpstr>
      <vt:lpstr>PowerPoint Presentation</vt:lpstr>
      <vt:lpstr>普元公司简介</vt:lpstr>
      <vt:lpstr>参与SOA与云计算标准制订</vt:lpstr>
      <vt:lpstr>产品及解决方案</vt:lpstr>
      <vt:lpstr>帮助300多家大中型客户成功</vt:lpstr>
      <vt:lpstr>提纲</vt:lpstr>
      <vt:lpstr>PowerPoint Presentation</vt:lpstr>
      <vt:lpstr>PowerPoint Presentation</vt:lpstr>
      <vt:lpstr>1.1－完全基于Web浏览器的流程建模与调整工具</vt:lpstr>
      <vt:lpstr>基于Flex@Web浏览器的业务表单定制和业务对象建模</vt:lpstr>
      <vt:lpstr>完全基于Flex/Flash的“类自然语言”的规则定制</vt:lpstr>
      <vt:lpstr>1.2－完备的流程模式实现灵活的流程处理</vt:lpstr>
      <vt:lpstr>1.3－无需开发实现流程的快速原型与模拟测试</vt:lpstr>
      <vt:lpstr>1.4－快速服务编排、方便地与第三方集成</vt:lpstr>
      <vt:lpstr>1.5－一体化易融合的流程设计、运行和监控环境</vt:lpstr>
      <vt:lpstr>PowerPoint Presentation</vt:lpstr>
      <vt:lpstr>1.6 －开放性与可扩展性－事件机制</vt:lpstr>
      <vt:lpstr>1.6－开放性与可扩展性－多种二次扩展特性</vt:lpstr>
      <vt:lpstr>流程开发更快速－支持中国特色流程的易用性</vt:lpstr>
      <vt:lpstr>PowerPoint Presentation</vt:lpstr>
      <vt:lpstr>2.1－大量案例考证（性能与稳定性）</vt:lpstr>
      <vt:lpstr>中国移动长流程测试结果</vt:lpstr>
      <vt:lpstr>中国移动短流程测试结果</vt:lpstr>
      <vt:lpstr>2.2－引擎横向扩展能力强（性能）</vt:lpstr>
      <vt:lpstr>2.3－事件驱动的引擎架构</vt:lpstr>
      <vt:lpstr>2.4－灵活的引擎部署模式</vt:lpstr>
      <vt:lpstr>2.5－支持高并发短流程</vt:lpstr>
      <vt:lpstr>PowerPoint Presentation</vt:lpstr>
      <vt:lpstr>3.1－图形化流程监控与管理 --流程监控功能的完全远程支持，轻松实现分布式端到端流程的贯通监控</vt:lpstr>
      <vt:lpstr>3.2－集中的多流程引擎及其流程实例的监控与管理</vt:lpstr>
      <vt:lpstr>3.2－集中管理与明晰授权体系</vt:lpstr>
      <vt:lpstr>3.3－通过开放统计接口实现结合业务的统计分析</vt:lpstr>
      <vt:lpstr>3.4－深入的跟踪和审计</vt:lpstr>
      <vt:lpstr>日志查看和分析工具，帮助快速定位问题，解决故障</vt:lpstr>
      <vt:lpstr>配套的专家级流程实施咨询服务</vt:lpstr>
      <vt:lpstr>总结：BPS产品及解决方案的特点与优势</vt:lpstr>
      <vt:lpstr>提纲</vt:lpstr>
      <vt:lpstr>相关行业案例</vt:lpstr>
      <vt:lpstr>提纲</vt:lpstr>
      <vt:lpstr>EOS(SOA应用开发平台)</vt:lpstr>
      <vt:lpstr>ESB(服务集成平台)</vt:lpstr>
      <vt:lpstr>PowerPoint Presentation</vt:lpstr>
    </vt:vector>
  </TitlesOfParts>
  <Company>上海普元</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Zooming</cp:lastModifiedBy>
  <cp:revision>2359</cp:revision>
  <cp:lastPrinted>1601-01-01T00:00:00Z</cp:lastPrinted>
  <dcterms:created xsi:type="dcterms:W3CDTF">1601-01-01T00:00:00Z</dcterms:created>
  <dcterms:modified xsi:type="dcterms:W3CDTF">2012-08-28T14:04:56Z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